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45"/>
  </p:notesMasterIdLst>
  <p:handoutMasterIdLst>
    <p:handoutMasterId r:id="rId46"/>
  </p:handoutMasterIdLst>
  <p:sldIdLst>
    <p:sldId id="257" r:id="rId3"/>
    <p:sldId id="286" r:id="rId4"/>
    <p:sldId id="259" r:id="rId5"/>
    <p:sldId id="288" r:id="rId6"/>
    <p:sldId id="265" r:id="rId7"/>
    <p:sldId id="308" r:id="rId8"/>
    <p:sldId id="287" r:id="rId9"/>
    <p:sldId id="261" r:id="rId10"/>
    <p:sldId id="329" r:id="rId11"/>
    <p:sldId id="266" r:id="rId12"/>
    <p:sldId id="269" r:id="rId13"/>
    <p:sldId id="330" r:id="rId14"/>
    <p:sldId id="312" r:id="rId15"/>
    <p:sldId id="331" r:id="rId16"/>
    <p:sldId id="268" r:id="rId17"/>
    <p:sldId id="332" r:id="rId18"/>
    <p:sldId id="267" r:id="rId19"/>
    <p:sldId id="333" r:id="rId20"/>
    <p:sldId id="345" r:id="rId21"/>
    <p:sldId id="334" r:id="rId22"/>
    <p:sldId id="274" r:id="rId23"/>
    <p:sldId id="336" r:id="rId24"/>
    <p:sldId id="272" r:id="rId25"/>
    <p:sldId id="273" r:id="rId26"/>
    <p:sldId id="275" r:id="rId27"/>
    <p:sldId id="277" r:id="rId28"/>
    <p:sldId id="335" r:id="rId29"/>
    <p:sldId id="348" r:id="rId30"/>
    <p:sldId id="322" r:id="rId31"/>
    <p:sldId id="328" r:id="rId32"/>
    <p:sldId id="341" r:id="rId33"/>
    <p:sldId id="337" r:id="rId34"/>
    <p:sldId id="338" r:id="rId35"/>
    <p:sldId id="339" r:id="rId36"/>
    <p:sldId id="340" r:id="rId37"/>
    <p:sldId id="315" r:id="rId38"/>
    <p:sldId id="316" r:id="rId39"/>
    <p:sldId id="342" r:id="rId40"/>
    <p:sldId id="343" r:id="rId41"/>
    <p:sldId id="344" r:id="rId42"/>
    <p:sldId id="311" r:id="rId43"/>
    <p:sldId id="310" r:id="rId44"/>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6666FF"/>
    <a:srgbClr val="957C6F"/>
    <a:srgbClr val="571010"/>
    <a:srgbClr val="F9B600"/>
    <a:srgbClr val="B01821"/>
    <a:srgbClr val="FF00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68" autoAdjust="0"/>
    <p:restoredTop sz="81733" autoAdjust="0"/>
  </p:normalViewPr>
  <p:slideViewPr>
    <p:cSldViewPr>
      <p:cViewPr>
        <p:scale>
          <a:sx n="80" d="100"/>
          <a:sy n="80" d="100"/>
        </p:scale>
        <p:origin x="372" y="-498"/>
      </p:cViewPr>
      <p:guideLst>
        <p:guide orient="horz" pos="2160"/>
        <p:guide pos="2880"/>
      </p:guideLst>
    </p:cSldViewPr>
  </p:slideViewPr>
  <p:notesTextViewPr>
    <p:cViewPr>
      <p:scale>
        <a:sx n="75" d="100"/>
        <a:sy n="75"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74988" cy="511175"/>
          </a:xfrm>
          <a:prstGeom prst="rect">
            <a:avLst/>
          </a:prstGeom>
          <a:noFill/>
          <a:ln w="9525">
            <a:noFill/>
            <a:miter lim="800000"/>
            <a:headEnd/>
            <a:tailEnd/>
          </a:ln>
          <a:effectLst/>
        </p:spPr>
        <p:txBody>
          <a:bodyPr vert="horz" wrap="square" lIns="93619" tIns="46811" rIns="93619" bIns="46811" numCol="1" anchor="t" anchorCtr="0" compatLnSpc="1">
            <a:prstTxWarp prst="textNoShape">
              <a:avLst/>
            </a:prstTxWarp>
          </a:bodyPr>
          <a:lstStyle>
            <a:lvl1pPr defTabSz="936625">
              <a:defRPr sz="1200">
                <a:latin typeface="Calibri" pitchFamily="34" charset="0"/>
              </a:defRPr>
            </a:lvl1pPr>
          </a:lstStyle>
          <a:p>
            <a:endParaRPr lang="fr-FR"/>
          </a:p>
        </p:txBody>
      </p:sp>
      <p:sp>
        <p:nvSpPr>
          <p:cNvPr id="96259" name="Rectangle 3"/>
          <p:cNvSpPr>
            <a:spLocks noGrp="1" noChangeArrowheads="1"/>
          </p:cNvSpPr>
          <p:nvPr>
            <p:ph type="dt" sz="quarter" idx="1"/>
          </p:nvPr>
        </p:nvSpPr>
        <p:spPr bwMode="auto">
          <a:xfrm>
            <a:off x="4022725" y="0"/>
            <a:ext cx="3074988" cy="511175"/>
          </a:xfrm>
          <a:prstGeom prst="rect">
            <a:avLst/>
          </a:prstGeom>
          <a:noFill/>
          <a:ln w="9525">
            <a:noFill/>
            <a:miter lim="800000"/>
            <a:headEnd/>
            <a:tailEnd/>
          </a:ln>
          <a:effectLst/>
        </p:spPr>
        <p:txBody>
          <a:bodyPr vert="horz" wrap="square" lIns="93619" tIns="46811" rIns="93619" bIns="46811" numCol="1" anchor="t" anchorCtr="0" compatLnSpc="1">
            <a:prstTxWarp prst="textNoShape">
              <a:avLst/>
            </a:prstTxWarp>
          </a:bodyPr>
          <a:lstStyle>
            <a:lvl1pPr algn="r" defTabSz="936625">
              <a:defRPr sz="1200">
                <a:latin typeface="Calibri" pitchFamily="34" charset="0"/>
              </a:defRPr>
            </a:lvl1pPr>
          </a:lstStyle>
          <a:p>
            <a:fld id="{4DC722C6-62AE-490C-A645-A8B45CED3DA8}" type="datetime1">
              <a:rPr lang="fr-FR"/>
              <a:pPr/>
              <a:t>22/09/2011</a:t>
            </a:fld>
            <a:endParaRPr lang="fr-FR"/>
          </a:p>
        </p:txBody>
      </p:sp>
      <p:sp>
        <p:nvSpPr>
          <p:cNvPr id="96260" name="Rectangle 4"/>
          <p:cNvSpPr>
            <a:spLocks noGrp="1" noChangeArrowheads="1"/>
          </p:cNvSpPr>
          <p:nvPr>
            <p:ph type="ftr" sz="quarter" idx="2"/>
          </p:nvPr>
        </p:nvSpPr>
        <p:spPr bwMode="auto">
          <a:xfrm>
            <a:off x="0" y="9721850"/>
            <a:ext cx="3074988" cy="511175"/>
          </a:xfrm>
          <a:prstGeom prst="rect">
            <a:avLst/>
          </a:prstGeom>
          <a:noFill/>
          <a:ln w="9525">
            <a:noFill/>
            <a:miter lim="800000"/>
            <a:headEnd/>
            <a:tailEnd/>
          </a:ln>
          <a:effectLst/>
        </p:spPr>
        <p:txBody>
          <a:bodyPr vert="horz" wrap="square" lIns="93619" tIns="46811" rIns="93619" bIns="46811" numCol="1" anchor="b" anchorCtr="0" compatLnSpc="1">
            <a:prstTxWarp prst="textNoShape">
              <a:avLst/>
            </a:prstTxWarp>
          </a:bodyPr>
          <a:lstStyle>
            <a:lvl1pPr defTabSz="936625">
              <a:defRPr sz="1200">
                <a:latin typeface="Calibri" pitchFamily="34" charset="0"/>
              </a:defRPr>
            </a:lvl1pPr>
          </a:lstStyle>
          <a:p>
            <a:endParaRPr lang="fr-FR"/>
          </a:p>
        </p:txBody>
      </p:sp>
      <p:sp>
        <p:nvSpPr>
          <p:cNvPr id="96261" name="Rectangle 5"/>
          <p:cNvSpPr>
            <a:spLocks noGrp="1" noChangeArrowheads="1"/>
          </p:cNvSpPr>
          <p:nvPr>
            <p:ph type="sldNum" sz="quarter" idx="3"/>
          </p:nvPr>
        </p:nvSpPr>
        <p:spPr bwMode="auto">
          <a:xfrm>
            <a:off x="4022725" y="9721850"/>
            <a:ext cx="3074988" cy="511175"/>
          </a:xfrm>
          <a:prstGeom prst="rect">
            <a:avLst/>
          </a:prstGeom>
          <a:noFill/>
          <a:ln w="9525">
            <a:noFill/>
            <a:miter lim="800000"/>
            <a:headEnd/>
            <a:tailEnd/>
          </a:ln>
          <a:effectLst/>
        </p:spPr>
        <p:txBody>
          <a:bodyPr vert="horz" wrap="square" lIns="93619" tIns="46811" rIns="93619" bIns="46811" numCol="1" anchor="b" anchorCtr="0" compatLnSpc="1">
            <a:prstTxWarp prst="textNoShape">
              <a:avLst/>
            </a:prstTxWarp>
          </a:bodyPr>
          <a:lstStyle>
            <a:lvl1pPr algn="r" defTabSz="936625">
              <a:defRPr sz="1200">
                <a:latin typeface="Calibri" pitchFamily="34" charset="0"/>
              </a:defRPr>
            </a:lvl1pPr>
          </a:lstStyle>
          <a:p>
            <a:fld id="{79BFEE71-CCA5-47B6-8A1A-C158B0400AAB}" type="slidenum">
              <a:rPr lang="fr-F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3074988" cy="511175"/>
          </a:xfrm>
          <a:prstGeom prst="rect">
            <a:avLst/>
          </a:prstGeom>
          <a:noFill/>
          <a:ln w="9525">
            <a:noFill/>
            <a:miter lim="800000"/>
            <a:headEnd/>
            <a:tailEnd/>
          </a:ln>
          <a:effectLst/>
        </p:spPr>
        <p:txBody>
          <a:bodyPr vert="horz" wrap="square" lIns="93619" tIns="46811" rIns="93619" bIns="46811" numCol="1" anchor="t" anchorCtr="0" compatLnSpc="1">
            <a:prstTxWarp prst="textNoShape">
              <a:avLst/>
            </a:prstTxWarp>
          </a:bodyPr>
          <a:lstStyle>
            <a:lvl1pPr defTabSz="936625">
              <a:defRPr sz="1200">
                <a:latin typeface="Calibri" pitchFamily="34" charset="0"/>
              </a:defRPr>
            </a:lvl1pPr>
          </a:lstStyle>
          <a:p>
            <a:endParaRPr lang="fr-FR"/>
          </a:p>
        </p:txBody>
      </p:sp>
      <p:sp>
        <p:nvSpPr>
          <p:cNvPr id="104451" name="Rectangle 3"/>
          <p:cNvSpPr>
            <a:spLocks noGrp="1" noChangeArrowheads="1"/>
          </p:cNvSpPr>
          <p:nvPr>
            <p:ph type="dt" idx="1"/>
          </p:nvPr>
        </p:nvSpPr>
        <p:spPr bwMode="auto">
          <a:xfrm>
            <a:off x="4022725" y="0"/>
            <a:ext cx="3074988" cy="511175"/>
          </a:xfrm>
          <a:prstGeom prst="rect">
            <a:avLst/>
          </a:prstGeom>
          <a:noFill/>
          <a:ln w="9525">
            <a:noFill/>
            <a:miter lim="800000"/>
            <a:headEnd/>
            <a:tailEnd/>
          </a:ln>
          <a:effectLst/>
        </p:spPr>
        <p:txBody>
          <a:bodyPr vert="horz" wrap="square" lIns="93619" tIns="46811" rIns="93619" bIns="46811" numCol="1" anchor="t" anchorCtr="0" compatLnSpc="1">
            <a:prstTxWarp prst="textNoShape">
              <a:avLst/>
            </a:prstTxWarp>
          </a:bodyPr>
          <a:lstStyle>
            <a:lvl1pPr algn="r" defTabSz="936625">
              <a:defRPr sz="1200">
                <a:latin typeface="Calibri" pitchFamily="34" charset="0"/>
              </a:defRPr>
            </a:lvl1pPr>
          </a:lstStyle>
          <a:p>
            <a:fld id="{8C801AF8-B0A7-48C4-9BF9-D81699B16CB1}" type="datetime1">
              <a:rPr lang="fr-FR"/>
              <a:pPr/>
              <a:t>22/09/2011</a:t>
            </a:fld>
            <a:endParaRPr lang="fr-FR"/>
          </a:p>
        </p:txBody>
      </p:sp>
      <p:sp>
        <p:nvSpPr>
          <p:cNvPr id="104452" name="Rectangle 4"/>
          <p:cNvSpPr>
            <a:spLocks noGrp="1" noRot="1" noChangeAspect="1" noChangeArrowheads="1" noTextEdit="1"/>
          </p:cNvSpPr>
          <p:nvPr>
            <p:ph type="sldImg" idx="2"/>
          </p:nvPr>
        </p:nvSpPr>
        <p:spPr bwMode="auto">
          <a:xfrm>
            <a:off x="993775" y="768350"/>
            <a:ext cx="5116513" cy="3836988"/>
          </a:xfrm>
          <a:prstGeom prst="rect">
            <a:avLst/>
          </a:prstGeom>
          <a:noFill/>
          <a:ln w="9525">
            <a:solidFill>
              <a:srgbClr val="000000"/>
            </a:solidFill>
            <a:miter lim="800000"/>
            <a:headEnd/>
            <a:tailEnd/>
          </a:ln>
          <a:effectLst/>
        </p:spPr>
      </p:sp>
      <p:sp>
        <p:nvSpPr>
          <p:cNvPr id="10445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3619" tIns="46811" rIns="93619" bIns="46811"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4454" name="Rectangle 6"/>
          <p:cNvSpPr>
            <a:spLocks noGrp="1" noChangeArrowheads="1"/>
          </p:cNvSpPr>
          <p:nvPr>
            <p:ph type="ftr" sz="quarter" idx="4"/>
          </p:nvPr>
        </p:nvSpPr>
        <p:spPr bwMode="auto">
          <a:xfrm>
            <a:off x="0" y="9721850"/>
            <a:ext cx="3074988" cy="511175"/>
          </a:xfrm>
          <a:prstGeom prst="rect">
            <a:avLst/>
          </a:prstGeom>
          <a:noFill/>
          <a:ln w="9525">
            <a:noFill/>
            <a:miter lim="800000"/>
            <a:headEnd/>
            <a:tailEnd/>
          </a:ln>
          <a:effectLst/>
        </p:spPr>
        <p:txBody>
          <a:bodyPr vert="horz" wrap="square" lIns="93619" tIns="46811" rIns="93619" bIns="46811" numCol="1" anchor="b" anchorCtr="0" compatLnSpc="1">
            <a:prstTxWarp prst="textNoShape">
              <a:avLst/>
            </a:prstTxWarp>
          </a:bodyPr>
          <a:lstStyle>
            <a:lvl1pPr defTabSz="936625">
              <a:defRPr sz="1200">
                <a:latin typeface="Calibri" pitchFamily="34" charset="0"/>
              </a:defRPr>
            </a:lvl1pPr>
          </a:lstStyle>
          <a:p>
            <a:endParaRPr lang="fr-FR"/>
          </a:p>
        </p:txBody>
      </p:sp>
      <p:sp>
        <p:nvSpPr>
          <p:cNvPr id="104455" name="Rectangle 7"/>
          <p:cNvSpPr>
            <a:spLocks noGrp="1" noChangeArrowheads="1"/>
          </p:cNvSpPr>
          <p:nvPr>
            <p:ph type="sldNum" sz="quarter" idx="5"/>
          </p:nvPr>
        </p:nvSpPr>
        <p:spPr bwMode="auto">
          <a:xfrm>
            <a:off x="4022725" y="9721850"/>
            <a:ext cx="3074988" cy="511175"/>
          </a:xfrm>
          <a:prstGeom prst="rect">
            <a:avLst/>
          </a:prstGeom>
          <a:noFill/>
          <a:ln w="9525">
            <a:noFill/>
            <a:miter lim="800000"/>
            <a:headEnd/>
            <a:tailEnd/>
          </a:ln>
          <a:effectLst/>
        </p:spPr>
        <p:txBody>
          <a:bodyPr vert="horz" wrap="square" lIns="93619" tIns="46811" rIns="93619" bIns="46811" numCol="1" anchor="b" anchorCtr="0" compatLnSpc="1">
            <a:prstTxWarp prst="textNoShape">
              <a:avLst/>
            </a:prstTxWarp>
          </a:bodyPr>
          <a:lstStyle>
            <a:lvl1pPr algn="r" defTabSz="936625">
              <a:defRPr sz="1200">
                <a:latin typeface="Calibri" pitchFamily="34" charset="0"/>
              </a:defRPr>
            </a:lvl1pPr>
          </a:lstStyle>
          <a:p>
            <a:fld id="{864CA2F7-9962-4096-9AE0-166631B908CA}" type="slidenum">
              <a:rPr lang="fr-FR"/>
              <a:pPr/>
              <a:t>‹N°›</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marL="228600" indent="-228600"/>
            <a:r>
              <a:rPr lang="fr-FR" sz="1000" b="1" u="sng"/>
              <a:t>Intro :</a:t>
            </a:r>
            <a:r>
              <a:rPr lang="fr-FR" sz="1000"/>
              <a:t> </a:t>
            </a:r>
          </a:p>
          <a:p>
            <a:pPr marL="228600" indent="-228600"/>
            <a:endParaRPr lang="fr-FR" sz="1000"/>
          </a:p>
          <a:p>
            <a:pPr marL="228600" indent="-228600"/>
            <a:r>
              <a:rPr lang="fr-FR" sz="1000" u="sng"/>
              <a:t>Origine de l’étude</a:t>
            </a:r>
            <a:r>
              <a:rPr lang="fr-FR" sz="1000"/>
              <a:t> : Étude qui s’inscrit à la suite/ dans la continuité  de l’étude régionale sur le processus d’étalement urbain en Alsace aboutissant à l’établissement d’une typologie (définie selon critère de conso foncière, évolution de la pop et de l’emploi)</a:t>
            </a:r>
          </a:p>
          <a:p>
            <a:pPr marL="228600" indent="-228600"/>
            <a:r>
              <a:rPr lang="fr-FR" sz="1000"/>
              <a:t>Réalisation de zooms territoriaux </a:t>
            </a:r>
          </a:p>
          <a:p>
            <a:pPr marL="228600" indent="-228600"/>
            <a:r>
              <a:rPr lang="fr-FR" sz="1000"/>
              <a:t>Territoire RVGB a ainsi été retenu = conso foncière &lt; à conso foncière moyenne régionale tout en accueillant de la population et des emplois.</a:t>
            </a:r>
          </a:p>
          <a:p>
            <a:pPr marL="228600" indent="-228600"/>
            <a:endParaRPr lang="fr-FR" sz="1000" u="sng"/>
          </a:p>
          <a:p>
            <a:pPr marL="228600" indent="-228600"/>
            <a:r>
              <a:rPr lang="fr-FR" sz="1000" u="sng"/>
              <a:t>Objectif de l’étude : </a:t>
            </a:r>
            <a:r>
              <a:rPr lang="fr-FR" sz="1000"/>
              <a:t>identifier les dynamiques à l’oeuvre</a:t>
            </a:r>
          </a:p>
          <a:p>
            <a:pPr marL="228600" indent="-228600"/>
            <a:endParaRPr lang="fr-FR" sz="1000" u="sng"/>
          </a:p>
          <a:p>
            <a:pPr marL="228600" indent="-228600"/>
            <a:r>
              <a:rPr lang="fr-FR" sz="1000" u="sng"/>
              <a:t>Plan</a:t>
            </a:r>
            <a:endParaRPr lang="fr-FR" sz="1000"/>
          </a:p>
          <a:p>
            <a:pPr marL="1143000" lvl="2" indent="-228600">
              <a:buFontTx/>
              <a:buAutoNum type="arabicPeriod"/>
            </a:pPr>
            <a:r>
              <a:rPr lang="fr-FR" sz="1000"/>
              <a:t>Élément de cadrage : contexte géographique, éléments structurants, entités paysagères, armature urbaine et pôle d’activité</a:t>
            </a:r>
          </a:p>
          <a:p>
            <a:pPr marL="1143000" lvl="2" indent="-228600">
              <a:buFontTx/>
              <a:buAutoNum type="arabicPeriod"/>
            </a:pPr>
            <a:r>
              <a:rPr lang="fr-FR" sz="1000"/>
              <a:t>La conso foncière entre 1976-2002</a:t>
            </a:r>
          </a:p>
          <a:p>
            <a:pPr marL="1143000" lvl="2" indent="-228600">
              <a:buFontTx/>
              <a:buAutoNum type="arabicPeriod"/>
            </a:pPr>
            <a:r>
              <a:rPr lang="fr-FR" sz="1000"/>
              <a:t>Les formes d’urbanisation entre 1976-2002 : (hectare consommé, forme urbaine, destination des sols à activité et habitat)</a:t>
            </a:r>
          </a:p>
          <a:p>
            <a:pPr marL="1143000" lvl="2" indent="-228600">
              <a:buFontTx/>
              <a:buAutoNum type="arabicPeriod"/>
            </a:pPr>
            <a:r>
              <a:rPr lang="fr-FR" sz="1000"/>
              <a:t>Évolution démo et emplois hétérogène (=&gt; permet d’évaluer la rentabilité de la conso foncière d’après critère de densité et de dresser une typologie des territoires)</a:t>
            </a:r>
          </a:p>
          <a:p>
            <a:pPr marL="1143000" lvl="2" indent="-228600">
              <a:buFontTx/>
              <a:buAutoNum type="arabicPeriod"/>
            </a:pPr>
            <a:r>
              <a:rPr lang="fr-FR" sz="1000"/>
              <a:t>Évolution de la construction neuve après 1999</a:t>
            </a:r>
          </a:p>
          <a:p>
            <a:pPr marL="228600" indent="-228600">
              <a:buFontTx/>
              <a:buAutoNum type="arabicPeriod"/>
            </a:pPr>
            <a:endParaRPr lang="fr-FR" sz="1000"/>
          </a:p>
          <a:p>
            <a:pPr marL="228600" indent="-228600"/>
            <a:r>
              <a:rPr lang="fr-FR" sz="1000" u="sng"/>
              <a:t>Conclusion</a:t>
            </a:r>
            <a:r>
              <a:rPr lang="fr-FR" sz="1000"/>
              <a:t> : constat ; et suite à donner</a:t>
            </a:r>
          </a:p>
          <a:p>
            <a:pPr marL="228600" indent="-228600"/>
            <a:endParaRPr lang="fr-FR" sz="1000"/>
          </a:p>
          <a:p>
            <a:pPr marL="228600" indent="-228600"/>
            <a:r>
              <a:rPr lang="fr-FR" sz="1000"/>
              <a:t>CF. fais référence à des données plus spécifique car connaissance du territoire = travail sur le SCOT RVGB !</a:t>
            </a:r>
          </a:p>
          <a:p>
            <a:pPr marL="228600" indent="-228600">
              <a:buFontTx/>
              <a:buAutoNum type="arabicPeriod"/>
            </a:pPr>
            <a:endParaRPr lang="fr-FR" sz="1000"/>
          </a:p>
          <a:p>
            <a:pPr marL="228600" indent="-228600">
              <a:buFontTx/>
              <a:buAutoNum type="arabicPeriod"/>
            </a:pPr>
            <a:endParaRPr lang="fr-FR" sz="1000"/>
          </a:p>
          <a:p>
            <a:pPr marL="228600" indent="-228600">
              <a:buFontTx/>
              <a:buAutoNum type="arabicPeriod"/>
            </a:pPr>
            <a:endParaRPr lang="fr-FR" sz="1000"/>
          </a:p>
          <a:p>
            <a:pPr marL="228600" indent="-228600">
              <a:buFontTx/>
              <a:buChar char="-"/>
            </a:pPr>
            <a:endParaRPr lang="fr-FR" sz="1000"/>
          </a:p>
          <a:p>
            <a:pPr marL="228600" indent="-228600">
              <a:buFontTx/>
              <a:buChar char="-"/>
            </a:pPr>
            <a:endParaRPr lang="fr-FR" sz="1000"/>
          </a:p>
          <a:p>
            <a:pPr marL="228600" indent="-228600"/>
            <a:endParaRPr lang="fr-FR" sz="1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fr-FR" b="1"/>
              <a:t>Plus l’espace est contraint physiquement et juridiquement, moins la consommation foncière est forte !</a:t>
            </a:r>
          </a:p>
          <a:p>
            <a:endParaRPr lang="fr-FR" b="1"/>
          </a:p>
          <a:p>
            <a:r>
              <a:rPr lang="fr-FR" b="1"/>
              <a:t> </a:t>
            </a:r>
            <a:r>
              <a:rPr lang="fr-FR" u="sng"/>
              <a:t>Montagne</a:t>
            </a:r>
            <a:r>
              <a:rPr lang="fr-FR" b="1"/>
              <a:t> </a:t>
            </a:r>
          </a:p>
          <a:p>
            <a:pPr>
              <a:buFontTx/>
              <a:buChar char="-"/>
            </a:pPr>
            <a:r>
              <a:rPr lang="fr-FR"/>
              <a:t>relief</a:t>
            </a:r>
          </a:p>
          <a:p>
            <a:pPr>
              <a:buFontTx/>
              <a:buChar char="-"/>
            </a:pPr>
            <a:r>
              <a:rPr lang="fr-FR"/>
              <a:t>sensibilités paysagères et environnementales</a:t>
            </a:r>
          </a:p>
          <a:p>
            <a:pPr>
              <a:buFontTx/>
              <a:buChar char="-"/>
            </a:pPr>
            <a:r>
              <a:rPr lang="fr-FR"/>
              <a:t>Loi montagne</a:t>
            </a:r>
          </a:p>
          <a:p>
            <a:endParaRPr lang="fr-FR"/>
          </a:p>
          <a:p>
            <a:r>
              <a:rPr lang="fr-FR" b="1"/>
              <a:t> </a:t>
            </a:r>
            <a:r>
              <a:rPr lang="fr-FR" u="sng"/>
              <a:t>Piémont viticole </a:t>
            </a:r>
          </a:p>
          <a:p>
            <a:pPr>
              <a:buFontTx/>
              <a:buChar char="-"/>
            </a:pPr>
            <a:r>
              <a:rPr lang="fr-FR"/>
              <a:t>aire AOC inconstructible, </a:t>
            </a:r>
          </a:p>
          <a:p>
            <a:pPr>
              <a:buFontTx/>
              <a:buChar char="-"/>
            </a:pPr>
            <a:r>
              <a:rPr lang="fr-FR"/>
              <a:t>sensibilités paysagères</a:t>
            </a:r>
          </a:p>
          <a:p>
            <a:endParaRPr lang="fr-FR"/>
          </a:p>
          <a:p>
            <a:r>
              <a:rPr lang="fr-FR" u="sng"/>
              <a:t>Pour les communes de plaine </a:t>
            </a:r>
          </a:p>
          <a:p>
            <a:pPr>
              <a:buFontTx/>
              <a:buChar char="-"/>
            </a:pPr>
            <a:r>
              <a:rPr lang="fr-FR"/>
              <a:t>Disponibilités foncières généralement plus importante </a:t>
            </a:r>
          </a:p>
          <a:p>
            <a:pPr>
              <a:buFontTx/>
              <a:buChar char="-"/>
            </a:pPr>
            <a:r>
              <a:rPr lang="fr-FR"/>
              <a:t>Accessibilité (A 35 et RD 83)</a:t>
            </a:r>
          </a:p>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fr-FR" u="sng"/>
              <a:t>Urbanisation forte dans : </a:t>
            </a:r>
          </a:p>
          <a:p>
            <a:pPr>
              <a:buFontTx/>
              <a:buChar char="-"/>
            </a:pPr>
            <a:r>
              <a:rPr lang="fr-FR"/>
              <a:t>Pôles urbains et L’agglomération de Guebwiller- Soultz- Issenheim- Buhl  + Rouffach et Fessenheim</a:t>
            </a:r>
          </a:p>
          <a:p>
            <a:pPr>
              <a:buFontTx/>
              <a:buChar char="-"/>
            </a:pPr>
            <a:r>
              <a:rPr lang="fr-FR"/>
              <a:t>dans la plaine et notamment au Sud du périmètre du SCOT.</a:t>
            </a:r>
          </a:p>
          <a:p>
            <a:pPr>
              <a:buFontTx/>
              <a:buChar char="•"/>
            </a:pPr>
            <a:endParaRPr lang="fr-FR"/>
          </a:p>
          <a:p>
            <a:r>
              <a:rPr lang="fr-FR" u="sng"/>
              <a:t>Consommation foncière relativement modérée à l’Ouest dans les communes de montagne</a:t>
            </a:r>
          </a:p>
          <a:p>
            <a:r>
              <a:rPr lang="fr-FR"/>
              <a:t>! : Distinction entre les 2 vallées (vallée de Rimbach et vallée de la Lauch).</a:t>
            </a:r>
          </a:p>
          <a:p>
            <a:endParaRPr lang="fr-FR"/>
          </a:p>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fr-FR" u="sng"/>
              <a:t>Urbanisation forte dans : </a:t>
            </a:r>
          </a:p>
          <a:p>
            <a:pPr>
              <a:buFontTx/>
              <a:buChar char="-"/>
            </a:pPr>
            <a:r>
              <a:rPr lang="fr-FR"/>
              <a:t>Pôles urbains et L’agglomération de Guebwiller- Soultz- Issenheim- Buhl  + Rouffach et Fessenheim</a:t>
            </a:r>
          </a:p>
          <a:p>
            <a:pPr>
              <a:buFontTx/>
              <a:buChar char="-"/>
            </a:pPr>
            <a:r>
              <a:rPr lang="fr-FR"/>
              <a:t>dans la plaine et notamment au Sud du périmètre du SCOT.</a:t>
            </a:r>
          </a:p>
          <a:p>
            <a:pPr>
              <a:buFontTx/>
              <a:buChar char="•"/>
            </a:pPr>
            <a:endParaRPr lang="fr-FR"/>
          </a:p>
          <a:p>
            <a:r>
              <a:rPr lang="fr-FR" u="sng"/>
              <a:t>Consommation foncière relativement modérée à l’Ouest dans les communes de montagne</a:t>
            </a:r>
          </a:p>
          <a:p>
            <a:r>
              <a:rPr lang="fr-FR"/>
              <a:t>! : Distinction entre les 2 vallées (vallée de Rimbach et vallée de la Lauch).</a:t>
            </a:r>
          </a:p>
          <a:p>
            <a:endParaRPr lang="fr-FR"/>
          </a:p>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u="sng"/>
              <a:t>FORME URBAINE</a:t>
            </a:r>
          </a:p>
          <a:p>
            <a:pPr>
              <a:buFontTx/>
              <a:buChar char="•"/>
            </a:pPr>
            <a:r>
              <a:rPr lang="fr-FR"/>
              <a:t>Extension significative</a:t>
            </a:r>
          </a:p>
          <a:p>
            <a:pPr>
              <a:buFontTx/>
              <a:buChar char="•"/>
            </a:pPr>
            <a:r>
              <a:rPr lang="fr-FR"/>
              <a:t>Extension ponctuelle</a:t>
            </a:r>
          </a:p>
          <a:p>
            <a:pPr>
              <a:buFontTx/>
              <a:buChar char="•"/>
            </a:pPr>
            <a:r>
              <a:rPr lang="fr-FR"/>
              <a:t>Remplissage interstitiel</a:t>
            </a:r>
          </a:p>
          <a:p>
            <a:endParaRPr lang="fr-FR" sz="1400"/>
          </a:p>
          <a:p>
            <a:r>
              <a:rPr lang="fr-FR" sz="1400"/>
              <a:t>Plusieurs constats à différents échelles : </a:t>
            </a:r>
          </a:p>
          <a:p>
            <a:pPr>
              <a:buFontTx/>
              <a:buChar char="-"/>
            </a:pPr>
            <a:r>
              <a:rPr lang="fr-FR" sz="1400"/>
              <a:t>entités paysagères </a:t>
            </a:r>
          </a:p>
          <a:p>
            <a:pPr>
              <a:buFontTx/>
              <a:buChar char="-"/>
            </a:pPr>
            <a:r>
              <a:rPr lang="fr-FR" sz="1400"/>
              <a:t>communales</a:t>
            </a:r>
          </a:p>
          <a:p>
            <a:endParaRPr lang="fr-FR"/>
          </a:p>
          <a:p>
            <a:endParaRPr lang="fr-FR"/>
          </a:p>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995363" y="768350"/>
            <a:ext cx="5116512" cy="3836988"/>
          </a:xfrm>
          <a:ln/>
        </p:spPr>
      </p:sp>
      <p:sp>
        <p:nvSpPr>
          <p:cNvPr id="217091" name="Rectangle 3"/>
          <p:cNvSpPr>
            <a:spLocks noGrp="1" noChangeArrowheads="1"/>
          </p:cNvSpPr>
          <p:nvPr>
            <p:ph type="body" idx="1"/>
          </p:nvPr>
        </p:nvSpPr>
        <p:spPr/>
        <p:txBody>
          <a:bodyPr/>
          <a:lstStyle/>
          <a:p>
            <a:endParaRPr lang="fr-FR" u="sng"/>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pPr>
              <a:spcBef>
                <a:spcPct val="0"/>
              </a:spcBef>
            </a:pPr>
            <a:r>
              <a:rPr lang="fr-FR" u="sng"/>
              <a:t>Extension significative :</a:t>
            </a:r>
            <a:r>
              <a:rPr lang="fr-FR"/>
              <a:t> Plaine et Piémont </a:t>
            </a:r>
          </a:p>
          <a:p>
            <a:pPr>
              <a:spcBef>
                <a:spcPct val="0"/>
              </a:spcBef>
            </a:pPr>
            <a:endParaRPr lang="fr-FR"/>
          </a:p>
          <a:p>
            <a:pPr>
              <a:spcBef>
                <a:spcPct val="0"/>
              </a:spcBef>
            </a:pPr>
            <a:r>
              <a:rPr lang="fr-FR" u="sng"/>
              <a:t>Une part de remplissage interstitiel</a:t>
            </a:r>
            <a:r>
              <a:rPr lang="fr-FR"/>
              <a:t> importante pour les territoires de montagne contraints par le relief et une législation spécifique notamment (Loi montagne de 1985).</a:t>
            </a:r>
          </a:p>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xfrm>
            <a:off x="995363" y="768350"/>
            <a:ext cx="5116512" cy="3836988"/>
          </a:xfrm>
          <a:ln/>
        </p:spPr>
      </p:sp>
      <p:sp>
        <p:nvSpPr>
          <p:cNvPr id="219139" name="Rectangle 3"/>
          <p:cNvSpPr>
            <a:spLocks noGrp="1" noChangeArrowheads="1"/>
          </p:cNvSpPr>
          <p:nvPr>
            <p:ph type="body" idx="1"/>
          </p:nvPr>
        </p:nvSpPr>
        <p:spPr/>
        <p:txBody>
          <a:bodyPr/>
          <a:lstStyle/>
          <a:p>
            <a:r>
              <a:rPr lang="fr-FR" u="sng"/>
              <a:t>extensions urbaines significatives :</a:t>
            </a:r>
          </a:p>
          <a:p>
            <a:r>
              <a:rPr lang="fr-FR"/>
              <a:t>Les extensions urbaines significatives se concentrent autour des principaux centres urbains du SCOT  </a:t>
            </a:r>
          </a:p>
          <a:p>
            <a:pPr lvl="1">
              <a:buFontTx/>
              <a:buChar char="-"/>
            </a:pPr>
            <a:r>
              <a:rPr lang="fr-FR"/>
              <a:t>Soultz : 66,4%</a:t>
            </a:r>
          </a:p>
          <a:p>
            <a:pPr lvl="1">
              <a:buFontTx/>
              <a:buChar char="-"/>
            </a:pPr>
            <a:r>
              <a:rPr lang="fr-FR"/>
              <a:t>Issenheim : 64,9%</a:t>
            </a:r>
          </a:p>
          <a:p>
            <a:pPr lvl="1">
              <a:buFontTx/>
              <a:buChar char="-"/>
            </a:pPr>
            <a:r>
              <a:rPr lang="fr-FR"/>
              <a:t>Ensisheim : 76,4%</a:t>
            </a:r>
          </a:p>
          <a:p>
            <a:pPr lvl="1">
              <a:buFontTx/>
              <a:buChar char="-"/>
            </a:pPr>
            <a:r>
              <a:rPr lang="fr-FR"/>
              <a:t>Rouffach : 69,5%</a:t>
            </a:r>
          </a:p>
          <a:p>
            <a:pPr lvl="1">
              <a:buFontTx/>
              <a:buChar char="-"/>
            </a:pPr>
            <a:r>
              <a:rPr lang="fr-FR"/>
              <a:t>Fessenheim : 76,9%</a:t>
            </a:r>
          </a:p>
          <a:p>
            <a:pPr lvl="1">
              <a:buFontTx/>
              <a:buChar char="-"/>
            </a:pPr>
            <a:r>
              <a:rPr lang="fr-FR"/>
              <a:t>Exception pour Guebwiller contrainte par le relief et le vignoble</a:t>
            </a:r>
          </a:p>
          <a:p>
            <a:pPr lvl="1">
              <a:buFontTx/>
              <a:buChar char="-"/>
            </a:pPr>
            <a:endParaRPr lang="fr-FR"/>
          </a:p>
          <a:p>
            <a:r>
              <a:rPr lang="fr-FR"/>
              <a:t>Et le long des grands axes routiers (A35, RN83, RD430).+ limite des échangeurs</a:t>
            </a:r>
          </a:p>
          <a:p>
            <a:endParaRPr lang="fr-FR" u="sng"/>
          </a:p>
          <a:p>
            <a:endParaRPr lang="fr-FR" u="sng"/>
          </a:p>
          <a:p>
            <a:r>
              <a:rPr lang="fr-FR"/>
              <a:t>Les communes qui se sont le moins développées en extensions urbaines significatives et qui comprennent </a:t>
            </a:r>
            <a:r>
              <a:rPr lang="fr-FR" u="sng"/>
              <a:t>une part majoritaire de remplissage interstitiel</a:t>
            </a:r>
            <a:r>
              <a:rPr lang="fr-FR"/>
              <a:t> : Linthal /Lautenbachzell / Lauthenbach (communes de montagne).</a:t>
            </a:r>
          </a:p>
          <a:p>
            <a:endParaRPr lang="fr-FR"/>
          </a:p>
          <a:p>
            <a:r>
              <a:rPr lang="fr-FR" u="sng"/>
              <a:t>La part des extensions ponctuelles</a:t>
            </a:r>
            <a:r>
              <a:rPr lang="fr-FR"/>
              <a:t> est faible dans les centres urbains principaux et secondaires qui se développent en extensions structurées et organisées.</a:t>
            </a:r>
          </a:p>
          <a:p>
            <a:pPr>
              <a:buFontTx/>
              <a:buChar char="•"/>
            </a:pPr>
            <a:endParaRPr lang="fr-FR"/>
          </a:p>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fr-FR" b="1" u="sng"/>
              <a:t>extensions urbaines significatives </a:t>
            </a:r>
          </a:p>
          <a:p>
            <a:endParaRPr lang="fr-FR" b="1" u="sng"/>
          </a:p>
          <a:p>
            <a:r>
              <a:rPr lang="fr-FR" u="sng"/>
              <a:t>à destination d’habitat et équipement : 73.6% </a:t>
            </a:r>
            <a:r>
              <a:rPr lang="fr-FR"/>
              <a:t>: en plaine de manière générale</a:t>
            </a:r>
            <a:r>
              <a:rPr lang="fr-FR" u="sng"/>
              <a:t> </a:t>
            </a:r>
            <a:endParaRPr lang="fr-FR"/>
          </a:p>
          <a:p>
            <a:pPr>
              <a:buFontTx/>
              <a:buChar char="-"/>
            </a:pPr>
            <a:r>
              <a:rPr lang="fr-FR"/>
              <a:t>Disponibilités foncières généralement plus importante </a:t>
            </a:r>
          </a:p>
          <a:p>
            <a:pPr>
              <a:buFontTx/>
              <a:buChar char="-"/>
            </a:pPr>
            <a:r>
              <a:rPr lang="fr-FR"/>
              <a:t>Accessibilité et zone emplois</a:t>
            </a:r>
          </a:p>
          <a:p>
            <a:pPr lvl="1"/>
            <a:endParaRPr lang="fr-FR"/>
          </a:p>
          <a:p>
            <a:r>
              <a:rPr lang="fr-FR" u="sng"/>
              <a:t>A vocation d’activités : 26.3% :</a:t>
            </a:r>
            <a:r>
              <a:rPr lang="fr-FR"/>
              <a:t> Le piémont viticole</a:t>
            </a:r>
          </a:p>
          <a:p>
            <a:pPr lvl="1">
              <a:buFontTx/>
              <a:buChar char="-"/>
            </a:pPr>
            <a:r>
              <a:rPr lang="fr-FR"/>
              <a:t>le débouché de la vallée de la Lauch, représenté par les villes de Soultz et Issenheim, a connu un développement industriel important.</a:t>
            </a:r>
          </a:p>
          <a:p>
            <a:pPr lvl="1">
              <a:buFontTx/>
              <a:buChar char="-"/>
            </a:pPr>
            <a:r>
              <a:rPr lang="fr-FR"/>
              <a:t>ZA à Rouffach (Behr Services)</a:t>
            </a:r>
          </a:p>
          <a:p>
            <a:pPr lvl="1">
              <a:buFontTx/>
              <a:buChar char="-"/>
            </a:pPr>
            <a:r>
              <a:rPr lang="fr-FR"/>
              <a:t>ZA intérêt départementale (Soultz-Guebwiller)</a:t>
            </a:r>
          </a:p>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xfrm>
            <a:off x="995363" y="768350"/>
            <a:ext cx="5116512" cy="3836988"/>
          </a:xfrm>
          <a:ln/>
        </p:spPr>
      </p:sp>
      <p:sp>
        <p:nvSpPr>
          <p:cNvPr id="221187" name="Rectangle 3"/>
          <p:cNvSpPr>
            <a:spLocks noGrp="1" noChangeArrowheads="1"/>
          </p:cNvSpPr>
          <p:nvPr>
            <p:ph type="body" idx="1"/>
          </p:nvPr>
        </p:nvSpPr>
        <p:spPr/>
        <p:txBody>
          <a:bodyPr/>
          <a:lstStyle/>
          <a:p>
            <a:r>
              <a:rPr lang="fr-FR" b="1" u="sng"/>
              <a:t>extensions urbaines significatives </a:t>
            </a:r>
          </a:p>
          <a:p>
            <a:endParaRPr lang="fr-FR" b="1" u="sng"/>
          </a:p>
          <a:p>
            <a:r>
              <a:rPr lang="fr-FR" u="sng"/>
              <a:t>à destination d’habitat : 73.6% </a:t>
            </a:r>
            <a:r>
              <a:rPr lang="fr-FR"/>
              <a:t>: en plaine de manière générale</a:t>
            </a:r>
            <a:r>
              <a:rPr lang="fr-FR" u="sng"/>
              <a:t> </a:t>
            </a:r>
            <a:endParaRPr lang="fr-FR"/>
          </a:p>
          <a:p>
            <a:pPr>
              <a:buFontTx/>
              <a:buChar char="-"/>
            </a:pPr>
            <a:r>
              <a:rPr lang="fr-FR"/>
              <a:t>Disponibilités foncières généralement plus importante </a:t>
            </a:r>
          </a:p>
          <a:p>
            <a:pPr>
              <a:buFontTx/>
              <a:buChar char="-"/>
            </a:pPr>
            <a:r>
              <a:rPr lang="fr-FR"/>
              <a:t>Accessibilité et zone emplois</a:t>
            </a:r>
          </a:p>
          <a:p>
            <a:pPr lvl="1"/>
            <a:endParaRPr lang="fr-FR"/>
          </a:p>
          <a:p>
            <a:r>
              <a:rPr lang="fr-FR" u="sng"/>
              <a:t>A vocation d’activités : 26.3% :</a:t>
            </a:r>
            <a:r>
              <a:rPr lang="fr-FR"/>
              <a:t> Le piémont viticole</a:t>
            </a:r>
          </a:p>
          <a:p>
            <a:pPr lvl="1">
              <a:buFontTx/>
              <a:buChar char="-"/>
            </a:pPr>
            <a:r>
              <a:rPr lang="fr-FR"/>
              <a:t>le débouché de la vallée de la Lauch, représenté par les villes de Soultz et Issenheim, a connu un développement industriel important.</a:t>
            </a:r>
          </a:p>
          <a:p>
            <a:pPr lvl="1">
              <a:buFontTx/>
              <a:buChar char="-"/>
            </a:pPr>
            <a:r>
              <a:rPr lang="fr-FR"/>
              <a:t>ZA à Rouffach (Behr Services)</a:t>
            </a:r>
          </a:p>
          <a:p>
            <a:pPr lvl="1">
              <a:buFontTx/>
              <a:buChar char="-"/>
            </a:pPr>
            <a:r>
              <a:rPr lang="fr-FR"/>
              <a:t>ZA intérêt départementale (Soultz-Guebwiller)</a:t>
            </a:r>
          </a:p>
          <a:p>
            <a:endParaRPr lang="fr-FR" b="1" u="sng"/>
          </a:p>
          <a:p>
            <a:r>
              <a:rPr lang="fr-FR" u="sng"/>
              <a:t>à destination d’habitat</a:t>
            </a:r>
            <a:r>
              <a:rPr lang="fr-FR"/>
              <a:t> : concernent l’ensemble du territoire du SCOT.</a:t>
            </a:r>
          </a:p>
          <a:p>
            <a:pPr>
              <a:buFontTx/>
              <a:buChar char="•"/>
            </a:pPr>
            <a:endParaRPr lang="fr-FR"/>
          </a:p>
          <a:p>
            <a:r>
              <a:rPr lang="fr-FR" u="sng"/>
              <a:t>à destination d’activités :</a:t>
            </a:r>
            <a:r>
              <a:rPr lang="fr-FR"/>
              <a:t> se polarisent sur les grandes agglomérations du SCOT et le long des grands axes routiers.</a:t>
            </a:r>
          </a:p>
          <a:p>
            <a:endParaRPr lang="fr-FR"/>
          </a:p>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a:xfrm>
            <a:off x="995363" y="768350"/>
            <a:ext cx="5116512" cy="3836988"/>
          </a:xfrm>
          <a:ln/>
        </p:spPr>
      </p:sp>
      <p:sp>
        <p:nvSpPr>
          <p:cNvPr id="2580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a:spcBef>
                <a:spcPct val="0"/>
              </a:spcBef>
              <a:buFontTx/>
              <a:buChar char="•"/>
            </a:pPr>
            <a:endParaRPr lang="fr-FR"/>
          </a:p>
          <a:p>
            <a:pPr>
              <a:buFontTx/>
              <a:buChar char="-"/>
            </a:pPr>
            <a:r>
              <a:rPr lang="fr-FR"/>
              <a:t>Un ralentissement démographique à l’échelle du SCOT entre 1975 et 1982 (+ 1 300 hab en 7 ans ; 185 habitants/an)</a:t>
            </a:r>
          </a:p>
          <a:p>
            <a:pPr>
              <a:buFontTx/>
              <a:buChar char="-"/>
            </a:pPr>
            <a:r>
              <a:rPr lang="fr-FR"/>
              <a:t>Une reprise de la croissance de la population à partir de 1982 </a:t>
            </a:r>
          </a:p>
          <a:p>
            <a:pPr>
              <a:buFontTx/>
              <a:buChar char="-"/>
            </a:pPr>
            <a:r>
              <a:rPr lang="fr-FR"/>
              <a:t>Une très forte croissance de la population entre 1990 et 1999 (+ 5 000 hab en 9 ans ; 555 habitants/an)</a:t>
            </a:r>
          </a:p>
          <a:p>
            <a:pPr>
              <a:buFontTx/>
              <a:buChar char="-"/>
            </a:pPr>
            <a:endParaRPr lang="fr-FR"/>
          </a:p>
          <a:p>
            <a:pPr>
              <a:buFontTx/>
              <a:buChar char="•"/>
            </a:pPr>
            <a:endParaRPr lang="fr-FR"/>
          </a:p>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pPr>
              <a:spcBef>
                <a:spcPct val="0"/>
              </a:spcBef>
              <a:buFontTx/>
              <a:buChar char="•"/>
            </a:pPr>
            <a:endParaRPr lang="fr-FR"/>
          </a:p>
          <a:p>
            <a:pPr>
              <a:buFontTx/>
              <a:buChar char="-"/>
            </a:pPr>
            <a:r>
              <a:rPr lang="fr-FR"/>
              <a:t>Un ralentissement démographique à l’échelle du SCOT entre 1975 et 1982 (+ 1 300 hab en 7 ans ; 185 habitants/an)</a:t>
            </a:r>
          </a:p>
          <a:p>
            <a:pPr>
              <a:buFontTx/>
              <a:buChar char="-"/>
            </a:pPr>
            <a:r>
              <a:rPr lang="fr-FR"/>
              <a:t>Une reprise de la croissance de la population à partir de 1982 </a:t>
            </a:r>
          </a:p>
          <a:p>
            <a:pPr>
              <a:buFontTx/>
              <a:buChar char="-"/>
            </a:pPr>
            <a:r>
              <a:rPr lang="fr-FR"/>
              <a:t>Une très forte croissance de la population entre 1990 et 1999 (+ 5 000 hab en 9 ans ; 555 habitants/an)</a:t>
            </a:r>
          </a:p>
          <a:p>
            <a:pPr>
              <a:buFontTx/>
              <a:buChar char="-"/>
            </a:pPr>
            <a:endParaRPr lang="fr-FR"/>
          </a:p>
          <a:p>
            <a:pPr>
              <a:buFontTx/>
              <a:buChar char="•"/>
            </a:pPr>
            <a:endParaRPr lang="fr-FR"/>
          </a:p>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fr-FR" u="sng"/>
              <a:t>Croissance démographique qui profite à l’ensemble des communes du territoire</a:t>
            </a:r>
          </a:p>
          <a:p>
            <a:pPr>
              <a:buFont typeface="Symbol" pitchFamily="18" charset="2"/>
              <a:buNone/>
            </a:pPr>
            <a:endParaRPr lang="fr-FR" u="sng"/>
          </a:p>
          <a:p>
            <a:pPr>
              <a:buFontTx/>
              <a:buChar char="-"/>
            </a:pPr>
            <a:r>
              <a:rPr lang="fr-FR"/>
              <a:t>Avant 1982 : des évolutions différenciées entre vallée- piémont et communes de plaine.</a:t>
            </a:r>
          </a:p>
          <a:p>
            <a:pPr>
              <a:buFontTx/>
              <a:buChar char="-"/>
            </a:pPr>
            <a:r>
              <a:rPr lang="fr-FR"/>
              <a:t>Un dynamisme démographique qui se généralise à l’ensemble du périmètre pour également concerner les communes de montagne à partir de 1982.</a:t>
            </a:r>
          </a:p>
          <a:p>
            <a:pPr>
              <a:buFontTx/>
              <a:buChar char="•"/>
            </a:pPr>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fr-FR" u="sng"/>
              <a:t>Entre 1975 et 1982, phénomène de péri urbanisation </a:t>
            </a:r>
          </a:p>
          <a:p>
            <a:r>
              <a:rPr lang="fr-FR"/>
              <a:t>les centres urbains (villes de Guebwiller, Ensisheim, Rouffach et Soultz) connaissent un solde migratoire négatif au bénéfice des communes plus petites, notamment les communes de plaine.</a:t>
            </a:r>
          </a:p>
          <a:p>
            <a:pPr>
              <a:buFontTx/>
              <a:buChar char="•"/>
            </a:pPr>
            <a:endParaRPr lang="fr-FR"/>
          </a:p>
          <a:p>
            <a:r>
              <a:rPr lang="fr-FR" u="sng"/>
              <a:t>A partir de 1982,</a:t>
            </a:r>
            <a:r>
              <a:rPr lang="fr-FR"/>
              <a:t> une répartition plus homogène des nouveaux arrivants dans le périmètre du SCOT</a:t>
            </a:r>
          </a:p>
          <a:p>
            <a:pPr>
              <a:buFontTx/>
              <a:buChar char="•"/>
            </a:pPr>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fr-FR" u="sng"/>
              <a:t>Avant 1982, quasi stagnation du nombre des emplois (+ 43 emplois entre 1968 et 1982) </a:t>
            </a:r>
          </a:p>
          <a:p>
            <a:r>
              <a:rPr lang="fr-FR"/>
              <a:t>avec un recul de l’emploi à Guebwiller, Meyenheim et Soultzmatt notamment.</a:t>
            </a:r>
          </a:p>
          <a:p>
            <a:endParaRPr lang="fr-FR"/>
          </a:p>
          <a:p>
            <a:r>
              <a:rPr lang="fr-FR" u="sng"/>
              <a:t>Après 1982, une croissance effective de l’emploi (+ 4 090 emplois entre 1982 et 1999).</a:t>
            </a:r>
            <a:r>
              <a:rPr lang="fr-FR"/>
              <a:t> </a:t>
            </a:r>
          </a:p>
          <a:p>
            <a:r>
              <a:rPr lang="fr-FR"/>
              <a:t>Les croissances les plus importantes à : Soultz, Rouffach, Meyenheim, Fessenheim, Ensisheim.</a:t>
            </a:r>
          </a:p>
          <a:p>
            <a:r>
              <a:rPr lang="fr-FR"/>
              <a:t>Le recul se poursuit à Guebwiller </a:t>
            </a:r>
          </a:p>
          <a:p>
            <a:endParaRPr lang="fr-FR"/>
          </a:p>
          <a:p>
            <a:r>
              <a:rPr lang="fr-FR"/>
              <a:t>+ Une diffusion plus importante de l’emploi</a:t>
            </a:r>
          </a:p>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fr-FR" u="sng"/>
              <a:t>Une spécialisation de certaines communes de plaine et de montagne qui deviennent des communes résidentielles avec peu d’emplois :</a:t>
            </a:r>
          </a:p>
          <a:p>
            <a:pPr>
              <a:buFontTx/>
              <a:buChar char="•"/>
            </a:pPr>
            <a:r>
              <a:rPr lang="fr-FR"/>
              <a:t>Munchhouse, Hirtzfelden, Rustenhart, Munwiller, Bilzheim… pour la plaine.</a:t>
            </a:r>
          </a:p>
          <a:p>
            <a:pPr>
              <a:buFontTx/>
              <a:buChar char="•"/>
            </a:pPr>
            <a:r>
              <a:rPr lang="fr-FR"/>
              <a:t>Linthal, Lauthenbachzell, Lauthenbach pour la montagne</a:t>
            </a:r>
          </a:p>
          <a:p>
            <a:pPr>
              <a:buFontTx/>
              <a:buChar char="•"/>
            </a:pPr>
            <a:endParaRPr lang="fr-FR"/>
          </a:p>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fr-FR"/>
              <a:t>Les communes de type 2 dont le taux de croissance annuel moyen de la surface urbanisée est supérieur à la moyenne et les dynamiques démographiques et économiques y sont positives : </a:t>
            </a:r>
            <a:r>
              <a:rPr lang="fr-FR" b="1"/>
              <a:t>Soultz et les communes environnantes de Guebwiller</a:t>
            </a:r>
          </a:p>
          <a:p>
            <a:endParaRPr lang="fr-FR"/>
          </a:p>
          <a:p>
            <a:r>
              <a:rPr lang="fr-FR"/>
              <a:t>Les communes de type 5 dont le taux de croissance annuel de la surface urbanisée est supérieur à celui du SCOT alors que les dynamiques démographiques et d’emplois y sont ralenties : </a:t>
            </a:r>
            <a:r>
              <a:rPr lang="fr-FR" b="1"/>
              <a:t>Gueberschwihr.</a:t>
            </a:r>
          </a:p>
          <a:p>
            <a:endParaRPr lang="fr-FR"/>
          </a:p>
          <a:p>
            <a:r>
              <a:rPr lang="fr-FR"/>
              <a:t>Les communes de type 8 dont le taux de croissance annuel moyen de la surface urbanisée est inférieur à la moyenne alors que les dynamiques démographiques et économiques y sont positives : </a:t>
            </a:r>
            <a:r>
              <a:rPr lang="fr-FR" b="1"/>
              <a:t>Ensisheim, Blodelsheim.</a:t>
            </a:r>
          </a:p>
          <a:p>
            <a:endParaRPr lang="fr-FR"/>
          </a:p>
          <a:p>
            <a:r>
              <a:rPr lang="fr-FR" u="sng"/>
              <a:t>Autres :</a:t>
            </a:r>
          </a:p>
          <a:p>
            <a:r>
              <a:rPr lang="fr-FR"/>
              <a:t>Balgau (ponctuel avec pop et emploi sup à moy)</a:t>
            </a:r>
          </a:p>
          <a:p>
            <a:r>
              <a:rPr lang="fr-FR"/>
              <a:t>Lautenbach (interstitiel avec emploi inf à moy) </a:t>
            </a:r>
          </a:p>
          <a:p>
            <a:pPr>
              <a:buFontTx/>
              <a:buChar char="•"/>
            </a:pPr>
            <a:endParaRPr lang="fr-FR"/>
          </a:p>
          <a:p>
            <a:r>
              <a:rPr lang="fr-FR" b="1" i="1">
                <a:solidFill>
                  <a:schemeClr val="accent2"/>
                </a:solidFill>
                <a:effectLst>
                  <a:outerShdw blurRad="38100" dist="38100" dir="2700000" algn="tl">
                    <a:srgbClr val="C0C0C0"/>
                  </a:outerShdw>
                </a:effectLst>
              </a:rPr>
              <a:t>! carte réalisée à partir de la superficie des bâtiments et des terrains artificialisés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fr-FR" u="sng"/>
              <a:t>43 communes </a:t>
            </a:r>
          </a:p>
          <a:p>
            <a:r>
              <a:rPr lang="fr-FR" u="sng"/>
              <a:t>5 EPCI et 1 commune</a:t>
            </a:r>
          </a:p>
          <a:p>
            <a:endParaRPr lang="fr-FR"/>
          </a:p>
          <a:p>
            <a:r>
              <a:rPr lang="fr-FR" u="sng"/>
              <a:t>Situation géographique : </a:t>
            </a:r>
          </a:p>
          <a:p>
            <a:pPr>
              <a:buFontTx/>
              <a:buChar char="•"/>
            </a:pPr>
            <a:r>
              <a:rPr lang="fr-FR"/>
              <a:t>Situation centrale dans le Haut Rhin</a:t>
            </a:r>
          </a:p>
          <a:p>
            <a:pPr>
              <a:buFontTx/>
              <a:buChar char="-"/>
            </a:pPr>
            <a:r>
              <a:rPr lang="fr-FR"/>
              <a:t>l’interface des pôles urbains de Colmar et  Mulhouse (à 30 minutes du territoire) </a:t>
            </a:r>
          </a:p>
          <a:p>
            <a:pPr>
              <a:buFontTx/>
              <a:buChar char="-"/>
            </a:pPr>
            <a:r>
              <a:rPr lang="fr-FR"/>
              <a:t>à proximité de l’Allemagne (passerelle sur le Rhin = grande ZA et échangeur sur autoroute 500m plus loin)</a:t>
            </a:r>
          </a:p>
          <a:p>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pPr lvl="1"/>
            <a:r>
              <a:rPr lang="fr-FR"/>
              <a:t>Ce sont les </a:t>
            </a:r>
            <a:r>
              <a:rPr lang="fr-FR" u="sng"/>
              <a:t>communes de montagne</a:t>
            </a:r>
            <a:r>
              <a:rPr lang="fr-FR"/>
              <a:t> qui ont </a:t>
            </a:r>
            <a:r>
              <a:rPr lang="fr-FR" u="sng"/>
              <a:t>consommé du foncier sans pour autant que ça entraîne des dynamiques économiques ou démographiques</a:t>
            </a:r>
            <a:r>
              <a:rPr lang="fr-FR"/>
              <a:t> : </a:t>
            </a:r>
          </a:p>
          <a:p>
            <a:pPr lvl="1"/>
            <a:r>
              <a:rPr lang="fr-FR"/>
              <a:t>Linthal, Buhl, Guebwiller et Soultz </a:t>
            </a:r>
          </a:p>
          <a:p>
            <a:pPr lvl="1"/>
            <a:endParaRPr lang="fr-FR"/>
          </a:p>
          <a:p>
            <a:pPr lvl="1"/>
            <a:r>
              <a:rPr lang="fr-FR" u="sng"/>
              <a:t>Certaines ont même perdu en emplois et en population</a:t>
            </a:r>
            <a:r>
              <a:rPr lang="fr-FR"/>
              <a:t> : Rimbach près Guebwiller</a:t>
            </a:r>
          </a:p>
          <a:p>
            <a:pPr lvl="1"/>
            <a:endParaRPr lang="fr-FR"/>
          </a:p>
          <a:p>
            <a:pPr lvl="1"/>
            <a:endParaRPr lang="fr-FR"/>
          </a:p>
          <a:p>
            <a:pPr lvl="1"/>
            <a:r>
              <a:rPr lang="fr-FR"/>
              <a:t>Consommation raisonnable dans le rapport à la pop et l’emploi pour l’ensemble du reste du territoire</a:t>
            </a:r>
          </a:p>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xfrm>
            <a:off x="995363" y="768350"/>
            <a:ext cx="5116512" cy="3836988"/>
          </a:xfrm>
          <a:ln/>
        </p:spPr>
      </p:sp>
      <p:sp>
        <p:nvSpPr>
          <p:cNvPr id="243715" name="Rectangle 3"/>
          <p:cNvSpPr>
            <a:spLocks noGrp="1" noChangeArrowheads="1"/>
          </p:cNvSpPr>
          <p:nvPr>
            <p:ph type="body" idx="1"/>
          </p:nvPr>
        </p:nvSpPr>
        <p:spPr/>
        <p:txBody>
          <a:bodyPr/>
          <a:lstStyle/>
          <a:p>
            <a:pPr>
              <a:buFont typeface="Symbol" pitchFamily="18" charset="2"/>
              <a:buNone/>
            </a:pPr>
            <a:r>
              <a:rPr lang="fr-FR" sz="1000" b="1" u="sng">
                <a:solidFill>
                  <a:schemeClr val="accent2"/>
                </a:solidFill>
              </a:rPr>
              <a:t>Dédensification de la population et de l’emploi entre 1976-2002</a:t>
            </a:r>
          </a:p>
          <a:p>
            <a:endParaRPr lang="fr-FR" sz="1000" b="1" u="sng"/>
          </a:p>
          <a:p>
            <a:r>
              <a:rPr lang="fr-FR" sz="1000" u="sng"/>
              <a:t>En 1976 , des communes denses</a:t>
            </a:r>
            <a:r>
              <a:rPr lang="fr-FR" sz="1000"/>
              <a:t> </a:t>
            </a:r>
          </a:p>
          <a:p>
            <a:pPr>
              <a:buFontTx/>
              <a:buChar char="-"/>
            </a:pPr>
            <a:r>
              <a:rPr lang="fr-FR" sz="1000"/>
              <a:t>en montagne </a:t>
            </a:r>
          </a:p>
          <a:p>
            <a:pPr>
              <a:buFontTx/>
              <a:buChar char="-"/>
            </a:pPr>
            <a:r>
              <a:rPr lang="fr-FR" sz="1000"/>
              <a:t>à proximité des pôles urbains et économiques principaux (Meyenheim, base aérienne)</a:t>
            </a:r>
          </a:p>
          <a:p>
            <a:pPr>
              <a:buFontTx/>
              <a:buChar char="-"/>
            </a:pPr>
            <a:endParaRPr lang="fr-FR" sz="1000"/>
          </a:p>
          <a:p>
            <a:r>
              <a:rPr lang="fr-FR" sz="1000" u="sng"/>
              <a:t>En 2002 : baisse globale de la densification</a:t>
            </a:r>
            <a:r>
              <a:rPr lang="fr-FR" sz="1000"/>
              <a:t> (autre modèle de forme urbaine  - maison individuelle), </a:t>
            </a:r>
          </a:p>
          <a:p>
            <a:r>
              <a:rPr lang="fr-FR" sz="1000"/>
              <a:t>Sauf :  pour Guebwiller et Rimbach près Guebwiller</a:t>
            </a:r>
          </a:p>
          <a:p>
            <a:r>
              <a:rPr lang="fr-FR" sz="1000"/>
              <a:t>Et maintien de la densité pour les pôles urbains et économiques</a:t>
            </a:r>
          </a:p>
          <a:p>
            <a:pPr>
              <a:buFontTx/>
              <a:buChar char="-"/>
            </a:pPr>
            <a:endParaRPr lang="fr-FR" sz="1000"/>
          </a:p>
          <a:p>
            <a:endParaRPr lang="fr-FR" sz="1000"/>
          </a:p>
          <a:p>
            <a:endParaRPr lang="fr-FR" sz="1000"/>
          </a:p>
          <a:p>
            <a:endParaRPr lang="fr-FR" sz="1000" b="1" u="sng"/>
          </a:p>
          <a:p>
            <a:r>
              <a:rPr lang="fr-FR" sz="1000" b="1" u="sng"/>
              <a:t>Liée à : </a:t>
            </a:r>
          </a:p>
          <a:p>
            <a:pPr>
              <a:buFontTx/>
              <a:buChar char="-"/>
            </a:pPr>
            <a:r>
              <a:rPr lang="fr-FR" sz="1000" b="1"/>
              <a:t>La décohabitation</a:t>
            </a:r>
          </a:p>
          <a:p>
            <a:pPr>
              <a:buFontTx/>
              <a:buChar char="-"/>
            </a:pPr>
            <a:r>
              <a:rPr lang="fr-FR" sz="1000" b="1"/>
              <a:t>Les formes urbaines (modèles de la maison domine)</a:t>
            </a:r>
          </a:p>
          <a:p>
            <a:pPr>
              <a:buFontTx/>
              <a:buChar char="-"/>
            </a:pPr>
            <a:r>
              <a:rPr lang="fr-FR" sz="1000" b="1"/>
              <a:t>L’implantation des types d’activités (nombre emploi et hectare consommé varie selon implantation de bureaux et d’entreprises de logistique)</a:t>
            </a:r>
          </a:p>
          <a:p>
            <a:pPr>
              <a:buFontTx/>
              <a:buChar char="-"/>
            </a:pPr>
            <a:endParaRPr lang="fr-FR" sz="1000" b="1"/>
          </a:p>
          <a:p>
            <a:pPr>
              <a:buFontTx/>
              <a:buChar char="-"/>
            </a:pPr>
            <a:r>
              <a:rPr lang="fr-FR" sz="1000" b="1"/>
              <a:t>CF. tendance d’autre territoire pour comparaison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fr-FR" u="sng">
                <a:solidFill>
                  <a:schemeClr val="accent2"/>
                </a:solidFill>
              </a:rPr>
              <a:t>Dédensification qui se confirme avec : </a:t>
            </a:r>
          </a:p>
          <a:p>
            <a:endParaRPr lang="fr-FR" u="sng"/>
          </a:p>
          <a:p>
            <a:pPr>
              <a:buFontTx/>
              <a:buChar char="•"/>
            </a:pPr>
            <a:r>
              <a:rPr lang="fr-FR"/>
              <a:t>Tendance générale à la baisse de la densité sur ensemble du territoire</a:t>
            </a:r>
          </a:p>
          <a:p>
            <a:pPr>
              <a:buFontTx/>
              <a:buChar char="•"/>
            </a:pPr>
            <a:r>
              <a:rPr lang="fr-FR"/>
              <a:t>Taux de variation moyen de la densité de pop et de l’emploi cumulé par ha urbanisé entre 1976 et 2002 = - 9.3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fr-FR"/>
              <a:t>Mode d’urbanisation explique également l’étalement urbain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pPr>
              <a:spcBef>
                <a:spcPct val="0"/>
              </a:spcBef>
            </a:pPr>
            <a:endParaRPr lang="fr-FR">
              <a:sym typeface="Wingdings" pitchFamily="2" charset="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r>
              <a:rPr lang="fr-FR" u="sng"/>
              <a:t>Une tendance globale et générale à la </a:t>
            </a:r>
            <a:r>
              <a:rPr lang="fr-FR"/>
              <a:t>baisse de</a:t>
            </a:r>
            <a:r>
              <a:rPr lang="fr-FR" u="sng"/>
              <a:t> la part de l’habitat individuel</a:t>
            </a:r>
            <a:r>
              <a:rPr lang="fr-FR"/>
              <a:t> dans la construction neuve. </a:t>
            </a:r>
          </a:p>
          <a:p>
            <a:r>
              <a:rPr lang="fr-FR"/>
              <a:t>Phénomène qui se traduit par une hausse globale et général de la part du collectif dans la construction neuve.</a:t>
            </a:r>
          </a:p>
          <a:p>
            <a:pPr>
              <a:buFont typeface="Symbol" pitchFamily="18" charset="2"/>
              <a:buNone/>
            </a:pPr>
            <a:r>
              <a:rPr lang="fr-FR"/>
              <a:t>2006 : le collectif dépasse l’individuel</a:t>
            </a:r>
          </a:p>
          <a:p>
            <a:endParaRPr lang="fr-FR"/>
          </a:p>
          <a:p>
            <a:r>
              <a:rPr lang="fr-FR"/>
              <a:t>Tendance qui se dégage : hausse de l’habitat individuel groupé </a:t>
            </a:r>
          </a:p>
          <a:p>
            <a:r>
              <a:rPr lang="fr-FR"/>
              <a:t>Si groupé avec habitat individuel groupé avec l’habitat individuel ( « individuel » et « groupé »), part de l’habitat individuel dans construction neuve supérieur au collectif</a:t>
            </a:r>
          </a:p>
          <a:p>
            <a:r>
              <a:rPr lang="fr-FR"/>
              <a:t>Si non, la part du collectif dans la construction neuve supérieur à habitat individuel…mais à partir de 2007 changement : maintien ou non à l’avenir ?</a:t>
            </a:r>
          </a:p>
          <a:p>
            <a:pPr>
              <a:spcBef>
                <a:spcPct val="0"/>
              </a:spcBef>
            </a:pPr>
            <a:endParaRPr lang="fr-FR">
              <a:sym typeface="Wingdings" pitchFamily="2" charset="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995363" y="768350"/>
            <a:ext cx="5116512" cy="3836988"/>
          </a:xfrm>
          <a:ln/>
        </p:spPr>
      </p:sp>
      <p:sp>
        <p:nvSpPr>
          <p:cNvPr id="253955" name="Rectangle 3"/>
          <p:cNvSpPr>
            <a:spLocks noGrp="1" noChangeArrowheads="1"/>
          </p:cNvSpPr>
          <p:nvPr>
            <p:ph type="body" idx="1"/>
          </p:nvPr>
        </p:nvSpPr>
        <p:spPr/>
        <p:txBody>
          <a:bodyPr/>
          <a:lstStyle/>
          <a:p>
            <a:r>
              <a:rPr lang="fr-FR" u="sng"/>
              <a:t>Les communes qui ont enregistrées, dans la période récente, les évolutions les plus fortes en matière de constructions neuves : </a:t>
            </a:r>
          </a:p>
          <a:p>
            <a:pPr>
              <a:buFontTx/>
              <a:buChar char="-"/>
            </a:pPr>
            <a:r>
              <a:rPr lang="fr-FR"/>
              <a:t>Les pôles urbains secondaires (Rouffach, Ensisheim) et communes relais (Fessenheim) ;</a:t>
            </a:r>
          </a:p>
          <a:p>
            <a:pPr>
              <a:buFontTx/>
              <a:buChar char="-"/>
            </a:pPr>
            <a:r>
              <a:rPr lang="fr-FR"/>
              <a:t>Les communes périphériques des centres urbains principaux et secondaires : Bergholtzell,Jungholtz, Niederrentzen, Gueberschwihr, Orschwihr notamment.</a:t>
            </a:r>
          </a:p>
          <a:p>
            <a:endParaRPr lang="fr-FR"/>
          </a:p>
          <a:p>
            <a:r>
              <a:rPr lang="fr-FR"/>
              <a:t>La part moyenne de la maison individuelle a baissé dans la plupart des communes du SCOT notamment à : Bergholtzell, Bergholtz, Ensisheim, Fessenheim et Blodelsheim.</a:t>
            </a:r>
          </a:p>
          <a:p>
            <a:endParaRPr lang="fr-FR"/>
          </a:p>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xfrm>
            <a:off x="995363" y="768350"/>
            <a:ext cx="5116512" cy="3836988"/>
          </a:xfrm>
          <a:ln/>
        </p:spPr>
      </p:sp>
      <p:sp>
        <p:nvSpPr>
          <p:cNvPr id="256003" name="Rectangle 3"/>
          <p:cNvSpPr>
            <a:spLocks noGrp="1" noChangeArrowheads="1"/>
          </p:cNvSpPr>
          <p:nvPr>
            <p:ph type="body" idx="1"/>
          </p:nvPr>
        </p:nvSpPr>
        <p:spPr/>
        <p:txBody>
          <a:bodyPr/>
          <a:lstStyle/>
          <a:p>
            <a:r>
              <a:rPr lang="fr-FR" u="sng"/>
              <a:t>Les communes qui ont enregistrées, dans la période récente, les évolutions les plus fortes en matière de constructions neuves : </a:t>
            </a:r>
          </a:p>
          <a:p>
            <a:pPr>
              <a:buFontTx/>
              <a:buChar char="-"/>
            </a:pPr>
            <a:r>
              <a:rPr lang="fr-FR"/>
              <a:t>Les pôles urbains secondaires (Rouffach, Ensisheim) et communes relais (Fessenheim) ;</a:t>
            </a:r>
          </a:p>
          <a:p>
            <a:pPr>
              <a:buFontTx/>
              <a:buChar char="-"/>
            </a:pPr>
            <a:r>
              <a:rPr lang="fr-FR"/>
              <a:t>Les communes périphériques des centres urbains principaux et secondaires : Bergholtzell,Jungholtz, Niederrentzen, Gueberschwihr, Orschwihr notamment.</a:t>
            </a:r>
          </a:p>
          <a:p>
            <a:endParaRPr lang="fr-FR"/>
          </a:p>
          <a:p>
            <a:r>
              <a:rPr lang="fr-FR"/>
              <a:t>La part moyenne de la maison individuelle a baissé dans la plupart des communes du SCOT notamment à : Bergholtzell, Bergholtz, Ensisheim, Fessenheim et Blodelsheim.</a:t>
            </a:r>
          </a:p>
          <a:p>
            <a:endParaRPr lang="fr-FR"/>
          </a:p>
          <a:p>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pPr lvl="1"/>
            <a:r>
              <a:rPr lang="fr-FR"/>
              <a:t> Un développement urbain majoritairement par extension significative</a:t>
            </a:r>
          </a:p>
          <a:p>
            <a:pPr lvl="1"/>
            <a:r>
              <a:rPr lang="fr-FR"/>
              <a:t> Une urbanisation des pôles urbains principaux et secondaires, et de leur communes périphériques, et notamment le long des axes routiers </a:t>
            </a:r>
          </a:p>
          <a:p>
            <a:pPr lvl="1"/>
            <a:endParaRPr lang="fr-FR"/>
          </a:p>
          <a:p>
            <a:pPr lvl="1"/>
            <a:r>
              <a:rPr lang="fr-FR"/>
              <a:t> Une croissance effective de l’emploi et de la population qui bénéficie à l’ensemble du territoire</a:t>
            </a:r>
          </a:p>
          <a:p>
            <a:pPr lvl="1"/>
            <a:endParaRPr lang="fr-FR"/>
          </a:p>
          <a:p>
            <a:pPr lvl="1"/>
            <a:r>
              <a:rPr lang="fr-FR"/>
              <a:t> Une croissance de la construction neuve qui se poursuit  </a:t>
            </a:r>
          </a:p>
          <a:p>
            <a:pPr lvl="2"/>
            <a:r>
              <a:rPr lang="fr-FR" b="1"/>
              <a:t>Phénomène important qui concerne les communes périphériques aux centres urbains principaux et secondaires =&gt; quelles orientations données à ces communes dans le cadre du SCOT ?</a:t>
            </a:r>
          </a:p>
          <a:p>
            <a:pPr lvl="1"/>
            <a:endParaRPr lang="fr-FR" b="1"/>
          </a:p>
          <a:p>
            <a:pPr lvl="1"/>
            <a:r>
              <a:rPr lang="fr-FR"/>
              <a:t> Une spécialisation de certaines communes (résidentielles)</a:t>
            </a:r>
          </a:p>
          <a:p>
            <a:pPr lvl="1"/>
            <a:r>
              <a:rPr lang="fr-FR"/>
              <a:t> Des déplacements extra territoriaux (vers Colmar et Mulhouse)</a:t>
            </a:r>
          </a:p>
          <a:p>
            <a:pPr lvl="1"/>
            <a:r>
              <a:rPr lang="fr-FR"/>
              <a:t> Une dédensification de la population et de l’emploi</a:t>
            </a:r>
          </a:p>
          <a:p>
            <a:pPr lvl="1"/>
            <a:r>
              <a:rPr lang="fr-FR"/>
              <a:t> Modèle de la maison individuelle reste privilégier mais est en recul</a:t>
            </a:r>
          </a:p>
          <a:p>
            <a:pPr lvl="1"/>
            <a:endParaRPr lang="fr-FR"/>
          </a:p>
          <a:p>
            <a:pPr lvl="1"/>
            <a:r>
              <a:rPr lang="fr-FR"/>
              <a:t> Une typologie de territoires aux dynamiques urbaines diverses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r>
              <a:rPr lang="fr-FR" u="sng"/>
              <a:t>De grands axes structurants à l’échelle du SCOT Rhin-Vignoble-Grand Ballon :</a:t>
            </a:r>
          </a:p>
          <a:p>
            <a:pPr>
              <a:buFontTx/>
              <a:buChar char="-"/>
            </a:pPr>
            <a:r>
              <a:rPr lang="fr-FR"/>
              <a:t>A 35 (3 échangeurs sur le territoire)</a:t>
            </a:r>
          </a:p>
          <a:p>
            <a:pPr>
              <a:buFontTx/>
              <a:buChar char="-"/>
            </a:pPr>
            <a:r>
              <a:rPr lang="fr-FR"/>
              <a:t>RD 83 sur le piémont (avec de nombreux échangeurs)</a:t>
            </a:r>
          </a:p>
          <a:p>
            <a:pPr>
              <a:buFontTx/>
              <a:buChar char="-"/>
            </a:pPr>
            <a:r>
              <a:rPr lang="fr-FR"/>
              <a:t>RD430 de Guebwiller à Mulhouse</a:t>
            </a:r>
          </a:p>
          <a:p>
            <a:pPr>
              <a:buFontTx/>
              <a:buChar char="-"/>
            </a:pPr>
            <a:r>
              <a:rPr lang="fr-FR"/>
              <a:t>Ligne ferroviaire Strabourg-Mulhouse (gare de Rouffach, Merxheim et Raedersheim, et Bollwiller hors périmètre avec la meilleure desserte)</a:t>
            </a:r>
          </a:p>
          <a:p>
            <a:pPr>
              <a:buFontTx/>
              <a:buChar char="-"/>
            </a:pPr>
            <a:r>
              <a:rPr lang="fr-FR"/>
              <a:t>des potentiels ferroviaires : projet de tram-train  Guebwiller-Bollwiller</a:t>
            </a:r>
          </a:p>
          <a:p>
            <a:endParaRPr lang="fr-FR"/>
          </a:p>
          <a:p>
            <a:r>
              <a:rPr lang="fr-FR" u="sng"/>
              <a:t>Un relief entre plaine et montagne :</a:t>
            </a:r>
            <a:r>
              <a:rPr lang="fr-FR"/>
              <a:t> du Rhin au Vosges (grand ballon)</a:t>
            </a:r>
          </a:p>
          <a:p>
            <a:endParaRPr lang="fr-FR"/>
          </a:p>
          <a:p>
            <a:r>
              <a:rPr lang="fr-FR"/>
              <a:t>Zone en PPRN (1987) puis zone PPRI (loi Barnier : 1995) : rivière de la Lauch et de l’Ill</a:t>
            </a:r>
          </a:p>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r>
              <a:rPr lang="fr-FR" u="sng"/>
              <a:t>3 entités paysagères distinctes :</a:t>
            </a:r>
          </a:p>
          <a:p>
            <a:endParaRPr lang="fr-FR" u="sng"/>
          </a:p>
          <a:p>
            <a:pPr>
              <a:buFontTx/>
              <a:buChar char="•"/>
            </a:pPr>
            <a:r>
              <a:rPr lang="fr-FR"/>
              <a:t> Le massif des Vosges : ses sommets, ses vallées (vallée de la Lauch et vallée du Rimbach)</a:t>
            </a:r>
          </a:p>
          <a:p>
            <a:pPr>
              <a:buFontTx/>
              <a:buChar char="•"/>
            </a:pPr>
            <a:endParaRPr lang="fr-FR"/>
          </a:p>
          <a:p>
            <a:pPr>
              <a:buFontTx/>
              <a:buChar char="•"/>
            </a:pPr>
            <a:r>
              <a:rPr lang="fr-FR"/>
              <a:t> Le vignoble, entité paysagère du piémont </a:t>
            </a:r>
          </a:p>
          <a:p>
            <a:pPr>
              <a:buFontTx/>
              <a:buChar char="•"/>
            </a:pPr>
            <a:endParaRPr lang="fr-FR"/>
          </a:p>
          <a:p>
            <a:pPr>
              <a:buFontTx/>
              <a:buChar char="•"/>
            </a:pPr>
            <a:r>
              <a:rPr lang="fr-FR"/>
              <a:t>La plaine englobant la grande plaine d’Alsace et les communes de la bande rhénane.</a:t>
            </a:r>
          </a:p>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fr-FR" sz="1300" u="sng"/>
              <a:t>Pôle urbain principaux, secondaire et Intermédiaire</a:t>
            </a:r>
          </a:p>
          <a:p>
            <a:pPr lvl="1">
              <a:buFontTx/>
              <a:buChar char="-"/>
            </a:pPr>
            <a:r>
              <a:rPr lang="fr-FR" sz="1300"/>
              <a:t>Agglo Guebwiller-Soultz-Buhl-Issenheim = 25 000 habitants environ dont 11 500 habitants à Guebwiller</a:t>
            </a:r>
          </a:p>
          <a:p>
            <a:pPr lvl="1">
              <a:buFontTx/>
              <a:buChar char="-"/>
            </a:pPr>
            <a:r>
              <a:rPr lang="fr-FR" sz="1300"/>
              <a:t>Ensisheim = 6 967 habitants</a:t>
            </a:r>
          </a:p>
          <a:p>
            <a:pPr lvl="1">
              <a:buFontTx/>
              <a:buChar char="-"/>
            </a:pPr>
            <a:r>
              <a:rPr lang="fr-FR" sz="1300"/>
              <a:t>Rouffach, Soultzmatt, Fessenheim</a:t>
            </a:r>
          </a:p>
          <a:p>
            <a:pPr lvl="1"/>
            <a:endParaRPr lang="fr-FR" sz="1300"/>
          </a:p>
          <a:p>
            <a:r>
              <a:rPr lang="fr-FR" sz="1300" u="sng"/>
              <a:t>Pôle économique et pôle d’emplois</a:t>
            </a:r>
          </a:p>
          <a:p>
            <a:pPr lvl="1">
              <a:buFontTx/>
              <a:buChar char="-"/>
            </a:pPr>
            <a:r>
              <a:rPr lang="fr-FR"/>
              <a:t> Soultz où est localisé une très grande partie de la zone industrielle intercommunale ;</a:t>
            </a:r>
          </a:p>
          <a:p>
            <a:pPr lvl="1">
              <a:buFontTx/>
              <a:buChar char="•"/>
            </a:pPr>
            <a:r>
              <a:rPr lang="fr-FR"/>
              <a:t>Rouffach avec le centre hospitalier spécialisé (CHS) et la présence de BEHR SERVICES (filiale de BEHR France).</a:t>
            </a:r>
          </a:p>
          <a:p>
            <a:pPr lvl="1"/>
            <a:r>
              <a:rPr lang="fr-FR"/>
              <a:t>Dans de moindres mesures (moins de 1 000 emplois), mais tout aussi important : </a:t>
            </a:r>
          </a:p>
          <a:p>
            <a:pPr lvl="1">
              <a:buFontTx/>
              <a:buChar char="•"/>
            </a:pPr>
            <a:r>
              <a:rPr lang="fr-FR"/>
              <a:t>Fessenheim avec le centre nucléaire de production d’électricité (680 personnes présentes en permanence et intervention de milliers de spécialistes)</a:t>
            </a:r>
          </a:p>
          <a:p>
            <a:pPr lvl="1">
              <a:buFontTx/>
              <a:buChar char="•"/>
            </a:pPr>
            <a:r>
              <a:rPr lang="fr-FR"/>
              <a:t>Meyenheim avec la base aérienne (1 400 emplois civils)</a:t>
            </a:r>
          </a:p>
          <a:p>
            <a:pPr lvl="1"/>
            <a:endParaRPr lang="fr-FR"/>
          </a:p>
          <a:p>
            <a:pPr lvl="1"/>
            <a:r>
              <a:rPr lang="fr-FR" b="1"/>
              <a:t>Merxheim : pas significatif avec 350 emplois à ALCOA !</a:t>
            </a:r>
          </a:p>
          <a:p>
            <a:pPr lvl="1">
              <a:buFontTx/>
              <a:buChar char="•"/>
            </a:pPr>
            <a:endParaRPr lang="fr-FR"/>
          </a:p>
          <a:p>
            <a:pPr lvl="1">
              <a:buFontTx/>
              <a:buChar char="•"/>
            </a:pPr>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fr-FR" sz="1400" u="sng"/>
              <a:t>CONSOMMATION FONCIERE</a:t>
            </a:r>
          </a:p>
          <a:p>
            <a:endParaRPr lang="fr-FR" sz="1400" u="sng"/>
          </a:p>
          <a:p>
            <a:r>
              <a:rPr lang="fr-FR" sz="1400"/>
              <a:t>Plusieurs constats à différents échelles : </a:t>
            </a:r>
          </a:p>
          <a:p>
            <a:pPr>
              <a:buFontTx/>
              <a:buChar char="-"/>
            </a:pPr>
            <a:r>
              <a:rPr lang="fr-FR" sz="1400"/>
              <a:t>entités paysagères </a:t>
            </a:r>
          </a:p>
          <a:p>
            <a:pPr>
              <a:buFontTx/>
              <a:buChar char="-"/>
            </a:pPr>
            <a:r>
              <a:rPr lang="fr-FR" sz="1400"/>
              <a:t>communales</a:t>
            </a:r>
          </a:p>
          <a:p>
            <a:endParaRPr lang="fr-FR"/>
          </a:p>
          <a:p>
            <a:endParaRPr lang="fr-FR"/>
          </a:p>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fr-FR" sz="1600" u="sng">
                <a:solidFill>
                  <a:srgbClr val="CC3300"/>
                </a:solidFill>
              </a:rPr>
              <a:t>775,5 ha</a:t>
            </a:r>
            <a:r>
              <a:rPr lang="fr-FR" sz="1600" u="sng"/>
              <a:t> consommés entre 1976 et 2002</a:t>
            </a:r>
          </a:p>
          <a:p>
            <a:endParaRPr lang="fr-FR" sz="1600" u="sng"/>
          </a:p>
          <a:p>
            <a:r>
              <a:rPr lang="fr-FR" sz="1600" u="sng">
                <a:solidFill>
                  <a:srgbClr val="221100"/>
                </a:solidFill>
              </a:rPr>
              <a:t>Soit</a:t>
            </a:r>
            <a:r>
              <a:rPr lang="fr-FR" sz="1600" u="sng"/>
              <a:t> </a:t>
            </a:r>
            <a:r>
              <a:rPr lang="fr-FR" sz="1600" u="sng">
                <a:solidFill>
                  <a:srgbClr val="CC3300"/>
                </a:solidFill>
              </a:rPr>
              <a:t>29,8 ha par an</a:t>
            </a:r>
            <a:r>
              <a:rPr lang="fr-FR" sz="1600" u="sng"/>
              <a:t> </a:t>
            </a:r>
          </a:p>
          <a:p>
            <a:endParaRPr lang="fr-FR" sz="1600"/>
          </a:p>
          <a:p>
            <a:endParaRPr lang="fr-FR"/>
          </a:p>
          <a:p>
            <a:endParaRPr lang="fr-FR" b="1" u="sng"/>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xfrm>
            <a:off x="995363" y="768350"/>
            <a:ext cx="5116512" cy="3836988"/>
          </a:xfrm>
          <a:ln/>
        </p:spPr>
      </p:sp>
      <p:sp>
        <p:nvSpPr>
          <p:cNvPr id="212995" name="Rectangle 3"/>
          <p:cNvSpPr>
            <a:spLocks noGrp="1" noChangeArrowheads="1"/>
          </p:cNvSpPr>
          <p:nvPr>
            <p:ph type="body" idx="1"/>
          </p:nvPr>
        </p:nvSpPr>
        <p:spPr/>
        <p:txBody>
          <a:bodyPr/>
          <a:lstStyle/>
          <a:p>
            <a:r>
              <a:rPr lang="fr-FR">
                <a:solidFill>
                  <a:srgbClr val="957C6F"/>
                </a:solidFill>
                <a:sym typeface="Wingdings" pitchFamily="2" charset="2"/>
              </a:rPr>
              <a:t></a:t>
            </a:r>
            <a:r>
              <a:rPr lang="fr-FR"/>
              <a:t>  </a:t>
            </a:r>
            <a:r>
              <a:rPr lang="fr-FR">
                <a:solidFill>
                  <a:srgbClr val="CC0000"/>
                </a:solidFill>
              </a:rPr>
              <a:t>775,5 ha consommés entre 1976 et 2002</a:t>
            </a:r>
          </a:p>
          <a:p>
            <a:r>
              <a:rPr lang="fr-FR" b="1">
                <a:solidFill>
                  <a:srgbClr val="CC0000"/>
                </a:solidFill>
              </a:rPr>
              <a:t>Taille du territoire = ???</a:t>
            </a:r>
          </a:p>
          <a:p>
            <a:r>
              <a:rPr lang="fr-FR">
                <a:solidFill>
                  <a:srgbClr val="CC0000"/>
                </a:solidFill>
              </a:rPr>
              <a:t>Soit 29,8 ha par an </a:t>
            </a:r>
          </a:p>
          <a:p>
            <a:pPr>
              <a:buFont typeface="Wingdings" pitchFamily="2" charset="2"/>
              <a:buChar char="è"/>
            </a:pPr>
            <a:endParaRPr lang="fr-FR"/>
          </a:p>
          <a:p>
            <a:pPr>
              <a:buFont typeface="Wingdings" pitchFamily="2" charset="2"/>
              <a:buNone/>
            </a:pPr>
            <a:r>
              <a:rPr lang="fr-FR"/>
              <a:t>SCOT = </a:t>
            </a:r>
          </a:p>
          <a:p>
            <a:pPr>
              <a:buFont typeface="Wingdings" pitchFamily="2" charset="2"/>
              <a:buNone/>
            </a:pPr>
            <a:r>
              <a:rPr lang="fr-FR"/>
              <a:t>5% de la consommation foncière régionale</a:t>
            </a:r>
          </a:p>
          <a:p>
            <a:pPr>
              <a:buFont typeface="Wingdings" pitchFamily="2" charset="2"/>
              <a:buNone/>
            </a:pPr>
            <a:r>
              <a:rPr lang="fr-FR"/>
              <a:t>16% de la consommation foncière départementale</a:t>
            </a:r>
          </a:p>
          <a:p>
            <a:pPr>
              <a:buFont typeface="Wingdings" pitchFamily="2" charset="2"/>
              <a:buNone/>
            </a:pPr>
            <a:endParaRPr lang="fr-FR"/>
          </a:p>
          <a:p>
            <a:pPr>
              <a:buFont typeface="Wingdings" pitchFamily="2" charset="2"/>
              <a:buNone/>
            </a:pPr>
            <a:r>
              <a:rPr lang="fr-FR" b="1" u="sng"/>
              <a:t>Lié à : </a:t>
            </a:r>
          </a:p>
          <a:p>
            <a:pPr>
              <a:buFont typeface="Wingdings" pitchFamily="2" charset="2"/>
              <a:buNone/>
            </a:pPr>
            <a:r>
              <a:rPr lang="fr-FR" b="1"/>
              <a:t>la décohabitation</a:t>
            </a:r>
          </a:p>
          <a:p>
            <a:pPr>
              <a:buFont typeface="Wingdings" pitchFamily="2" charset="2"/>
              <a:buNone/>
            </a:pPr>
            <a:r>
              <a:rPr lang="fr-FR" b="1"/>
              <a:t>Famille monoparentale</a:t>
            </a:r>
          </a:p>
          <a:p>
            <a:pPr>
              <a:buFont typeface="Wingdings" pitchFamily="2" charset="2"/>
              <a:buNone/>
            </a:pPr>
            <a:r>
              <a:rPr lang="fr-FR" b="1"/>
              <a:t>Vieillissement de la population </a:t>
            </a:r>
          </a:p>
          <a:p>
            <a:pPr>
              <a:buFont typeface="Wingdings" pitchFamily="2" charset="2"/>
              <a:buNone/>
            </a:pPr>
            <a:r>
              <a:rPr lang="fr-FR" b="1"/>
              <a:t>Précarité</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F94BB122-6201-4CE4-A0AF-97F25823BA78}" type="datetime1">
              <a:rPr lang="fr-FR"/>
              <a:pPr>
                <a:defRPr/>
              </a:pPr>
              <a:t>22/09/2011</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D939EF8-73B0-4FCE-B180-49465BEE4674}"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5C18BAE-1B35-479C-A782-C7D97FFCAC0B}" type="datetime1">
              <a:rPr lang="fr-FR"/>
              <a:pPr>
                <a:defRPr/>
              </a:pPr>
              <a:t>22/09/2011</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C776C97-85B3-4130-8B8E-23BB5BE9A1EC}"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B91EE9A-2068-4CED-A451-56BB378731AC}" type="datetime1">
              <a:rPr lang="fr-FR"/>
              <a:pPr>
                <a:defRPr/>
              </a:pPr>
              <a:t>22/09/2011</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F6C669A-51B7-4406-94BC-7F9813368336}"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BAF62F1-5006-4452-AE9E-21E9B334B3CF}" type="datetime1">
              <a:rPr lang="fr-FR"/>
              <a:pPr>
                <a:defRPr/>
              </a:pPr>
              <a:t>22/09/2011</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A5B5441-B86F-44C0-A377-2AD26126431F}"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71CD3F92-FFBA-4426-A70C-B96C8C07A2C8}" type="datetime1">
              <a:rPr lang="fr-FR"/>
              <a:pPr>
                <a:defRPr/>
              </a:pPr>
              <a:t>22/09/2011</a:t>
            </a:fld>
            <a:endParaRPr lang="fr-FR"/>
          </a:p>
        </p:txBody>
      </p:sp>
      <p:sp>
        <p:nvSpPr>
          <p:cNvPr id="4" name="Espace réservé du pied de page 4"/>
          <p:cNvSpPr>
            <a:spLocks noGrp="1"/>
          </p:cNvSpPr>
          <p:nvPr>
            <p:ph type="ftr" sz="quarter" idx="11"/>
          </p:nvPr>
        </p:nvSpPr>
        <p:spPr/>
        <p:txBody>
          <a:bodyPr/>
          <a:lstStyle>
            <a:lvl1pPr>
              <a:defRPr/>
            </a:lvl1pPr>
          </a:lstStyle>
          <a:p>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D0680FFA-265D-4E31-82B8-2C0A0185AFC6}" type="slidenum">
              <a:rPr lang="fr-FR"/>
              <a:pPr>
                <a:defRP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648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p:spPr>
        <p:txBody>
          <a:bodyPr/>
          <a:lstStyle>
            <a:lvl1pPr>
              <a:defRPr/>
            </a:lvl1pPr>
          </a:lstStyle>
          <a:p>
            <a:pPr>
              <a:defRPr/>
            </a:pPr>
            <a:fld id="{C2040CAF-54AF-4D28-AE59-810337A7BA90}" type="datetime1">
              <a:rPr lang="fr-FR"/>
              <a:pPr>
                <a:defRPr/>
              </a:pPr>
              <a:t>22/09/2011</a:t>
            </a:fld>
            <a:endParaRPr lang="fr-FR"/>
          </a:p>
        </p:txBody>
      </p:sp>
      <p:sp>
        <p:nvSpPr>
          <p:cNvPr id="6" name="Espace réservé du pied de page 5"/>
          <p:cNvSpPr>
            <a:spLocks noGrp="1"/>
          </p:cNvSpPr>
          <p:nvPr>
            <p:ph type="ftr" sz="quarter" idx="11"/>
          </p:nvPr>
        </p:nvSpPr>
        <p:spPr>
          <a:xfrm>
            <a:off x="3124200" y="6356350"/>
            <a:ext cx="2895600" cy="365125"/>
          </a:xfr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356350"/>
            <a:ext cx="2133600" cy="365125"/>
          </a:xfrm>
        </p:spPr>
        <p:txBody>
          <a:bodyPr/>
          <a:lstStyle>
            <a:lvl1pPr>
              <a:defRPr/>
            </a:lvl1pPr>
          </a:lstStyle>
          <a:p>
            <a:pPr>
              <a:defRPr/>
            </a:pPr>
            <a:fld id="{13705061-30E1-4802-A425-3292B2C81ED7}"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p:spPr>
        <p:txBody>
          <a:bodyPr/>
          <a:lstStyle>
            <a:lvl1pPr>
              <a:defRPr/>
            </a:lvl1pPr>
          </a:lstStyle>
          <a:p>
            <a:pPr>
              <a:defRPr/>
            </a:pPr>
            <a:fld id="{543BA53D-268A-4218-9C1D-B09A9CA6FAC5}" type="datetime1">
              <a:rPr lang="fr-FR"/>
              <a:pPr>
                <a:defRPr/>
              </a:pPr>
              <a:t>22/09/2011</a:t>
            </a:fld>
            <a:endParaRPr lang="fr-FR"/>
          </a:p>
        </p:txBody>
      </p:sp>
      <p:sp>
        <p:nvSpPr>
          <p:cNvPr id="8" name="Espace réservé du pied de page 7"/>
          <p:cNvSpPr>
            <a:spLocks noGrp="1"/>
          </p:cNvSpPr>
          <p:nvPr>
            <p:ph type="ftr" sz="quarter" idx="11"/>
          </p:nvPr>
        </p:nvSpPr>
        <p:spPr>
          <a:xfrm>
            <a:off x="3124200" y="6356350"/>
            <a:ext cx="2895600" cy="365125"/>
          </a:xfrm>
        </p:spPr>
        <p:txBody>
          <a:bodyPr/>
          <a:lstStyle>
            <a:lvl1pPr>
              <a:defRPr/>
            </a:lvl1pPr>
          </a:lstStyle>
          <a:p>
            <a:endParaRPr lang="fr-FR"/>
          </a:p>
        </p:txBody>
      </p:sp>
      <p:sp>
        <p:nvSpPr>
          <p:cNvPr id="9" name="Espace réservé du numéro de diapositive 8"/>
          <p:cNvSpPr>
            <a:spLocks noGrp="1"/>
          </p:cNvSpPr>
          <p:nvPr>
            <p:ph type="sldNum" sz="quarter" idx="12"/>
          </p:nvPr>
        </p:nvSpPr>
        <p:spPr>
          <a:xfrm>
            <a:off x="6553200" y="6356350"/>
            <a:ext cx="2133600" cy="365125"/>
          </a:xfrm>
        </p:spPr>
        <p:txBody>
          <a:bodyPr/>
          <a:lstStyle>
            <a:lvl1pPr>
              <a:defRPr/>
            </a:lvl1pPr>
          </a:lstStyle>
          <a:p>
            <a:pPr>
              <a:defRPr/>
            </a:pPr>
            <a:fld id="{85640B25-A000-42C6-9394-2D11413B169F}"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2"/>
          <p:cNvSpPr>
            <a:spLocks noGrp="1"/>
          </p:cNvSpPr>
          <p:nvPr>
            <p:ph type="dt" sz="half" idx="10"/>
          </p:nvPr>
        </p:nvSpPr>
        <p:spPr>
          <a:xfrm>
            <a:off x="457200" y="6356350"/>
            <a:ext cx="2133600" cy="365125"/>
          </a:xfrm>
        </p:spPr>
        <p:txBody>
          <a:bodyPr/>
          <a:lstStyle>
            <a:lvl1pPr>
              <a:defRPr/>
            </a:lvl1pPr>
          </a:lstStyle>
          <a:p>
            <a:pPr>
              <a:defRPr/>
            </a:pPr>
            <a:fld id="{6A773C0D-5AD1-4F1E-80E0-E73A892D880B}" type="datetime1">
              <a:rPr lang="fr-FR"/>
              <a:pPr>
                <a:defRPr/>
              </a:pPr>
              <a:t>22/09/2011</a:t>
            </a:fld>
            <a:endParaRPr lang="fr-FR"/>
          </a:p>
        </p:txBody>
      </p:sp>
      <p:sp>
        <p:nvSpPr>
          <p:cNvPr id="4" name="Espace réservé du pied de page 3"/>
          <p:cNvSpPr>
            <a:spLocks noGrp="1"/>
          </p:cNvSpPr>
          <p:nvPr>
            <p:ph type="ftr" sz="quarter" idx="11"/>
          </p:nvPr>
        </p:nvSpPr>
        <p:spPr>
          <a:xfrm>
            <a:off x="3124200" y="6356350"/>
            <a:ext cx="2895600" cy="365125"/>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356350"/>
            <a:ext cx="2133600" cy="365125"/>
          </a:xfrm>
        </p:spPr>
        <p:txBody>
          <a:bodyPr/>
          <a:lstStyle>
            <a:lvl1pPr>
              <a:defRPr/>
            </a:lvl1pPr>
          </a:lstStyle>
          <a:p>
            <a:pPr>
              <a:defRPr/>
            </a:pPr>
            <a:fld id="{60F74492-32D5-4106-AAB1-74C63B1394ED}"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87F3412-9780-40EF-9BF6-2BA0CC356C18}" type="datetime1">
              <a:rPr lang="fr-FR"/>
              <a:pPr>
                <a:defRPr/>
              </a:pPr>
              <a:t>22/09/2011</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9D67E473-4F78-492B-830E-4902B3F4C7EA}"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9A5A9C4-68BD-4E60-98FA-9669E7F15F0D}" type="datetime1">
              <a:rPr lang="fr-FR"/>
              <a:pPr>
                <a:defRPr/>
              </a:pPr>
              <a:t>22/09/2011</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C42EA188-9441-4249-B22A-B85541EE82C8}"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FC546FB-7C2A-4C94-ABD2-BB99EC131ACB}" type="datetime1">
              <a:rPr lang="fr-FR"/>
              <a:pPr>
                <a:defRPr/>
              </a:pPr>
              <a:t>22/09/2011</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E8089134-98C8-44EF-81A1-9565BB42F54F}"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e la date 3"/>
          <p:cNvSpPr>
            <a:spLocks noGrp="1"/>
          </p:cNvSpPr>
          <p:nvPr>
            <p:ph type="dt" sz="half" idx="10"/>
          </p:nvPr>
        </p:nvSpPr>
        <p:spPr/>
        <p:txBody>
          <a:bodyPr/>
          <a:lstStyle>
            <a:lvl1pPr>
              <a:defRPr/>
            </a:lvl1pPr>
          </a:lstStyle>
          <a:p>
            <a:pPr>
              <a:defRPr/>
            </a:pPr>
            <a:fld id="{60FD876E-116A-4C46-974D-F1DD141C7253}" type="datetime1">
              <a:rPr lang="fr-FR"/>
              <a:pPr>
                <a:defRPr/>
              </a:pPr>
              <a:t>22/09/2011</a:t>
            </a:fld>
            <a:endParaRPr lang="fr-FR"/>
          </a:p>
        </p:txBody>
      </p:sp>
      <p:sp>
        <p:nvSpPr>
          <p:cNvPr id="4" name="Espace réservé du pied de page 4"/>
          <p:cNvSpPr>
            <a:spLocks noGrp="1"/>
          </p:cNvSpPr>
          <p:nvPr>
            <p:ph type="ftr" sz="quarter" idx="11"/>
          </p:nvPr>
        </p:nvSpPr>
        <p:spPr/>
        <p:txBody>
          <a:bodyPr/>
          <a:lstStyle>
            <a:lvl1pPr>
              <a:defRPr/>
            </a:lvl1pPr>
          </a:lstStyle>
          <a:p>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BCEE0FDA-CFC2-4706-BADC-1A7519EAC2F5}"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49A311A-6421-4C9B-AF21-9254076F9515}" type="datetime1">
              <a:rPr lang="fr-FR"/>
              <a:pPr>
                <a:defRPr/>
              </a:pPr>
              <a:t>22/09/2011</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721BD21-AC02-4CDE-8CC1-CFD1151DE0BA}"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1A633B1F-92B4-4B61-A5D1-07B78AC413A8}" type="datetime1">
              <a:rPr lang="fr-FR"/>
              <a:pPr>
                <a:defRPr/>
              </a:pPr>
              <a:t>22/09/2011</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F4A2286B-DF41-4C1F-B233-A6414E619CB3}"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17EC5CEA-BB05-4B08-9EED-F827EF17E471}" type="datetime1">
              <a:rPr lang="fr-FR"/>
              <a:pPr>
                <a:defRPr/>
              </a:pPr>
              <a:t>22/09/2011</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04C1A6A8-5D06-42AB-9C2A-4676BDAD6871}" type="slidenum">
              <a:rPr lang="fr-FR"/>
              <a:pPr>
                <a:defRP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142759E-7F77-4087-BA8F-536A01BAF01F}" type="datetime1">
              <a:rPr lang="fr-FR"/>
              <a:pPr>
                <a:defRPr/>
              </a:pPr>
              <a:t>22/09/2011</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A672E0EF-4275-4797-BD67-76A97464D50E}" type="slidenum">
              <a:rPr lang="fr-FR"/>
              <a:pPr>
                <a:defRPr/>
              </a:pPr>
              <a:t>‹N°›</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41C0EF38-4B36-45CA-9748-6BB392551638}" type="datetime1">
              <a:rPr lang="fr-FR"/>
              <a:pPr>
                <a:defRPr/>
              </a:pPr>
              <a:t>22/09/2011</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9DDB5694-E51C-4656-BC8A-65118EA4BCF2}" type="slidenum">
              <a:rPr lang="fr-FR"/>
              <a:pPr>
                <a:defRPr/>
              </a:pPr>
              <a:t>‹N°›</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4BB991E-6E1D-4DDC-B611-2009EBED9BCD}" type="datetime1">
              <a:rPr lang="fr-FR"/>
              <a:pPr>
                <a:defRPr/>
              </a:pPr>
              <a:t>22/09/2011</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42CCAD71-1EE0-4E9F-BFFE-F876491DFC1A}" type="slidenum">
              <a:rPr lang="fr-FR"/>
              <a:pPr>
                <a:defRPr/>
              </a:pPr>
              <a:t>‹N°›</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75AFA12-3789-4162-A49A-3E7694128547}" type="datetime1">
              <a:rPr lang="fr-FR"/>
              <a:pPr>
                <a:defRPr/>
              </a:pPr>
              <a:t>22/09/2011</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703E775-6680-4353-9632-CE2C759F7ADE}"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AF9E7E1-1714-4FDD-BF73-C488468BB05D}" type="datetime1">
              <a:rPr lang="fr-FR"/>
              <a:pPr>
                <a:defRPr/>
              </a:pPr>
              <a:t>22/09/2011</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BB25F01-968A-41AC-838C-BBAECA520C1D}"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8F9D2B4-7165-4F97-A9E1-B2CD36AAB27F}" type="datetime1">
              <a:rPr lang="fr-FR"/>
              <a:pPr>
                <a:defRPr/>
              </a:pPr>
              <a:t>22/09/2011</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4C05755-21F0-4127-A391-CC5BB799AF4B}"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D55C7529-A900-4549-ADEA-7614E8D43E16}" type="datetime1">
              <a:rPr lang="fr-FR"/>
              <a:pPr>
                <a:defRPr/>
              </a:pPr>
              <a:t>22/09/2011</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FEFA5E9-9B6F-44F1-A7C8-C6E1C27CB68E}"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1A838B1C-C4F3-47BA-8E9B-35D25EDB75E9}" type="datetime1">
              <a:rPr lang="fr-FR"/>
              <a:pPr>
                <a:defRPr/>
              </a:pPr>
              <a:t>22/09/2011</a:t>
            </a:fld>
            <a:endParaRPr lang="fr-FR"/>
          </a:p>
        </p:txBody>
      </p:sp>
      <p:sp>
        <p:nvSpPr>
          <p:cNvPr id="8" name="Espace réservé du pied de page 4"/>
          <p:cNvSpPr>
            <a:spLocks noGrp="1"/>
          </p:cNvSpPr>
          <p:nvPr>
            <p:ph type="ftr" sz="quarter" idx="11"/>
          </p:nvPr>
        </p:nvSpPr>
        <p:spPr/>
        <p:txBody>
          <a:bodyPr/>
          <a:lstStyle>
            <a:lvl1pPr>
              <a:defRPr/>
            </a:lvl1pPr>
          </a:lstStyle>
          <a:p>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4E59B26E-E0F8-4618-AD9C-1B5AC82D5D6A}"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7D1854D-9AFA-470A-AB36-3A222DC8E644}" type="datetime1">
              <a:rPr lang="fr-FR"/>
              <a:pPr>
                <a:defRPr/>
              </a:pPr>
              <a:t>22/09/2011</a:t>
            </a:fld>
            <a:endParaRPr lang="fr-FR"/>
          </a:p>
        </p:txBody>
      </p:sp>
      <p:sp>
        <p:nvSpPr>
          <p:cNvPr id="3" name="Espace réservé du pied de page 4"/>
          <p:cNvSpPr>
            <a:spLocks noGrp="1"/>
          </p:cNvSpPr>
          <p:nvPr>
            <p:ph type="ftr" sz="quarter" idx="11"/>
          </p:nvPr>
        </p:nvSpPr>
        <p:spPr/>
        <p:txBody>
          <a:bodyPr/>
          <a:lstStyle>
            <a:lvl1pPr>
              <a:defRPr/>
            </a:lvl1pPr>
          </a:lstStyle>
          <a:p>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868C53CA-3D9D-4962-89D0-812EEFBBAEFD}"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647D41F8-BECA-4C35-A1D8-85FC5EB39A9E}" type="datetime1">
              <a:rPr lang="fr-FR"/>
              <a:pPr>
                <a:defRPr/>
              </a:pPr>
              <a:t>22/09/2011</a:t>
            </a:fld>
            <a:endParaRPr lang="fr-FR"/>
          </a:p>
        </p:txBody>
      </p:sp>
      <p:sp>
        <p:nvSpPr>
          <p:cNvPr id="3" name="Espace réservé du pied de page 4"/>
          <p:cNvSpPr>
            <a:spLocks noGrp="1"/>
          </p:cNvSpPr>
          <p:nvPr>
            <p:ph type="ftr" sz="quarter" idx="11"/>
          </p:nvPr>
        </p:nvSpPr>
        <p:spPr/>
        <p:txBody>
          <a:bodyPr/>
          <a:lstStyle>
            <a:lvl1pPr>
              <a:defRPr/>
            </a:lvl1pPr>
          </a:lstStyle>
          <a:p>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B4C9246A-AB62-43D1-81B0-09C6880787FB}"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603CEDFD-883C-4B15-AFEF-B58FFA8B3DF6}" type="datetime1">
              <a:rPr lang="fr-FR"/>
              <a:pPr>
                <a:defRPr/>
              </a:pPr>
              <a:t>22/09/2011</a:t>
            </a:fld>
            <a:endParaRPr lang="fr-FR"/>
          </a:p>
        </p:txBody>
      </p:sp>
      <p:sp>
        <p:nvSpPr>
          <p:cNvPr id="3" name="Espace réservé du pied de page 4"/>
          <p:cNvSpPr>
            <a:spLocks noGrp="1"/>
          </p:cNvSpPr>
          <p:nvPr>
            <p:ph type="ftr" sz="quarter" idx="11"/>
          </p:nvPr>
        </p:nvSpPr>
        <p:spPr/>
        <p:txBody>
          <a:bodyPr/>
          <a:lstStyle>
            <a:lvl1pPr>
              <a:defRPr/>
            </a:lvl1pPr>
          </a:lstStyle>
          <a:p>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100AA410-8AFC-47BC-BC7E-72B8D3EF1F11}"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550FC2FE-77FA-4040-B445-530117FF8A97}" type="datetime1">
              <a:rPr lang="fr-FR"/>
              <a:pPr>
                <a:defRPr/>
              </a:pPr>
              <a:t>22/09/2011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3C1C423-804A-49CE-800F-E478C9E4448A}" type="slidenum">
              <a:rPr lang="fr-FR"/>
              <a:pPr>
                <a:defRPr/>
              </a:pPr>
              <a:t>‹N°›</a:t>
            </a:fld>
            <a:endParaRPr lang="fr-FR"/>
          </a:p>
        </p:txBody>
      </p:sp>
      <p:pic>
        <p:nvPicPr>
          <p:cNvPr id="1031" name="Image 6" descr="presentation powerpoint.jpg"/>
          <p:cNvPicPr>
            <a:picLocks noChangeAspect="1"/>
          </p:cNvPicPr>
          <p:nvPr/>
        </p:nvPicPr>
        <p:blipFill>
          <a:blip r:embed="rId18" cstate="print"/>
          <a:srcRect/>
          <a:stretch>
            <a:fillRect/>
          </a:stretch>
        </p:blipFill>
        <p:spPr bwMode="auto">
          <a:xfrm>
            <a:off x="0" y="195263"/>
            <a:ext cx="9144000" cy="6467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362" name="Image 7" descr="PHOTO BANDEAU BAS.jpg"/>
          <p:cNvPicPr>
            <a:picLocks noChangeAspect="1"/>
          </p:cNvPicPr>
          <p:nvPr/>
        </p:nvPicPr>
        <p:blipFill>
          <a:blip r:embed="rId12" cstate="print"/>
          <a:srcRect t="23888" r="781"/>
          <a:stretch>
            <a:fillRect/>
          </a:stretch>
        </p:blipFill>
        <p:spPr bwMode="auto">
          <a:xfrm>
            <a:off x="71438" y="5357813"/>
            <a:ext cx="9072562" cy="1285875"/>
          </a:xfrm>
          <a:prstGeom prst="rect">
            <a:avLst/>
          </a:prstGeom>
          <a:noFill/>
          <a:ln w="9525">
            <a:noFill/>
            <a:miter lim="800000"/>
            <a:headEnd/>
            <a:tailEnd/>
          </a:ln>
        </p:spPr>
      </p:pic>
      <p:pic>
        <p:nvPicPr>
          <p:cNvPr id="15363" name="Image 8" descr="BANDEAU PAYSAGE.tif"/>
          <p:cNvPicPr>
            <a:picLocks noChangeAspect="1"/>
          </p:cNvPicPr>
          <p:nvPr/>
        </p:nvPicPr>
        <p:blipFill>
          <a:blip r:embed="rId13" cstate="print"/>
          <a:srcRect/>
          <a:stretch>
            <a:fillRect/>
          </a:stretch>
        </p:blipFill>
        <p:spPr bwMode="auto">
          <a:xfrm>
            <a:off x="0" y="0"/>
            <a:ext cx="9144000" cy="53673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Feuille_Microsoft_Office_Excel_97-20031.xls"/><Relationship Id="rId4" Type="http://schemas.openxmlformats.org/officeDocument/2006/relationships/image" Target="../media/image14.wmf"/></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oleObject" Target="../embeddings/Feuille_Microsoft_Office_Excel_97-20032.xls"/></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vmlDrawing" Target="../drawings/vmlDrawing3.vml"/><Relationship Id="rId4" Type="http://schemas.openxmlformats.org/officeDocument/2006/relationships/oleObject" Target="../embeddings/Feuille_Microsoft_Office_Excel_97-20033.xls"/></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oleObject" Target="../embeddings/Feuille_Microsoft_Office_Excel_97-20034.xls"/><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oleObject" Target="../embeddings/Feuille_Microsoft_Office_Excel_97-20037.xls"/><Relationship Id="rId5" Type="http://schemas.openxmlformats.org/officeDocument/2006/relationships/oleObject" Target="../embeddings/Feuille_Microsoft_Office_Excel_97-20036.xls"/><Relationship Id="rId4" Type="http://schemas.openxmlformats.org/officeDocument/2006/relationships/oleObject" Target="../embeddings/Feuille_Microsoft_Office_Excel_97-20035.xls"/></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2"/>
          </p:nvPr>
        </p:nvSpPr>
        <p:spPr/>
        <p:txBody>
          <a:bodyPr/>
          <a:lstStyle/>
          <a:p>
            <a:pPr>
              <a:defRPr/>
            </a:pPr>
            <a:fld id="{75D21F47-182A-45B8-9E74-3115FCC725FD}" type="slidenum">
              <a:rPr lang="fr-FR"/>
              <a:pPr>
                <a:defRPr/>
              </a:pPr>
              <a:t>1</a:t>
            </a:fld>
            <a:endParaRPr lang="fr-FR"/>
          </a:p>
        </p:txBody>
      </p:sp>
      <p:sp>
        <p:nvSpPr>
          <p:cNvPr id="26626" name="Titre 1"/>
          <p:cNvSpPr>
            <a:spLocks/>
          </p:cNvSpPr>
          <p:nvPr/>
        </p:nvSpPr>
        <p:spPr bwMode="auto">
          <a:xfrm>
            <a:off x="1476375" y="2997200"/>
            <a:ext cx="6264275" cy="792163"/>
          </a:xfrm>
          <a:prstGeom prst="rect">
            <a:avLst/>
          </a:prstGeom>
          <a:noFill/>
          <a:ln w="9525">
            <a:noFill/>
            <a:miter lim="800000"/>
            <a:headEnd/>
            <a:tailEnd/>
          </a:ln>
        </p:spPr>
        <p:txBody>
          <a:bodyPr anchor="ctr"/>
          <a:lstStyle/>
          <a:p>
            <a:pPr algn="ctr"/>
            <a:r>
              <a:rPr lang="fr-FR" sz="6000">
                <a:solidFill>
                  <a:srgbClr val="B01821"/>
                </a:solidFill>
                <a:latin typeface="Helvetica Compressed" pitchFamily="34" charset="0"/>
              </a:rPr>
              <a:t>Étalement urbain</a:t>
            </a:r>
            <a:endParaRPr lang="fr-FR" sz="6000">
              <a:solidFill>
                <a:srgbClr val="F9B600"/>
              </a:solidFill>
              <a:latin typeface="Helvetica Compressed" pitchFamily="34" charset="0"/>
            </a:endParaRPr>
          </a:p>
        </p:txBody>
      </p:sp>
      <p:sp>
        <p:nvSpPr>
          <p:cNvPr id="3" name="Sous-titre 2"/>
          <p:cNvSpPr>
            <a:spLocks/>
          </p:cNvSpPr>
          <p:nvPr/>
        </p:nvSpPr>
        <p:spPr bwMode="auto">
          <a:xfrm>
            <a:off x="2376488" y="4941888"/>
            <a:ext cx="6767512" cy="431800"/>
          </a:xfrm>
          <a:prstGeom prst="rect">
            <a:avLst/>
          </a:prstGeom>
          <a:noFill/>
          <a:ln w="9525">
            <a:noFill/>
            <a:miter lim="800000"/>
            <a:headEnd/>
            <a:tailEnd/>
          </a:ln>
        </p:spPr>
        <p:txBody>
          <a:bodyPr/>
          <a:lstStyle/>
          <a:p>
            <a:pPr algn="r">
              <a:spcBef>
                <a:spcPct val="20000"/>
              </a:spcBef>
              <a:buFont typeface="Arial" charset="0"/>
              <a:buNone/>
            </a:pPr>
            <a:r>
              <a:rPr lang="fr-FR" sz="2400">
                <a:solidFill>
                  <a:srgbClr val="957C6F"/>
                </a:solidFill>
                <a:latin typeface="Helvetica Compressed" pitchFamily="34" charset="0"/>
              </a:rPr>
              <a:t>Octobre 2008</a:t>
            </a:r>
          </a:p>
        </p:txBody>
      </p:sp>
      <p:sp>
        <p:nvSpPr>
          <p:cNvPr id="26630" name="Rectangle 6"/>
          <p:cNvSpPr>
            <a:spLocks noChangeArrowheads="1"/>
          </p:cNvSpPr>
          <p:nvPr/>
        </p:nvSpPr>
        <p:spPr bwMode="auto">
          <a:xfrm>
            <a:off x="2843213" y="3357563"/>
            <a:ext cx="5832475" cy="1281112"/>
          </a:xfrm>
          <a:prstGeom prst="rect">
            <a:avLst/>
          </a:prstGeom>
          <a:noFill/>
          <a:ln w="9525">
            <a:noFill/>
            <a:miter lim="800000"/>
            <a:headEnd/>
            <a:tailEnd/>
          </a:ln>
          <a:effectLst/>
        </p:spPr>
        <p:txBody>
          <a:bodyPr>
            <a:spAutoFit/>
          </a:bodyPr>
          <a:lstStyle/>
          <a:p>
            <a:r>
              <a:rPr lang="fr-FR" sz="6000">
                <a:solidFill>
                  <a:srgbClr val="F9B600"/>
                </a:solidFill>
                <a:latin typeface="Helvetica Compressed" pitchFamily="34" charset="0"/>
              </a:rPr>
              <a:t>Zooms territoriaux</a:t>
            </a:r>
            <a:r>
              <a:rPr lang="fr-FR"/>
              <a:t/>
            </a:r>
            <a:br>
              <a:rPr lang="fr-FR"/>
            </a:br>
            <a:endParaRPr lang="fr-FR"/>
          </a:p>
        </p:txBody>
      </p:sp>
      <p:sp>
        <p:nvSpPr>
          <p:cNvPr id="26629" name="Titre 1"/>
          <p:cNvSpPr>
            <a:spLocks/>
          </p:cNvSpPr>
          <p:nvPr/>
        </p:nvSpPr>
        <p:spPr bwMode="auto">
          <a:xfrm>
            <a:off x="1547813" y="4006850"/>
            <a:ext cx="6769100" cy="719138"/>
          </a:xfrm>
          <a:prstGeom prst="rect">
            <a:avLst/>
          </a:prstGeom>
          <a:noFill/>
          <a:ln w="9525">
            <a:noFill/>
            <a:miter lim="800000"/>
            <a:headEnd/>
            <a:tailEnd/>
          </a:ln>
        </p:spPr>
        <p:txBody>
          <a:bodyPr anchor="ctr"/>
          <a:lstStyle/>
          <a:p>
            <a:pPr algn="ctr"/>
            <a:r>
              <a:rPr lang="fr-FR" sz="4300" b="1">
                <a:solidFill>
                  <a:srgbClr val="571010"/>
                </a:solidFill>
                <a:latin typeface="Helvetica Compressed" pitchFamily="34" charset="0"/>
              </a:rPr>
              <a:t>SCoT Rhin Vignoble Grand Ballon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C83B7286-69D8-4B80-9686-D0A619083728}" type="slidenum">
              <a:rPr lang="fr-FR"/>
              <a:pPr>
                <a:defRPr/>
              </a:pPr>
              <a:t>10</a:t>
            </a:fld>
            <a:endParaRPr lang="fr-FR"/>
          </a:p>
        </p:txBody>
      </p:sp>
      <p:pic>
        <p:nvPicPr>
          <p:cNvPr id="47107" name="Picture 3" descr="3"/>
          <p:cNvPicPr>
            <a:picLocks noChangeAspect="1" noChangeArrowheads="1"/>
          </p:cNvPicPr>
          <p:nvPr/>
        </p:nvPicPr>
        <p:blipFill>
          <a:blip r:embed="rId3" cstate="print"/>
          <a:srcRect l="2255" t="3189" r="2727" b="3714"/>
          <a:stretch>
            <a:fillRect/>
          </a:stretch>
        </p:blipFill>
        <p:spPr bwMode="auto">
          <a:xfrm>
            <a:off x="2487613" y="1268413"/>
            <a:ext cx="6621462" cy="4589462"/>
          </a:xfrm>
          <a:prstGeom prst="rect">
            <a:avLst/>
          </a:prstGeom>
          <a:noFill/>
          <a:ln w="9525">
            <a:solidFill>
              <a:schemeClr val="tx1"/>
            </a:solidFill>
            <a:miter lim="800000"/>
            <a:headEnd/>
            <a:tailEnd/>
          </a:ln>
        </p:spPr>
      </p:pic>
      <p:sp>
        <p:nvSpPr>
          <p:cNvPr id="47108" name="Text Box 4"/>
          <p:cNvSpPr txBox="1">
            <a:spLocks noChangeArrowheads="1"/>
          </p:cNvSpPr>
          <p:nvPr/>
        </p:nvSpPr>
        <p:spPr bwMode="auto">
          <a:xfrm>
            <a:off x="6804025" y="1244600"/>
            <a:ext cx="2339975" cy="336550"/>
          </a:xfrm>
          <a:prstGeom prst="rect">
            <a:avLst/>
          </a:prstGeom>
          <a:noFill/>
          <a:ln w="9525">
            <a:noFill/>
            <a:miter lim="800000"/>
            <a:headEnd/>
            <a:tailEnd/>
          </a:ln>
          <a:effectLst/>
        </p:spPr>
        <p:txBody>
          <a:bodyPr>
            <a:spAutoFit/>
          </a:bodyPr>
          <a:lstStyle/>
          <a:p>
            <a:endParaRPr lang="fr-FR" sz="1600">
              <a:latin typeface="Calibri" pitchFamily="34" charset="0"/>
            </a:endParaRPr>
          </a:p>
        </p:txBody>
      </p:sp>
      <p:sp>
        <p:nvSpPr>
          <p:cNvPr id="47110" name="Rectangle 6"/>
          <p:cNvSpPr>
            <a:spLocks noChangeArrowheads="1"/>
          </p:cNvSpPr>
          <p:nvPr/>
        </p:nvSpPr>
        <p:spPr bwMode="auto">
          <a:xfrm>
            <a:off x="250825" y="115888"/>
            <a:ext cx="6697663" cy="641350"/>
          </a:xfrm>
          <a:prstGeom prst="rect">
            <a:avLst/>
          </a:prstGeom>
          <a:noFill/>
          <a:ln w="9525">
            <a:noFill/>
            <a:miter lim="800000"/>
            <a:headEnd/>
            <a:tailEnd/>
          </a:ln>
          <a:effectLst/>
        </p:spPr>
        <p:txBody>
          <a:bodyPr>
            <a:spAutoFit/>
          </a:bodyPr>
          <a:lstStyle/>
          <a:p>
            <a:r>
              <a:rPr lang="fr-FR" b="1"/>
              <a:t>LA CONSOMMATION FONCIERE </a:t>
            </a:r>
          </a:p>
          <a:p>
            <a:r>
              <a:rPr lang="fr-FR" b="1">
                <a:solidFill>
                  <a:srgbClr val="B01821"/>
                </a:solidFill>
              </a:rPr>
              <a:t>Consommation totale</a:t>
            </a:r>
          </a:p>
        </p:txBody>
      </p:sp>
      <p:sp>
        <p:nvSpPr>
          <p:cNvPr id="47111" name="Text Box 7"/>
          <p:cNvSpPr txBox="1">
            <a:spLocks noChangeArrowheads="1"/>
          </p:cNvSpPr>
          <p:nvPr/>
        </p:nvSpPr>
        <p:spPr bwMode="auto">
          <a:xfrm>
            <a:off x="107950" y="1387475"/>
            <a:ext cx="2447925" cy="5570538"/>
          </a:xfrm>
          <a:prstGeom prst="rect">
            <a:avLst/>
          </a:prstGeom>
          <a:noFill/>
          <a:ln w="9525">
            <a:noFill/>
            <a:miter lim="800000"/>
            <a:headEnd/>
            <a:tailEnd/>
          </a:ln>
          <a:effectLst/>
        </p:spPr>
        <p:txBody>
          <a:bodyPr>
            <a:spAutoFit/>
          </a:bodyPr>
          <a:lstStyle/>
          <a:p>
            <a:pPr>
              <a:spcBef>
                <a:spcPct val="30000"/>
              </a:spcBef>
            </a:pPr>
            <a:r>
              <a:rPr lang="fr-FR">
                <a:solidFill>
                  <a:srgbClr val="957C6F"/>
                </a:solidFill>
                <a:cs typeface="Arial" charset="0"/>
                <a:sym typeface="Wingdings" pitchFamily="2" charset="2"/>
              </a:rPr>
              <a:t></a:t>
            </a:r>
            <a:r>
              <a:rPr lang="fr-FR">
                <a:cs typeface="Arial" charset="0"/>
              </a:rPr>
              <a:t> </a:t>
            </a:r>
            <a:r>
              <a:rPr lang="fr-FR" sz="1400">
                <a:cs typeface="Arial" charset="0"/>
              </a:rPr>
              <a:t>Plus l’espace est contraint physiquement et juridiquement, moins la consommation foncière est forte !</a:t>
            </a:r>
          </a:p>
          <a:p>
            <a:endParaRPr lang="fr-FR" sz="1400">
              <a:cs typeface="Arial" charset="0"/>
              <a:sym typeface="Wingdings" pitchFamily="2" charset="2"/>
            </a:endParaRPr>
          </a:p>
          <a:p>
            <a:pPr>
              <a:buFont typeface="Wingdings" pitchFamily="2" charset="2"/>
              <a:buNone/>
            </a:pPr>
            <a:r>
              <a:rPr lang="fr-FR">
                <a:solidFill>
                  <a:srgbClr val="957C6F"/>
                </a:solidFill>
                <a:cs typeface="Arial" charset="0"/>
                <a:sym typeface="Wingdings" pitchFamily="2" charset="2"/>
              </a:rPr>
              <a:t></a:t>
            </a:r>
            <a:r>
              <a:rPr lang="fr-FR">
                <a:cs typeface="Arial" charset="0"/>
              </a:rPr>
              <a:t> </a:t>
            </a:r>
            <a:r>
              <a:rPr lang="fr-FR" sz="1400">
                <a:cs typeface="Arial" charset="0"/>
              </a:rPr>
              <a:t>La plaine est plus consommatrice d’espace que la montagne</a:t>
            </a:r>
          </a:p>
          <a:p>
            <a:pPr>
              <a:buFont typeface="Wingdings" pitchFamily="2" charset="2"/>
              <a:buNone/>
            </a:pPr>
            <a:endParaRPr lang="fr-FR" sz="1400">
              <a:cs typeface="Arial" charset="0"/>
            </a:endParaRPr>
          </a:p>
          <a:p>
            <a:pPr>
              <a:buFontTx/>
              <a:buChar char="-"/>
            </a:pPr>
            <a:r>
              <a:rPr lang="fr-FR" sz="1200">
                <a:cs typeface="Arial" charset="0"/>
              </a:rPr>
              <a:t> Montagne : </a:t>
            </a:r>
            <a:r>
              <a:rPr lang="fr-FR" sz="1200" b="1">
                <a:cs typeface="Arial" charset="0"/>
              </a:rPr>
              <a:t>13 </a:t>
            </a:r>
            <a:r>
              <a:rPr lang="fr-FR" sz="1200" b="1"/>
              <a:t>% de la consommation totale</a:t>
            </a:r>
            <a:endParaRPr lang="fr-FR" sz="1200">
              <a:cs typeface="Arial" charset="0"/>
            </a:endParaRPr>
          </a:p>
          <a:p>
            <a:r>
              <a:rPr lang="fr-FR" sz="1200">
                <a:cs typeface="Arial" charset="0"/>
              </a:rPr>
              <a:t>relief, loi Montagne, sensibilités paysagères et environnementales</a:t>
            </a:r>
          </a:p>
          <a:p>
            <a:pPr>
              <a:buFontTx/>
              <a:buChar char="-"/>
            </a:pPr>
            <a:endParaRPr lang="fr-FR" sz="1200">
              <a:cs typeface="Arial" charset="0"/>
            </a:endParaRPr>
          </a:p>
          <a:p>
            <a:pPr>
              <a:buFontTx/>
              <a:buChar char="-"/>
            </a:pPr>
            <a:r>
              <a:rPr lang="fr-FR" sz="1200">
                <a:cs typeface="Arial" charset="0"/>
              </a:rPr>
              <a:t> Piémont : </a:t>
            </a:r>
            <a:r>
              <a:rPr lang="fr-FR" sz="1200" b="1">
                <a:cs typeface="Arial" charset="0"/>
              </a:rPr>
              <a:t>39% de la consommation totale</a:t>
            </a:r>
          </a:p>
          <a:p>
            <a:r>
              <a:rPr lang="fr-FR" sz="1200">
                <a:cs typeface="Arial" charset="0"/>
              </a:rPr>
              <a:t>aire AOC inconstructible, sensibilités paysagères</a:t>
            </a:r>
          </a:p>
          <a:p>
            <a:pPr>
              <a:buFontTx/>
              <a:buChar char="-"/>
            </a:pPr>
            <a:endParaRPr lang="fr-FR" sz="1200">
              <a:cs typeface="Arial" charset="0"/>
            </a:endParaRPr>
          </a:p>
          <a:p>
            <a:pPr>
              <a:buFontTx/>
              <a:buChar char="-"/>
            </a:pPr>
            <a:r>
              <a:rPr lang="fr-FR" sz="1200">
                <a:cs typeface="Arial" charset="0"/>
              </a:rPr>
              <a:t> </a:t>
            </a:r>
            <a:r>
              <a:rPr lang="fr-FR" sz="1200" b="1">
                <a:cs typeface="Arial" charset="0"/>
              </a:rPr>
              <a:t>Plaine : 48% de la consommation totale</a:t>
            </a:r>
          </a:p>
          <a:p>
            <a:r>
              <a:rPr lang="fr-FR" sz="1200">
                <a:cs typeface="Arial" charset="0"/>
              </a:rPr>
              <a:t>(foncier disponible, accessibilité)</a:t>
            </a:r>
          </a:p>
          <a:p>
            <a:pPr>
              <a:buFont typeface="Wingdings" pitchFamily="2" charset="2"/>
              <a:buNone/>
            </a:pPr>
            <a:endParaRPr lang="fr-FR" sz="1200">
              <a:cs typeface="Arial" charset="0"/>
            </a:endParaRPr>
          </a:p>
          <a:p>
            <a:pPr>
              <a:spcBef>
                <a:spcPct val="30000"/>
              </a:spcBef>
            </a:pPr>
            <a:endParaRPr lang="fr-FR" sz="1400">
              <a:cs typeface="Arial" charset="0"/>
            </a:endParaRPr>
          </a:p>
          <a:p>
            <a:endParaRPr lang="fr-FR" sz="1400">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084EC887-BCBD-45D2-819E-38A1F09BDCF5}" type="slidenum">
              <a:rPr lang="fr-FR"/>
              <a:pPr>
                <a:defRPr/>
              </a:pPr>
              <a:t>11</a:t>
            </a:fld>
            <a:endParaRPr lang="fr-FR"/>
          </a:p>
        </p:txBody>
      </p:sp>
      <p:sp>
        <p:nvSpPr>
          <p:cNvPr id="50179" name="Text Box 3"/>
          <p:cNvSpPr txBox="1">
            <a:spLocks noChangeArrowheads="1"/>
          </p:cNvSpPr>
          <p:nvPr/>
        </p:nvSpPr>
        <p:spPr bwMode="auto">
          <a:xfrm>
            <a:off x="6985000" y="1144588"/>
            <a:ext cx="2195513" cy="274637"/>
          </a:xfrm>
          <a:prstGeom prst="rect">
            <a:avLst/>
          </a:prstGeom>
          <a:noFill/>
          <a:ln w="9525">
            <a:noFill/>
            <a:miter lim="800000"/>
            <a:headEnd/>
            <a:tailEnd/>
          </a:ln>
          <a:effectLst/>
        </p:spPr>
        <p:txBody>
          <a:bodyPr>
            <a:spAutoFit/>
          </a:bodyPr>
          <a:lstStyle/>
          <a:p>
            <a:endParaRPr lang="fr-FR" sz="1200">
              <a:latin typeface="Calibri" pitchFamily="34" charset="0"/>
            </a:endParaRPr>
          </a:p>
        </p:txBody>
      </p:sp>
      <p:sp>
        <p:nvSpPr>
          <p:cNvPr id="50183" name="Rectangle 7"/>
          <p:cNvSpPr>
            <a:spLocks noChangeArrowheads="1"/>
          </p:cNvSpPr>
          <p:nvPr/>
        </p:nvSpPr>
        <p:spPr bwMode="auto">
          <a:xfrm>
            <a:off x="1939925" y="3246438"/>
            <a:ext cx="184150" cy="366712"/>
          </a:xfrm>
          <a:prstGeom prst="rect">
            <a:avLst/>
          </a:prstGeom>
          <a:noFill/>
          <a:ln w="9525">
            <a:noFill/>
            <a:miter lim="800000"/>
            <a:headEnd/>
            <a:tailEnd/>
          </a:ln>
          <a:effectLst/>
        </p:spPr>
        <p:txBody>
          <a:bodyPr wrap="none">
            <a:spAutoFit/>
          </a:bodyPr>
          <a:lstStyle/>
          <a:p>
            <a:endParaRPr lang="fr-FR" b="1">
              <a:solidFill>
                <a:srgbClr val="B01821"/>
              </a:solidFill>
            </a:endParaRPr>
          </a:p>
        </p:txBody>
      </p:sp>
      <p:sp>
        <p:nvSpPr>
          <p:cNvPr id="50185" name="Rectangle 9"/>
          <p:cNvSpPr>
            <a:spLocks noChangeArrowheads="1"/>
          </p:cNvSpPr>
          <p:nvPr/>
        </p:nvSpPr>
        <p:spPr bwMode="auto">
          <a:xfrm>
            <a:off x="250825" y="2060575"/>
            <a:ext cx="1728788" cy="4044950"/>
          </a:xfrm>
          <a:prstGeom prst="rect">
            <a:avLst/>
          </a:prstGeom>
          <a:noFill/>
          <a:ln w="9525">
            <a:noFill/>
            <a:miter lim="800000"/>
            <a:headEnd/>
            <a:tailEnd/>
          </a:ln>
          <a:effectLst/>
        </p:spPr>
        <p:txBody>
          <a:bodyPr>
            <a:spAutoFit/>
          </a:bodyPr>
          <a:lstStyle/>
          <a:p>
            <a:r>
              <a:rPr lang="fr-FR">
                <a:solidFill>
                  <a:srgbClr val="957C6F"/>
                </a:solidFill>
                <a:cs typeface="Arial" charset="0"/>
                <a:sym typeface="Wingdings" pitchFamily="2" charset="2"/>
              </a:rPr>
              <a:t></a:t>
            </a:r>
            <a:r>
              <a:rPr lang="fr-FR">
                <a:cs typeface="Arial" charset="0"/>
              </a:rPr>
              <a:t> </a:t>
            </a:r>
            <a:r>
              <a:rPr lang="fr-FR" sz="1400">
                <a:cs typeface="Arial" charset="0"/>
              </a:rPr>
              <a:t>Une urbanisation forte de l’agglomération de Guebwiller et des pôles urbains, et notamment du Sud du périmètre du SCOT (&gt; 30 ha)</a:t>
            </a:r>
          </a:p>
          <a:p>
            <a:endParaRPr lang="fr-FR" sz="1400">
              <a:cs typeface="Arial" charset="0"/>
            </a:endParaRPr>
          </a:p>
          <a:p>
            <a:r>
              <a:rPr lang="fr-FR">
                <a:solidFill>
                  <a:srgbClr val="957C6F"/>
                </a:solidFill>
                <a:cs typeface="Arial" charset="0"/>
                <a:sym typeface="Wingdings" pitchFamily="2" charset="2"/>
              </a:rPr>
              <a:t></a:t>
            </a:r>
            <a:r>
              <a:rPr lang="fr-FR">
                <a:cs typeface="Arial" charset="0"/>
              </a:rPr>
              <a:t> </a:t>
            </a:r>
            <a:r>
              <a:rPr lang="fr-FR" sz="1400">
                <a:cs typeface="Arial" charset="0"/>
              </a:rPr>
              <a:t>Une consommation modérée à l’Ouest dans les communes de montagne (contraints par le relief et la loi Montagne)</a:t>
            </a:r>
          </a:p>
        </p:txBody>
      </p:sp>
      <p:sp>
        <p:nvSpPr>
          <p:cNvPr id="50186" name="Rectangle 10"/>
          <p:cNvSpPr>
            <a:spLocks noChangeArrowheads="1"/>
          </p:cNvSpPr>
          <p:nvPr/>
        </p:nvSpPr>
        <p:spPr bwMode="auto">
          <a:xfrm>
            <a:off x="250825" y="115888"/>
            <a:ext cx="6697663" cy="641350"/>
          </a:xfrm>
          <a:prstGeom prst="rect">
            <a:avLst/>
          </a:prstGeom>
          <a:noFill/>
          <a:ln w="9525">
            <a:noFill/>
            <a:miter lim="800000"/>
            <a:headEnd/>
            <a:tailEnd/>
          </a:ln>
          <a:effectLst/>
        </p:spPr>
        <p:txBody>
          <a:bodyPr>
            <a:spAutoFit/>
          </a:bodyPr>
          <a:lstStyle/>
          <a:p>
            <a:r>
              <a:rPr lang="fr-FR" b="1"/>
              <a:t>LA CONSOMMATION FONCIERE </a:t>
            </a:r>
          </a:p>
          <a:p>
            <a:r>
              <a:rPr lang="fr-FR" b="1">
                <a:solidFill>
                  <a:srgbClr val="B01821"/>
                </a:solidFill>
              </a:rPr>
              <a:t>Consommation totale</a:t>
            </a:r>
          </a:p>
        </p:txBody>
      </p:sp>
      <p:pic>
        <p:nvPicPr>
          <p:cNvPr id="50187" name="Picture 11" descr="1"/>
          <p:cNvPicPr>
            <a:picLocks noChangeAspect="1" noChangeArrowheads="1"/>
          </p:cNvPicPr>
          <p:nvPr/>
        </p:nvPicPr>
        <p:blipFill>
          <a:blip r:embed="rId3" cstate="print"/>
          <a:srcRect t="1517"/>
          <a:stretch>
            <a:fillRect/>
          </a:stretch>
        </p:blipFill>
        <p:spPr bwMode="auto">
          <a:xfrm>
            <a:off x="1908175" y="1557338"/>
            <a:ext cx="6661150" cy="463867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C9136F67-E62E-4B7D-A842-2D9339BA2D1C}" type="slidenum">
              <a:rPr lang="fr-FR"/>
              <a:pPr>
                <a:defRPr/>
              </a:pPr>
              <a:t>12</a:t>
            </a:fld>
            <a:endParaRPr lang="fr-FR"/>
          </a:p>
        </p:txBody>
      </p:sp>
      <p:sp>
        <p:nvSpPr>
          <p:cNvPr id="214019" name="Text Box 3"/>
          <p:cNvSpPr txBox="1">
            <a:spLocks noChangeArrowheads="1"/>
          </p:cNvSpPr>
          <p:nvPr/>
        </p:nvSpPr>
        <p:spPr bwMode="auto">
          <a:xfrm>
            <a:off x="6985000" y="1144588"/>
            <a:ext cx="2195513" cy="274637"/>
          </a:xfrm>
          <a:prstGeom prst="rect">
            <a:avLst/>
          </a:prstGeom>
          <a:noFill/>
          <a:ln w="9525">
            <a:noFill/>
            <a:miter lim="800000"/>
            <a:headEnd/>
            <a:tailEnd/>
          </a:ln>
          <a:effectLst/>
        </p:spPr>
        <p:txBody>
          <a:bodyPr>
            <a:spAutoFit/>
          </a:bodyPr>
          <a:lstStyle/>
          <a:p>
            <a:endParaRPr lang="fr-FR" sz="1200">
              <a:latin typeface="Calibri" pitchFamily="34" charset="0"/>
            </a:endParaRPr>
          </a:p>
        </p:txBody>
      </p:sp>
      <p:sp>
        <p:nvSpPr>
          <p:cNvPr id="214021" name="Rectangle 5"/>
          <p:cNvSpPr>
            <a:spLocks noChangeArrowheads="1"/>
          </p:cNvSpPr>
          <p:nvPr/>
        </p:nvSpPr>
        <p:spPr bwMode="auto">
          <a:xfrm>
            <a:off x="1939925" y="3246438"/>
            <a:ext cx="184150" cy="366712"/>
          </a:xfrm>
          <a:prstGeom prst="rect">
            <a:avLst/>
          </a:prstGeom>
          <a:noFill/>
          <a:ln w="9525">
            <a:noFill/>
            <a:miter lim="800000"/>
            <a:headEnd/>
            <a:tailEnd/>
          </a:ln>
          <a:effectLst/>
        </p:spPr>
        <p:txBody>
          <a:bodyPr wrap="none">
            <a:spAutoFit/>
          </a:bodyPr>
          <a:lstStyle/>
          <a:p>
            <a:endParaRPr lang="fr-FR" b="1">
              <a:solidFill>
                <a:srgbClr val="B01821"/>
              </a:solidFill>
            </a:endParaRPr>
          </a:p>
        </p:txBody>
      </p:sp>
      <p:sp>
        <p:nvSpPr>
          <p:cNvPr id="214023" name="Rectangle 7"/>
          <p:cNvSpPr>
            <a:spLocks noChangeArrowheads="1"/>
          </p:cNvSpPr>
          <p:nvPr/>
        </p:nvSpPr>
        <p:spPr bwMode="auto">
          <a:xfrm>
            <a:off x="250825" y="115888"/>
            <a:ext cx="6697663" cy="641350"/>
          </a:xfrm>
          <a:prstGeom prst="rect">
            <a:avLst/>
          </a:prstGeom>
          <a:noFill/>
          <a:ln w="9525">
            <a:noFill/>
            <a:miter lim="800000"/>
            <a:headEnd/>
            <a:tailEnd/>
          </a:ln>
          <a:effectLst/>
        </p:spPr>
        <p:txBody>
          <a:bodyPr>
            <a:spAutoFit/>
          </a:bodyPr>
          <a:lstStyle/>
          <a:p>
            <a:r>
              <a:rPr lang="fr-FR" b="1"/>
              <a:t>LA CONSOMMATION FONCIERE </a:t>
            </a:r>
          </a:p>
          <a:p>
            <a:r>
              <a:rPr lang="fr-FR" b="1">
                <a:solidFill>
                  <a:srgbClr val="B01821"/>
                </a:solidFill>
              </a:rPr>
              <a:t>Consommation totale</a:t>
            </a:r>
          </a:p>
        </p:txBody>
      </p:sp>
      <p:sp>
        <p:nvSpPr>
          <p:cNvPr id="214024" name="Rectangle 8"/>
          <p:cNvSpPr>
            <a:spLocks noChangeArrowheads="1"/>
          </p:cNvSpPr>
          <p:nvPr/>
        </p:nvSpPr>
        <p:spPr bwMode="auto">
          <a:xfrm>
            <a:off x="611188" y="2133600"/>
            <a:ext cx="7848600" cy="4211638"/>
          </a:xfrm>
          <a:prstGeom prst="rect">
            <a:avLst/>
          </a:prstGeom>
          <a:noFill/>
          <a:ln w="9525">
            <a:noFill/>
            <a:miter lim="800000"/>
            <a:headEnd/>
            <a:tailEnd/>
          </a:ln>
          <a:effectLst/>
        </p:spPr>
        <p:txBody>
          <a:bodyPr>
            <a:spAutoFit/>
          </a:bodyPr>
          <a:lstStyle/>
          <a:p>
            <a:r>
              <a:rPr lang="fr-FR">
                <a:solidFill>
                  <a:srgbClr val="957C6F"/>
                </a:solidFill>
                <a:sym typeface="Wingdings" pitchFamily="2" charset="2"/>
              </a:rPr>
              <a:t> </a:t>
            </a:r>
            <a:r>
              <a:rPr lang="fr-FR" b="1" u="sng"/>
              <a:t>L’habitat</a:t>
            </a:r>
            <a:r>
              <a:rPr lang="fr-FR"/>
              <a:t> et les équipements ont participé à hauteur de </a:t>
            </a:r>
            <a:r>
              <a:rPr lang="fr-FR" b="1"/>
              <a:t>649 ha</a:t>
            </a:r>
            <a:r>
              <a:rPr lang="fr-FR"/>
              <a:t> dans la consommation foncière entre 1976 et 2002, </a:t>
            </a:r>
          </a:p>
          <a:p>
            <a:endParaRPr lang="fr-FR"/>
          </a:p>
          <a:p>
            <a:r>
              <a:rPr lang="fr-FR"/>
              <a:t> soit 25 ha par an</a:t>
            </a:r>
          </a:p>
          <a:p>
            <a:r>
              <a:rPr lang="fr-FR"/>
              <a:t> soit </a:t>
            </a:r>
            <a:r>
              <a:rPr lang="fr-FR" b="1"/>
              <a:t>84% du total de la consommation foncière</a:t>
            </a:r>
          </a:p>
          <a:p>
            <a:endParaRPr lang="fr-FR">
              <a:solidFill>
                <a:srgbClr val="957C6F"/>
              </a:solidFill>
              <a:cs typeface="Arial" charset="0"/>
              <a:sym typeface="Wingdings" pitchFamily="2" charset="2"/>
            </a:endParaRPr>
          </a:p>
          <a:p>
            <a:endParaRPr lang="fr-FR">
              <a:solidFill>
                <a:srgbClr val="957C6F"/>
              </a:solidFill>
              <a:cs typeface="Arial" charset="0"/>
              <a:sym typeface="Wingdings" pitchFamily="2" charset="2"/>
            </a:endParaRPr>
          </a:p>
          <a:p>
            <a:r>
              <a:rPr lang="fr-FR">
                <a:solidFill>
                  <a:srgbClr val="957C6F"/>
                </a:solidFill>
                <a:cs typeface="Arial" charset="0"/>
                <a:sym typeface="Wingdings" pitchFamily="2" charset="2"/>
              </a:rPr>
              <a:t></a:t>
            </a:r>
            <a:r>
              <a:rPr lang="fr-FR">
                <a:cs typeface="Arial" charset="0"/>
              </a:rPr>
              <a:t> </a:t>
            </a:r>
            <a:r>
              <a:rPr lang="fr-FR" b="1" u="sng">
                <a:cs typeface="Arial" charset="0"/>
              </a:rPr>
              <a:t>Les zones d’activité</a:t>
            </a:r>
            <a:r>
              <a:rPr lang="fr-FR">
                <a:cs typeface="Arial" charset="0"/>
              </a:rPr>
              <a:t> ont participé à hauteur de </a:t>
            </a:r>
            <a:r>
              <a:rPr lang="fr-FR" b="1">
                <a:cs typeface="Arial" charset="0"/>
              </a:rPr>
              <a:t>126 ha</a:t>
            </a:r>
            <a:r>
              <a:rPr lang="fr-FR">
                <a:cs typeface="Arial" charset="0"/>
              </a:rPr>
              <a:t> dans la consommation foncière entre 1976 et 2002, </a:t>
            </a:r>
          </a:p>
          <a:p>
            <a:endParaRPr lang="fr-FR">
              <a:cs typeface="Arial" charset="0"/>
            </a:endParaRPr>
          </a:p>
          <a:p>
            <a:pPr>
              <a:buFontTx/>
              <a:buChar char="-"/>
            </a:pPr>
            <a:r>
              <a:rPr lang="fr-FR">
                <a:cs typeface="Arial" charset="0"/>
              </a:rPr>
              <a:t> soit 4,8 ha par an</a:t>
            </a:r>
          </a:p>
          <a:p>
            <a:pPr>
              <a:buFontTx/>
              <a:buChar char="-"/>
            </a:pPr>
            <a:r>
              <a:rPr lang="fr-FR">
                <a:cs typeface="Arial" charset="0"/>
              </a:rPr>
              <a:t> soit </a:t>
            </a:r>
            <a:r>
              <a:rPr lang="fr-FR" b="1">
                <a:cs typeface="Arial" charset="0"/>
              </a:rPr>
              <a:t>16% du total de la consommation foncière</a:t>
            </a:r>
            <a:r>
              <a:rPr lang="fr-FR">
                <a:cs typeface="Arial" charset="0"/>
              </a:rPr>
              <a:t>, soit moins que la moyenne régionale qui représente un tiers</a:t>
            </a:r>
          </a:p>
          <a:p>
            <a:endParaRPr lang="fr-FR">
              <a:cs typeface="Arial" charset="0"/>
            </a:endParaRPr>
          </a:p>
          <a:p>
            <a:endParaRPr lang="fr-FR">
              <a:cs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5"/>
          <p:cNvSpPr>
            <a:spLocks noGrp="1"/>
          </p:cNvSpPr>
          <p:nvPr>
            <p:ph type="sldNum" sz="quarter" idx="12"/>
          </p:nvPr>
        </p:nvSpPr>
        <p:spPr/>
        <p:txBody>
          <a:bodyPr/>
          <a:lstStyle/>
          <a:p>
            <a:pPr>
              <a:defRPr/>
            </a:pPr>
            <a:fld id="{962BE3A4-DDE5-4088-A0BA-9A2154AF1E50}" type="slidenum">
              <a:rPr lang="fr-FR"/>
              <a:pPr>
                <a:defRPr/>
              </a:pPr>
              <a:t>13</a:t>
            </a:fld>
            <a:endParaRPr lang="fr-FR"/>
          </a:p>
        </p:txBody>
      </p:sp>
      <p:sp>
        <p:nvSpPr>
          <p:cNvPr id="171010" name="Titre 1"/>
          <p:cNvSpPr>
            <a:spLocks noGrp="1"/>
          </p:cNvSpPr>
          <p:nvPr>
            <p:ph type="ctrTitle"/>
          </p:nvPr>
        </p:nvSpPr>
        <p:spPr>
          <a:xfrm>
            <a:off x="539750" y="2636838"/>
            <a:ext cx="7918450" cy="1470025"/>
          </a:xfrm>
        </p:spPr>
        <p:txBody>
          <a:bodyPr/>
          <a:lstStyle/>
          <a:p>
            <a:r>
              <a:rPr lang="fr-FR" b="1" smtClean="0">
                <a:solidFill>
                  <a:srgbClr val="B01821"/>
                </a:solidFill>
              </a:rPr>
              <a:t/>
            </a:r>
            <a:br>
              <a:rPr lang="fr-FR" b="1" smtClean="0">
                <a:solidFill>
                  <a:srgbClr val="B01821"/>
                </a:solidFill>
              </a:rPr>
            </a:br>
            <a:r>
              <a:rPr lang="fr-FR" b="1" smtClean="0">
                <a:solidFill>
                  <a:srgbClr val="B01821"/>
                </a:solidFill>
              </a:rPr>
              <a:t>L</a:t>
            </a:r>
            <a:r>
              <a:rPr lang="fr-FR" b="1" smtClean="0">
                <a:solidFill>
                  <a:srgbClr val="B01821"/>
                </a:solidFill>
                <a:latin typeface="Helvetica Compressed" pitchFamily="34" charset="0"/>
              </a:rPr>
              <a:t>es formes d’urbanisation </a:t>
            </a:r>
            <a:br>
              <a:rPr lang="fr-FR" b="1" smtClean="0">
                <a:solidFill>
                  <a:srgbClr val="B01821"/>
                </a:solidFill>
                <a:latin typeface="Helvetica Compressed" pitchFamily="34" charset="0"/>
              </a:rPr>
            </a:br>
            <a:r>
              <a:rPr lang="fr-FR" b="1" smtClean="0">
                <a:solidFill>
                  <a:srgbClr val="B01821"/>
                </a:solidFill>
                <a:latin typeface="Helvetica Compressed" pitchFamily="34" charset="0"/>
              </a:rPr>
              <a:t>entre 1976 et 2002</a:t>
            </a:r>
            <a:br>
              <a:rPr lang="fr-FR" b="1" smtClean="0">
                <a:solidFill>
                  <a:srgbClr val="B01821"/>
                </a:solidFill>
                <a:latin typeface="Helvetica Compressed" pitchFamily="34" charset="0"/>
              </a:rPr>
            </a:br>
            <a:r>
              <a:rPr lang="fr-FR" sz="4300" b="1" smtClean="0">
                <a:solidFill>
                  <a:srgbClr val="571010"/>
                </a:solidFill>
                <a:latin typeface="Helvetica Compressed" pitchFamily="34" charset="0"/>
              </a:rPr>
              <a:t/>
            </a:r>
            <a:br>
              <a:rPr lang="fr-FR" sz="4300" b="1" smtClean="0">
                <a:solidFill>
                  <a:srgbClr val="571010"/>
                </a:solidFill>
                <a:latin typeface="Helvetica Compressed" pitchFamily="34" charset="0"/>
              </a:rPr>
            </a:br>
            <a:r>
              <a:rPr lang="fr-FR" sz="4300" b="1" smtClean="0">
                <a:solidFill>
                  <a:srgbClr val="571010"/>
                </a:solidFill>
                <a:latin typeface="Helvetica Compressed" pitchFamily="34" charset="0"/>
              </a:rPr>
              <a:t> </a:t>
            </a:r>
            <a:r>
              <a:rPr lang="fr-FR" sz="3200" b="1" smtClean="0">
                <a:solidFill>
                  <a:srgbClr val="571010"/>
                </a:solidFill>
                <a:latin typeface="Helvetica Compressed" pitchFamily="34" charset="0"/>
              </a:rPr>
              <a:t>Un développement urbain</a:t>
            </a:r>
            <a:br>
              <a:rPr lang="fr-FR" sz="3200" b="1" smtClean="0">
                <a:solidFill>
                  <a:srgbClr val="571010"/>
                </a:solidFill>
                <a:latin typeface="Helvetica Compressed" pitchFamily="34" charset="0"/>
              </a:rPr>
            </a:br>
            <a:r>
              <a:rPr lang="fr-FR" sz="3200" b="1" smtClean="0">
                <a:solidFill>
                  <a:srgbClr val="571010"/>
                </a:solidFill>
                <a:latin typeface="Helvetica Compressed" pitchFamily="34" charset="0"/>
              </a:rPr>
              <a:t>par extension significative</a:t>
            </a:r>
            <a:r>
              <a:rPr lang="fr-FR" sz="4000" smtClean="0"/>
              <a:t/>
            </a:r>
            <a:br>
              <a:rPr lang="fr-FR" sz="4000" smtClean="0"/>
            </a:br>
            <a:endParaRPr lang="fr-FR" sz="400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5"/>
          <p:cNvSpPr>
            <a:spLocks noGrp="1"/>
          </p:cNvSpPr>
          <p:nvPr>
            <p:ph type="sldNum" sz="quarter" idx="12"/>
          </p:nvPr>
        </p:nvSpPr>
        <p:spPr/>
        <p:txBody>
          <a:bodyPr/>
          <a:lstStyle/>
          <a:p>
            <a:pPr>
              <a:defRPr/>
            </a:pPr>
            <a:fld id="{8468F2A5-586A-41EE-8F2A-5683869D3A64}" type="slidenum">
              <a:rPr lang="fr-FR"/>
              <a:pPr>
                <a:defRPr/>
              </a:pPr>
              <a:t>14</a:t>
            </a:fld>
            <a:endParaRPr lang="fr-FR"/>
          </a:p>
        </p:txBody>
      </p:sp>
      <p:pic>
        <p:nvPicPr>
          <p:cNvPr id="216066" name="Picture 2"/>
          <p:cNvPicPr>
            <a:picLocks noChangeAspect="1" noChangeArrowheads="1"/>
          </p:cNvPicPr>
          <p:nvPr/>
        </p:nvPicPr>
        <p:blipFill>
          <a:blip r:embed="rId4" cstate="print"/>
          <a:srcRect l="13800" t="7237"/>
          <a:stretch>
            <a:fillRect/>
          </a:stretch>
        </p:blipFill>
        <p:spPr bwMode="auto">
          <a:xfrm>
            <a:off x="5364163" y="557213"/>
            <a:ext cx="3302000" cy="2767012"/>
          </a:xfrm>
          <a:prstGeom prst="rect">
            <a:avLst/>
          </a:prstGeom>
          <a:noFill/>
          <a:ln w="19050">
            <a:solidFill>
              <a:schemeClr val="tx1"/>
            </a:solidFill>
            <a:miter lim="800000"/>
            <a:headEnd/>
            <a:tailEnd/>
          </a:ln>
          <a:effectLst/>
        </p:spPr>
      </p:pic>
      <p:graphicFrame>
        <p:nvGraphicFramePr>
          <p:cNvPr id="216067" name="Object 3"/>
          <p:cNvGraphicFramePr>
            <a:graphicFrameLocks noChangeAspect="1"/>
          </p:cNvGraphicFramePr>
          <p:nvPr/>
        </p:nvGraphicFramePr>
        <p:xfrm>
          <a:off x="4140200" y="4292600"/>
          <a:ext cx="4103688" cy="1876425"/>
        </p:xfrm>
        <a:graphic>
          <a:graphicData uri="http://schemas.openxmlformats.org/presentationml/2006/ole">
            <p:oleObj spid="_x0000_s216067" name="Graphique Microsoft Excel" r:id="rId5" imgW="6648303" imgH="3038622" progId="Excel.Sheet.8">
              <p:embed/>
            </p:oleObj>
          </a:graphicData>
        </a:graphic>
      </p:graphicFrame>
      <p:sp>
        <p:nvSpPr>
          <p:cNvPr id="216068" name="Rectangle 4"/>
          <p:cNvSpPr>
            <a:spLocks noChangeArrowheads="1"/>
          </p:cNvSpPr>
          <p:nvPr/>
        </p:nvSpPr>
        <p:spPr bwMode="auto">
          <a:xfrm>
            <a:off x="250825" y="2244725"/>
            <a:ext cx="3960813" cy="4630738"/>
          </a:xfrm>
          <a:prstGeom prst="rect">
            <a:avLst/>
          </a:prstGeom>
          <a:noFill/>
          <a:ln w="9525">
            <a:noFill/>
            <a:miter lim="800000"/>
            <a:headEnd/>
            <a:tailEnd/>
          </a:ln>
          <a:effectLst/>
        </p:spPr>
        <p:txBody>
          <a:bodyPr>
            <a:spAutoFit/>
          </a:bodyPr>
          <a:lstStyle/>
          <a:p>
            <a:pPr>
              <a:buFont typeface="Wingdings" pitchFamily="2" charset="2"/>
              <a:buChar char="è"/>
            </a:pPr>
            <a:r>
              <a:rPr lang="fr-FR" b="1">
                <a:solidFill>
                  <a:srgbClr val="957C6F"/>
                </a:solidFill>
                <a:cs typeface="Arial" charset="0"/>
                <a:sym typeface="Wingdings" pitchFamily="2" charset="2"/>
              </a:rPr>
              <a:t>58 % du territoire a été urbanisé par extensions significatives</a:t>
            </a:r>
            <a:r>
              <a:rPr lang="fr-FR">
                <a:solidFill>
                  <a:srgbClr val="957C6F"/>
                </a:solidFill>
                <a:cs typeface="Arial" charset="0"/>
                <a:sym typeface="Wingdings" pitchFamily="2" charset="2"/>
              </a:rPr>
              <a:t> </a:t>
            </a:r>
            <a:r>
              <a:rPr lang="fr-FR" sz="1400">
                <a:cs typeface="Arial" charset="0"/>
                <a:sym typeface="Wingdings" pitchFamily="2" charset="2"/>
              </a:rPr>
              <a:t>sous forme de</a:t>
            </a:r>
            <a:r>
              <a:rPr lang="fr-FR">
                <a:solidFill>
                  <a:srgbClr val="957C6F"/>
                </a:solidFill>
                <a:cs typeface="Arial" charset="0"/>
                <a:sym typeface="Wingdings" pitchFamily="2" charset="2"/>
              </a:rPr>
              <a:t> </a:t>
            </a:r>
            <a:r>
              <a:rPr lang="fr-FR" sz="1400">
                <a:cs typeface="Arial" charset="0"/>
              </a:rPr>
              <a:t>lotissements et/ou de zones d’activités sur d’assez grandes surfaces </a:t>
            </a:r>
          </a:p>
          <a:p>
            <a:pPr>
              <a:buFont typeface="Symbol" pitchFamily="18" charset="2"/>
              <a:buChar char="Þ"/>
            </a:pPr>
            <a:r>
              <a:rPr lang="fr-FR" sz="1400">
                <a:cs typeface="Arial" charset="0"/>
              </a:rPr>
              <a:t>soit 448 ha </a:t>
            </a:r>
          </a:p>
          <a:p>
            <a:pPr>
              <a:buFont typeface="Symbol" pitchFamily="18" charset="2"/>
              <a:buNone/>
            </a:pPr>
            <a:endParaRPr lang="fr-FR" sz="1400">
              <a:cs typeface="Arial" charset="0"/>
            </a:endParaRPr>
          </a:p>
          <a:p>
            <a:pPr>
              <a:buFont typeface="Wingdings" pitchFamily="2" charset="2"/>
              <a:buChar char="è"/>
            </a:pPr>
            <a:r>
              <a:rPr lang="fr-FR" b="1">
                <a:solidFill>
                  <a:srgbClr val="957C6F"/>
                </a:solidFill>
                <a:cs typeface="Arial" charset="0"/>
                <a:sym typeface="Wingdings" pitchFamily="2" charset="2"/>
              </a:rPr>
              <a:t> 24 % </a:t>
            </a:r>
            <a:r>
              <a:rPr lang="fr-FR" b="1">
                <a:solidFill>
                  <a:srgbClr val="957C6F"/>
                </a:solidFill>
                <a:cs typeface="Arial" charset="0"/>
              </a:rPr>
              <a:t>par remplissage interstitiel</a:t>
            </a:r>
            <a:r>
              <a:rPr lang="fr-FR" sz="1400">
                <a:cs typeface="Arial" charset="0"/>
              </a:rPr>
              <a:t> à l’intérieur du tissu urbain par remplissage des vides et des parcelles insérées entre deux bâtiments </a:t>
            </a:r>
          </a:p>
          <a:p>
            <a:pPr>
              <a:buFont typeface="Symbol" pitchFamily="18" charset="2"/>
              <a:buChar char="Þ"/>
            </a:pPr>
            <a:r>
              <a:rPr lang="fr-FR" sz="1400">
                <a:cs typeface="Arial" charset="0"/>
              </a:rPr>
              <a:t> soit 186,7 ha</a:t>
            </a:r>
          </a:p>
          <a:p>
            <a:pPr>
              <a:buFont typeface="Symbol" pitchFamily="18" charset="2"/>
              <a:buChar char="Þ"/>
            </a:pPr>
            <a:endParaRPr lang="fr-FR" sz="1400">
              <a:cs typeface="Arial" charset="0"/>
            </a:endParaRPr>
          </a:p>
          <a:p>
            <a:pPr>
              <a:buFont typeface="Wingdings" pitchFamily="2" charset="2"/>
              <a:buChar char="è"/>
            </a:pPr>
            <a:r>
              <a:rPr lang="fr-FR" b="1">
                <a:solidFill>
                  <a:srgbClr val="957C6F"/>
                </a:solidFill>
                <a:cs typeface="Arial" charset="0"/>
              </a:rPr>
              <a:t> 18 % par extensions ponctuelles</a:t>
            </a:r>
            <a:r>
              <a:rPr lang="fr-FR" sz="1400">
                <a:cs typeface="Arial" charset="0"/>
              </a:rPr>
              <a:t> en bordure des bourgs, des villages et des quartiers.</a:t>
            </a:r>
          </a:p>
          <a:p>
            <a:pPr>
              <a:buFont typeface="Symbol" pitchFamily="18" charset="2"/>
              <a:buChar char="Þ"/>
            </a:pPr>
            <a:r>
              <a:rPr lang="fr-FR" sz="1400">
                <a:cs typeface="Arial" charset="0"/>
              </a:rPr>
              <a:t> soit 140,ha</a:t>
            </a:r>
          </a:p>
          <a:p>
            <a:pPr>
              <a:buFont typeface="Symbol" pitchFamily="18" charset="2"/>
              <a:buChar char="Þ"/>
            </a:pPr>
            <a:endParaRPr lang="fr-FR" sz="1400">
              <a:cs typeface="Arial" charset="0"/>
            </a:endParaRPr>
          </a:p>
          <a:p>
            <a:pPr>
              <a:spcBef>
                <a:spcPct val="30000"/>
              </a:spcBef>
            </a:pPr>
            <a:endParaRPr lang="fr-FR" sz="1400">
              <a:cs typeface="Arial" charset="0"/>
            </a:endParaRPr>
          </a:p>
          <a:p>
            <a:endParaRPr lang="fr-FR" sz="1400">
              <a:cs typeface="Arial" charset="0"/>
              <a:sym typeface="Wingdings" pitchFamily="2" charset="2"/>
            </a:endParaRPr>
          </a:p>
        </p:txBody>
      </p:sp>
      <p:sp>
        <p:nvSpPr>
          <p:cNvPr id="216069" name="Rectangle 5"/>
          <p:cNvSpPr>
            <a:spLocks noChangeArrowheads="1"/>
          </p:cNvSpPr>
          <p:nvPr/>
        </p:nvSpPr>
        <p:spPr bwMode="auto">
          <a:xfrm>
            <a:off x="468313" y="1412875"/>
            <a:ext cx="4175125" cy="641350"/>
          </a:xfrm>
          <a:prstGeom prst="rect">
            <a:avLst/>
          </a:prstGeom>
          <a:noFill/>
          <a:ln w="9525">
            <a:noFill/>
            <a:miter lim="800000"/>
            <a:headEnd/>
            <a:tailEnd/>
          </a:ln>
          <a:effectLst/>
        </p:spPr>
        <p:txBody>
          <a:bodyPr>
            <a:spAutoFit/>
          </a:bodyPr>
          <a:lstStyle/>
          <a:p>
            <a:r>
              <a:rPr lang="fr-FR">
                <a:solidFill>
                  <a:srgbClr val="B01821"/>
                </a:solidFill>
                <a:latin typeface="Helvetica Compressed" pitchFamily="34" charset="0"/>
                <a:cs typeface="Arial" charset="0"/>
              </a:rPr>
              <a:t>Un développement urbain par extensions urbaines significatives…</a:t>
            </a:r>
          </a:p>
        </p:txBody>
      </p:sp>
      <p:grpSp>
        <p:nvGrpSpPr>
          <p:cNvPr id="216070" name="Group 6"/>
          <p:cNvGrpSpPr>
            <a:grpSpLocks/>
          </p:cNvGrpSpPr>
          <p:nvPr/>
        </p:nvGrpSpPr>
        <p:grpSpPr bwMode="auto">
          <a:xfrm>
            <a:off x="5364163" y="3005138"/>
            <a:ext cx="3322637" cy="928687"/>
            <a:chOff x="3373" y="1802"/>
            <a:chExt cx="2093" cy="585"/>
          </a:xfrm>
        </p:grpSpPr>
        <p:sp>
          <p:nvSpPr>
            <p:cNvPr id="216071" name="Text Box 7"/>
            <p:cNvSpPr txBox="1">
              <a:spLocks noChangeArrowheads="1"/>
            </p:cNvSpPr>
            <p:nvPr/>
          </p:nvSpPr>
          <p:spPr bwMode="auto">
            <a:xfrm>
              <a:off x="3373" y="2010"/>
              <a:ext cx="2092" cy="377"/>
            </a:xfrm>
            <a:prstGeom prst="rect">
              <a:avLst/>
            </a:prstGeom>
            <a:noFill/>
            <a:ln w="19050">
              <a:solidFill>
                <a:schemeClr val="tx1"/>
              </a:solidFill>
              <a:miter lim="800000"/>
              <a:headEnd/>
              <a:tailEnd/>
            </a:ln>
            <a:effectLst/>
          </p:spPr>
          <p:txBody>
            <a:bodyPr>
              <a:spAutoFit/>
            </a:bodyPr>
            <a:lstStyle/>
            <a:p>
              <a:pPr>
                <a:spcBef>
                  <a:spcPct val="20000"/>
                </a:spcBef>
              </a:pPr>
              <a:r>
                <a:rPr lang="fr-FR" sz="700">
                  <a:cs typeface="Arial" charset="0"/>
                </a:rPr>
                <a:t>Bâtiment supplémentaire entre 1976 et 2002</a:t>
              </a:r>
            </a:p>
            <a:p>
              <a:pPr lvl="1">
                <a:spcBef>
                  <a:spcPct val="20000"/>
                </a:spcBef>
              </a:pPr>
              <a:r>
                <a:rPr lang="fr-FR" sz="700">
                  <a:cs typeface="Arial" charset="0"/>
                </a:rPr>
                <a:t>Extension significative</a:t>
              </a:r>
            </a:p>
            <a:p>
              <a:pPr lvl="1">
                <a:spcBef>
                  <a:spcPct val="20000"/>
                </a:spcBef>
              </a:pPr>
              <a:r>
                <a:rPr lang="fr-FR" sz="700">
                  <a:cs typeface="Arial" charset="0"/>
                </a:rPr>
                <a:t>Remplissage interstitiel</a:t>
              </a:r>
            </a:p>
            <a:p>
              <a:pPr lvl="1">
                <a:spcBef>
                  <a:spcPct val="20000"/>
                </a:spcBef>
              </a:pPr>
              <a:r>
                <a:rPr lang="fr-FR" sz="700">
                  <a:cs typeface="Arial" charset="0"/>
                </a:rPr>
                <a:t>Extension ponctuelle</a:t>
              </a:r>
            </a:p>
          </p:txBody>
        </p:sp>
        <p:sp>
          <p:nvSpPr>
            <p:cNvPr id="216072" name="Text Box 8"/>
            <p:cNvSpPr txBox="1">
              <a:spLocks noChangeArrowheads="1"/>
            </p:cNvSpPr>
            <p:nvPr/>
          </p:nvSpPr>
          <p:spPr bwMode="auto">
            <a:xfrm>
              <a:off x="4241" y="1802"/>
              <a:ext cx="1225" cy="222"/>
            </a:xfrm>
            <a:prstGeom prst="rect">
              <a:avLst/>
            </a:prstGeom>
            <a:noFill/>
            <a:ln w="9525">
              <a:noFill/>
              <a:miter lim="800000"/>
              <a:headEnd/>
              <a:tailEnd/>
            </a:ln>
            <a:effectLst/>
          </p:spPr>
          <p:txBody>
            <a:bodyPr>
              <a:spAutoFit/>
            </a:bodyPr>
            <a:lstStyle/>
            <a:p>
              <a:pPr algn="r">
                <a:spcBef>
                  <a:spcPct val="20000"/>
                </a:spcBef>
              </a:pPr>
              <a:r>
                <a:rPr lang="fr-FR" sz="500">
                  <a:cs typeface="Arial" charset="0"/>
                </a:rPr>
                <a:t>Source : photo aérienne 1976, </a:t>
              </a:r>
            </a:p>
            <a:p>
              <a:pPr algn="r">
                <a:spcBef>
                  <a:spcPct val="20000"/>
                </a:spcBef>
              </a:pPr>
              <a:r>
                <a:rPr lang="fr-FR" sz="500">
                  <a:cs typeface="Arial" charset="0"/>
                </a:rPr>
                <a:t>BD Topo Pays 2002, IGN</a:t>
              </a:r>
            </a:p>
            <a:p>
              <a:pPr algn="r">
                <a:spcBef>
                  <a:spcPct val="20000"/>
                </a:spcBef>
              </a:pPr>
              <a:r>
                <a:rPr lang="fr-FR" sz="500">
                  <a:cs typeface="Arial" charset="0"/>
                </a:rPr>
                <a:t>Réalisation  : AURM, juin 2008</a:t>
              </a:r>
            </a:p>
          </p:txBody>
        </p:sp>
        <p:sp>
          <p:nvSpPr>
            <p:cNvPr id="216073" name="Rectangle 9"/>
            <p:cNvSpPr>
              <a:spLocks noChangeArrowheads="1"/>
            </p:cNvSpPr>
            <p:nvPr/>
          </p:nvSpPr>
          <p:spPr bwMode="auto">
            <a:xfrm>
              <a:off x="3560" y="2139"/>
              <a:ext cx="91" cy="46"/>
            </a:xfrm>
            <a:prstGeom prst="rect">
              <a:avLst/>
            </a:prstGeom>
            <a:solidFill>
              <a:srgbClr val="FF0000"/>
            </a:solidFill>
            <a:ln w="9525">
              <a:solidFill>
                <a:schemeClr val="tx1"/>
              </a:solidFill>
              <a:miter lim="800000"/>
              <a:headEnd/>
              <a:tailEnd/>
            </a:ln>
            <a:effectLst/>
          </p:spPr>
          <p:txBody>
            <a:bodyPr wrap="none" anchor="ctr"/>
            <a:lstStyle/>
            <a:p>
              <a:endParaRPr lang="fr-FR"/>
            </a:p>
          </p:txBody>
        </p:sp>
        <p:sp>
          <p:nvSpPr>
            <p:cNvPr id="216074" name="Rectangle 10"/>
            <p:cNvSpPr>
              <a:spLocks noChangeArrowheads="1"/>
            </p:cNvSpPr>
            <p:nvPr/>
          </p:nvSpPr>
          <p:spPr bwMode="auto">
            <a:xfrm>
              <a:off x="3560" y="2215"/>
              <a:ext cx="91" cy="46"/>
            </a:xfrm>
            <a:prstGeom prst="rect">
              <a:avLst/>
            </a:prstGeom>
            <a:solidFill>
              <a:srgbClr val="FFFF00"/>
            </a:solidFill>
            <a:ln w="9525">
              <a:solidFill>
                <a:schemeClr val="tx1"/>
              </a:solidFill>
              <a:miter lim="800000"/>
              <a:headEnd/>
              <a:tailEnd/>
            </a:ln>
            <a:effectLst/>
          </p:spPr>
          <p:txBody>
            <a:bodyPr wrap="none" anchor="ctr"/>
            <a:lstStyle/>
            <a:p>
              <a:endParaRPr lang="fr-FR"/>
            </a:p>
          </p:txBody>
        </p:sp>
        <p:sp>
          <p:nvSpPr>
            <p:cNvPr id="216075" name="Rectangle 11"/>
            <p:cNvSpPr>
              <a:spLocks noChangeArrowheads="1"/>
            </p:cNvSpPr>
            <p:nvPr/>
          </p:nvSpPr>
          <p:spPr bwMode="auto">
            <a:xfrm>
              <a:off x="3560" y="2302"/>
              <a:ext cx="91" cy="46"/>
            </a:xfrm>
            <a:prstGeom prst="rect">
              <a:avLst/>
            </a:prstGeom>
            <a:solidFill>
              <a:srgbClr val="FF9900"/>
            </a:solidFill>
            <a:ln w="9525">
              <a:solidFill>
                <a:schemeClr val="tx1"/>
              </a:solidFill>
              <a:miter lim="800000"/>
              <a:headEnd/>
              <a:tailEnd/>
            </a:ln>
            <a:effectLst/>
          </p:spPr>
          <p:txBody>
            <a:bodyPr wrap="none" anchor="ctr"/>
            <a:lstStyle/>
            <a:p>
              <a:endParaRPr lang="fr-FR"/>
            </a:p>
          </p:txBody>
        </p:sp>
      </p:grpSp>
      <p:sp>
        <p:nvSpPr>
          <p:cNvPr id="216076" name="Rectangle 12"/>
          <p:cNvSpPr>
            <a:spLocks noChangeArrowheads="1"/>
          </p:cNvSpPr>
          <p:nvPr/>
        </p:nvSpPr>
        <p:spPr bwMode="auto">
          <a:xfrm>
            <a:off x="250825" y="115888"/>
            <a:ext cx="6697663" cy="641350"/>
          </a:xfrm>
          <a:prstGeom prst="rect">
            <a:avLst/>
          </a:prstGeom>
          <a:noFill/>
          <a:ln w="9525">
            <a:noFill/>
            <a:miter lim="800000"/>
            <a:headEnd/>
            <a:tailEnd/>
          </a:ln>
          <a:effectLst/>
        </p:spPr>
        <p:txBody>
          <a:bodyPr>
            <a:spAutoFit/>
          </a:bodyPr>
          <a:lstStyle/>
          <a:p>
            <a:r>
              <a:rPr lang="fr-FR" b="1"/>
              <a:t>LES FORMES D’URBANISATION</a:t>
            </a:r>
          </a:p>
          <a:p>
            <a:r>
              <a:rPr lang="fr-FR" b="1">
                <a:solidFill>
                  <a:srgbClr val="B01821"/>
                </a:solidFill>
              </a:rPr>
              <a:t>Sur l’ensemble du territoire du SCOT </a:t>
            </a:r>
          </a:p>
        </p:txBody>
      </p:sp>
      <p:sp>
        <p:nvSpPr>
          <p:cNvPr id="216077" name="Text Box 13"/>
          <p:cNvSpPr txBox="1">
            <a:spLocks noChangeArrowheads="1"/>
          </p:cNvSpPr>
          <p:nvPr/>
        </p:nvSpPr>
        <p:spPr bwMode="auto">
          <a:xfrm>
            <a:off x="5364163" y="139700"/>
            <a:ext cx="3382962" cy="360363"/>
          </a:xfrm>
          <a:prstGeom prst="rect">
            <a:avLst/>
          </a:prstGeom>
          <a:noFill/>
          <a:ln w="9525">
            <a:noFill/>
            <a:miter lim="800000"/>
            <a:headEnd/>
            <a:tailEnd/>
          </a:ln>
          <a:effectLst/>
        </p:spPr>
        <p:txBody>
          <a:bodyPr>
            <a:spAutoFit/>
          </a:bodyPr>
          <a:lstStyle/>
          <a:p>
            <a:pPr>
              <a:spcBef>
                <a:spcPct val="20000"/>
              </a:spcBef>
            </a:pPr>
            <a:r>
              <a:rPr lang="fr-FR" sz="800" b="1">
                <a:cs typeface="Arial" charset="0"/>
              </a:rPr>
              <a:t>A titre d’illustration, </a:t>
            </a:r>
          </a:p>
          <a:p>
            <a:pPr>
              <a:spcBef>
                <a:spcPct val="20000"/>
              </a:spcBef>
            </a:pPr>
            <a:r>
              <a:rPr lang="fr-FR" sz="800" b="1">
                <a:cs typeface="Arial" charset="0"/>
              </a:rPr>
              <a:t>exemple d’une commune et de son urbanisation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47F86991-4B93-4E35-9E3C-AC53EC71462C}" type="slidenum">
              <a:rPr lang="fr-FR"/>
              <a:pPr>
                <a:defRPr/>
              </a:pPr>
              <a:t>15</a:t>
            </a:fld>
            <a:endParaRPr lang="fr-FR"/>
          </a:p>
        </p:txBody>
      </p:sp>
      <p:sp>
        <p:nvSpPr>
          <p:cNvPr id="49154" name="Rectangle 2"/>
          <p:cNvSpPr>
            <a:spLocks/>
          </p:cNvSpPr>
          <p:nvPr/>
        </p:nvSpPr>
        <p:spPr bwMode="auto">
          <a:xfrm>
            <a:off x="179388" y="115888"/>
            <a:ext cx="6851650" cy="765175"/>
          </a:xfrm>
          <a:prstGeom prst="rect">
            <a:avLst/>
          </a:prstGeom>
          <a:noFill/>
          <a:ln w="9525">
            <a:noFill/>
            <a:miter lim="800000"/>
            <a:headEnd/>
            <a:tailEnd/>
          </a:ln>
        </p:spPr>
        <p:txBody>
          <a:bodyPr/>
          <a:lstStyle/>
          <a:p>
            <a:pPr marL="342900" indent="-342900">
              <a:spcBef>
                <a:spcPct val="20000"/>
              </a:spcBef>
              <a:buFont typeface="Arial" charset="0"/>
              <a:buNone/>
            </a:pPr>
            <a:r>
              <a:rPr lang="fr-FR" b="1"/>
              <a:t>LES FORMES D’URBANISATION</a:t>
            </a:r>
          </a:p>
          <a:p>
            <a:pPr marL="342900" indent="-342900">
              <a:spcBef>
                <a:spcPct val="20000"/>
              </a:spcBef>
              <a:buFont typeface="Arial" charset="0"/>
              <a:buNone/>
            </a:pPr>
            <a:r>
              <a:rPr lang="fr-FR" b="1">
                <a:solidFill>
                  <a:srgbClr val="B01821"/>
                </a:solidFill>
              </a:rPr>
              <a:t>Par entités paysagères</a:t>
            </a:r>
          </a:p>
          <a:p>
            <a:pPr marL="342900" indent="-342900">
              <a:spcBef>
                <a:spcPct val="20000"/>
              </a:spcBef>
              <a:buFont typeface="Arial" charset="0"/>
              <a:buNone/>
            </a:pPr>
            <a:endParaRPr lang="fr-FR" b="1">
              <a:solidFill>
                <a:srgbClr val="B01821"/>
              </a:solidFill>
            </a:endParaRPr>
          </a:p>
        </p:txBody>
      </p:sp>
      <p:pic>
        <p:nvPicPr>
          <p:cNvPr id="49155" name="Picture 3" descr="8"/>
          <p:cNvPicPr>
            <a:picLocks noChangeAspect="1" noChangeArrowheads="1"/>
          </p:cNvPicPr>
          <p:nvPr/>
        </p:nvPicPr>
        <p:blipFill>
          <a:blip r:embed="rId3" cstate="print"/>
          <a:srcRect l="2896" t="4095" r="7700"/>
          <a:stretch>
            <a:fillRect/>
          </a:stretch>
        </p:blipFill>
        <p:spPr bwMode="auto">
          <a:xfrm>
            <a:off x="2700338" y="1196975"/>
            <a:ext cx="6119812" cy="4643438"/>
          </a:xfrm>
          <a:prstGeom prst="rect">
            <a:avLst/>
          </a:prstGeom>
          <a:noFill/>
          <a:ln w="9525">
            <a:solidFill>
              <a:schemeClr val="tx1"/>
            </a:solidFill>
            <a:miter lim="800000"/>
            <a:headEnd/>
            <a:tailEnd/>
          </a:ln>
        </p:spPr>
      </p:pic>
      <p:sp>
        <p:nvSpPr>
          <p:cNvPr id="49156" name="Text Box 4"/>
          <p:cNvSpPr txBox="1">
            <a:spLocks noChangeArrowheads="1"/>
          </p:cNvSpPr>
          <p:nvPr/>
        </p:nvSpPr>
        <p:spPr bwMode="auto">
          <a:xfrm>
            <a:off x="6732588" y="1268413"/>
            <a:ext cx="2411412" cy="336550"/>
          </a:xfrm>
          <a:prstGeom prst="rect">
            <a:avLst/>
          </a:prstGeom>
          <a:noFill/>
          <a:ln w="9525">
            <a:noFill/>
            <a:miter lim="800000"/>
            <a:headEnd/>
            <a:tailEnd/>
          </a:ln>
          <a:effectLst/>
        </p:spPr>
        <p:txBody>
          <a:bodyPr>
            <a:spAutoFit/>
          </a:bodyPr>
          <a:lstStyle/>
          <a:p>
            <a:endParaRPr lang="fr-FR" sz="1600">
              <a:latin typeface="Calibri" pitchFamily="34" charset="0"/>
            </a:endParaRPr>
          </a:p>
        </p:txBody>
      </p:sp>
      <p:sp>
        <p:nvSpPr>
          <p:cNvPr id="49159" name="Rectangle 7"/>
          <p:cNvSpPr>
            <a:spLocks noGrp="1"/>
          </p:cNvSpPr>
          <p:nvPr>
            <p:ph type="body" idx="1"/>
          </p:nvPr>
        </p:nvSpPr>
        <p:spPr>
          <a:xfrm>
            <a:off x="179388" y="1196975"/>
            <a:ext cx="2520950" cy="4608513"/>
          </a:xfrm>
        </p:spPr>
        <p:txBody>
          <a:bodyPr/>
          <a:lstStyle/>
          <a:p>
            <a:pPr>
              <a:lnSpc>
                <a:spcPct val="80000"/>
              </a:lnSpc>
            </a:pPr>
            <a:endParaRPr lang="fr-FR" sz="1800" smtClean="0">
              <a:latin typeface="Arial" charset="0"/>
            </a:endParaRPr>
          </a:p>
          <a:p>
            <a:pPr>
              <a:lnSpc>
                <a:spcPct val="80000"/>
              </a:lnSpc>
            </a:pPr>
            <a:endParaRPr lang="fr-FR" sz="1800" smtClean="0">
              <a:latin typeface="Arial" charset="0"/>
            </a:endParaRPr>
          </a:p>
          <a:p>
            <a:pPr>
              <a:lnSpc>
                <a:spcPct val="80000"/>
              </a:lnSpc>
            </a:pPr>
            <a:r>
              <a:rPr lang="fr-FR" sz="1400" smtClean="0">
                <a:latin typeface="Arial" charset="0"/>
                <a:cs typeface="Arial" charset="0"/>
              </a:rPr>
              <a:t>La plaine et le piémont se développent plus par extensions urbaines significatives</a:t>
            </a:r>
          </a:p>
          <a:p>
            <a:pPr lvl="1">
              <a:lnSpc>
                <a:spcPct val="80000"/>
              </a:lnSpc>
            </a:pPr>
            <a:r>
              <a:rPr lang="fr-FR" sz="1200" smtClean="0">
                <a:latin typeface="Arial" charset="0"/>
                <a:cs typeface="Arial" charset="0"/>
              </a:rPr>
              <a:t>62,4 % d’extension significative pour la plaine, soit 232 ha </a:t>
            </a:r>
          </a:p>
          <a:p>
            <a:pPr lvl="1">
              <a:lnSpc>
                <a:spcPct val="80000"/>
              </a:lnSpc>
            </a:pPr>
            <a:r>
              <a:rPr lang="fr-FR" sz="1200" smtClean="0">
                <a:latin typeface="Arial" charset="0"/>
                <a:cs typeface="Arial" charset="0"/>
              </a:rPr>
              <a:t>57 % pour le piémont, soit 174 ha</a:t>
            </a:r>
          </a:p>
          <a:p>
            <a:pPr lvl="1">
              <a:lnSpc>
                <a:spcPct val="80000"/>
              </a:lnSpc>
              <a:buFont typeface="Arial" charset="0"/>
              <a:buNone/>
            </a:pPr>
            <a:endParaRPr lang="fr-FR" sz="1200" smtClean="0">
              <a:latin typeface="Arial" charset="0"/>
              <a:cs typeface="Arial" charset="0"/>
            </a:endParaRPr>
          </a:p>
          <a:p>
            <a:pPr lvl="1">
              <a:lnSpc>
                <a:spcPct val="80000"/>
              </a:lnSpc>
              <a:buFont typeface="Arial" charset="0"/>
              <a:buNone/>
            </a:pPr>
            <a:endParaRPr lang="fr-FR" sz="1200" smtClean="0">
              <a:latin typeface="Arial" charset="0"/>
              <a:cs typeface="Arial" charset="0"/>
            </a:endParaRPr>
          </a:p>
          <a:p>
            <a:pPr>
              <a:lnSpc>
                <a:spcPct val="80000"/>
              </a:lnSpc>
            </a:pPr>
            <a:r>
              <a:rPr lang="fr-FR" sz="1400" smtClean="0">
                <a:latin typeface="Arial" charset="0"/>
                <a:cs typeface="Arial" charset="0"/>
              </a:rPr>
              <a:t>La part de remplissage interstitiel est importante pour les territoires de montagne : 36%</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685CFBF4-204B-4EE5-81D0-838261B628EA}" type="slidenum">
              <a:rPr lang="fr-FR"/>
              <a:pPr>
                <a:defRPr/>
              </a:pPr>
              <a:t>16</a:t>
            </a:fld>
            <a:endParaRPr lang="fr-FR"/>
          </a:p>
        </p:txBody>
      </p:sp>
      <p:pic>
        <p:nvPicPr>
          <p:cNvPr id="218114" name="Picture 2" descr="6"/>
          <p:cNvPicPr>
            <a:picLocks noChangeAspect="1" noChangeArrowheads="1"/>
          </p:cNvPicPr>
          <p:nvPr/>
        </p:nvPicPr>
        <p:blipFill>
          <a:blip r:embed="rId3" cstate="print"/>
          <a:srcRect l="4713" t="351" r="10437" b="2382"/>
          <a:stretch>
            <a:fillRect/>
          </a:stretch>
        </p:blipFill>
        <p:spPr bwMode="auto">
          <a:xfrm>
            <a:off x="3060700" y="1209675"/>
            <a:ext cx="5832475" cy="4727575"/>
          </a:xfrm>
          <a:prstGeom prst="rect">
            <a:avLst/>
          </a:prstGeom>
          <a:noFill/>
          <a:ln w="9525">
            <a:noFill/>
            <a:miter lim="800000"/>
            <a:headEnd/>
            <a:tailEnd/>
          </a:ln>
        </p:spPr>
      </p:pic>
      <p:sp>
        <p:nvSpPr>
          <p:cNvPr id="218115" name="Rectangle 3"/>
          <p:cNvSpPr>
            <a:spLocks noChangeArrowheads="1"/>
          </p:cNvSpPr>
          <p:nvPr/>
        </p:nvSpPr>
        <p:spPr bwMode="auto">
          <a:xfrm>
            <a:off x="179388" y="1412875"/>
            <a:ext cx="2879725" cy="4806950"/>
          </a:xfrm>
          <a:prstGeom prst="rect">
            <a:avLst/>
          </a:prstGeom>
          <a:noFill/>
          <a:ln w="9525">
            <a:noFill/>
            <a:miter lim="800000"/>
            <a:headEnd/>
            <a:tailEnd/>
          </a:ln>
          <a:effectLst/>
        </p:spPr>
        <p:txBody>
          <a:bodyPr>
            <a:spAutoFit/>
          </a:bodyPr>
          <a:lstStyle/>
          <a:p>
            <a:r>
              <a:rPr lang="fr-FR">
                <a:solidFill>
                  <a:srgbClr val="957C6F"/>
                </a:solidFill>
                <a:cs typeface="Arial" charset="0"/>
                <a:sym typeface="Wingdings" pitchFamily="2" charset="2"/>
              </a:rPr>
              <a:t></a:t>
            </a:r>
            <a:r>
              <a:rPr lang="fr-FR">
                <a:cs typeface="Arial" charset="0"/>
              </a:rPr>
              <a:t> </a:t>
            </a:r>
            <a:r>
              <a:rPr lang="fr-FR" sz="1400">
                <a:cs typeface="Arial" charset="0"/>
              </a:rPr>
              <a:t>Les extensions urbaines significatives se concentrent en plaine et sur le piémont ; et plus particulièrement autour des principaux centres urbains (+ 64% par extensions significatives), et le long des axes routiers.</a:t>
            </a:r>
          </a:p>
          <a:p>
            <a:endParaRPr lang="fr-FR">
              <a:solidFill>
                <a:srgbClr val="957C6F"/>
              </a:solidFill>
              <a:cs typeface="Arial" charset="0"/>
              <a:sym typeface="Wingdings" pitchFamily="2" charset="2"/>
            </a:endParaRPr>
          </a:p>
          <a:p>
            <a:r>
              <a:rPr lang="fr-FR">
                <a:solidFill>
                  <a:srgbClr val="957C6F"/>
                </a:solidFill>
                <a:cs typeface="Arial" charset="0"/>
                <a:sym typeface="Wingdings" pitchFamily="2" charset="2"/>
              </a:rPr>
              <a:t> </a:t>
            </a:r>
            <a:r>
              <a:rPr lang="fr-FR" sz="1400">
                <a:cs typeface="Arial" charset="0"/>
              </a:rPr>
              <a:t>Les communes de montagne contraints par le relief et une législation spécifique notamment (Loi montagne de 1985) se sont développées par remplissage interstitiel.</a:t>
            </a:r>
          </a:p>
          <a:p>
            <a:endParaRPr lang="fr-FR" sz="1400">
              <a:cs typeface="Arial" charset="0"/>
            </a:endParaRPr>
          </a:p>
          <a:p>
            <a:pPr>
              <a:buFont typeface="Wingdings" pitchFamily="2" charset="2"/>
              <a:buNone/>
            </a:pPr>
            <a:r>
              <a:rPr lang="fr-FR">
                <a:solidFill>
                  <a:srgbClr val="957C6F"/>
                </a:solidFill>
                <a:cs typeface="Arial" charset="0"/>
                <a:sym typeface="Wingdings" pitchFamily="2" charset="2"/>
              </a:rPr>
              <a:t> </a:t>
            </a:r>
            <a:r>
              <a:rPr lang="fr-FR" sz="1400">
                <a:cs typeface="Arial" charset="0"/>
                <a:sym typeface="Wingdings" pitchFamily="2" charset="2"/>
              </a:rPr>
              <a:t>L’urbanisation par extensions ponctuelles est faible </a:t>
            </a:r>
            <a:r>
              <a:rPr lang="fr-FR" sz="1400">
                <a:cs typeface="Arial" charset="0"/>
              </a:rPr>
              <a:t>dans les centres urbains principaux et secondaires qui se développent en extensions structurées et organisées.</a:t>
            </a:r>
            <a:endParaRPr lang="fr-FR" sz="1400">
              <a:cs typeface="Arial" charset="0"/>
              <a:sym typeface="Wingdings" pitchFamily="2" charset="2"/>
            </a:endParaRPr>
          </a:p>
        </p:txBody>
      </p:sp>
      <p:sp>
        <p:nvSpPr>
          <p:cNvPr id="218116" name="Rectangle 4"/>
          <p:cNvSpPr>
            <a:spLocks noChangeArrowheads="1"/>
          </p:cNvSpPr>
          <p:nvPr/>
        </p:nvSpPr>
        <p:spPr bwMode="auto">
          <a:xfrm>
            <a:off x="179388" y="115888"/>
            <a:ext cx="7273925" cy="641350"/>
          </a:xfrm>
          <a:prstGeom prst="rect">
            <a:avLst/>
          </a:prstGeom>
          <a:noFill/>
          <a:ln w="9525">
            <a:noFill/>
            <a:miter lim="800000"/>
            <a:headEnd/>
            <a:tailEnd/>
          </a:ln>
          <a:effectLst/>
        </p:spPr>
        <p:txBody>
          <a:bodyPr>
            <a:spAutoFit/>
          </a:bodyPr>
          <a:lstStyle/>
          <a:p>
            <a:pPr>
              <a:spcBef>
                <a:spcPct val="20000"/>
              </a:spcBef>
              <a:buFont typeface="Arial" charset="0"/>
              <a:buNone/>
            </a:pPr>
            <a:r>
              <a:rPr lang="fr-FR" b="1"/>
              <a:t>LES FORMES D’URBANISATION</a:t>
            </a:r>
          </a:p>
          <a:p>
            <a:r>
              <a:rPr lang="fr-FR" b="1">
                <a:solidFill>
                  <a:srgbClr val="B01821"/>
                </a:solidFill>
              </a:rPr>
              <a:t>Par communes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F8CD2CBA-AB3B-4F02-B321-2CB82FF45425}" type="slidenum">
              <a:rPr lang="fr-FR"/>
              <a:pPr>
                <a:defRPr/>
              </a:pPr>
              <a:t>17</a:t>
            </a:fld>
            <a:endParaRPr lang="fr-FR"/>
          </a:p>
        </p:txBody>
      </p:sp>
      <p:sp>
        <p:nvSpPr>
          <p:cNvPr id="48130" name="Rectangle 2"/>
          <p:cNvSpPr>
            <a:spLocks/>
          </p:cNvSpPr>
          <p:nvPr/>
        </p:nvSpPr>
        <p:spPr bwMode="auto">
          <a:xfrm>
            <a:off x="179388" y="44450"/>
            <a:ext cx="6851650" cy="765175"/>
          </a:xfrm>
          <a:prstGeom prst="rect">
            <a:avLst/>
          </a:prstGeom>
          <a:noFill/>
          <a:ln w="9525">
            <a:noFill/>
            <a:miter lim="800000"/>
            <a:headEnd/>
            <a:tailEnd/>
          </a:ln>
        </p:spPr>
        <p:txBody>
          <a:bodyPr/>
          <a:lstStyle/>
          <a:p>
            <a:pPr marL="342900" indent="-342900">
              <a:spcBef>
                <a:spcPct val="20000"/>
              </a:spcBef>
              <a:buFont typeface="Arial" charset="0"/>
              <a:buNone/>
            </a:pPr>
            <a:r>
              <a:rPr lang="fr-FR" b="1"/>
              <a:t>LES FORMES D’URBANISATION</a:t>
            </a:r>
          </a:p>
          <a:p>
            <a:pPr marL="342900" indent="-342900">
              <a:spcBef>
                <a:spcPct val="20000"/>
              </a:spcBef>
              <a:buFont typeface="Arial" charset="0"/>
              <a:buNone/>
            </a:pPr>
            <a:r>
              <a:rPr lang="fr-FR" b="1">
                <a:solidFill>
                  <a:srgbClr val="B01821"/>
                </a:solidFill>
              </a:rPr>
              <a:t>Par entités paysagères</a:t>
            </a:r>
          </a:p>
          <a:p>
            <a:pPr marL="342900" indent="-342900">
              <a:spcBef>
                <a:spcPct val="20000"/>
              </a:spcBef>
              <a:buFont typeface="Arial" charset="0"/>
              <a:buNone/>
            </a:pPr>
            <a:endParaRPr lang="fr-FR" b="1">
              <a:solidFill>
                <a:srgbClr val="B01821"/>
              </a:solidFill>
            </a:endParaRPr>
          </a:p>
        </p:txBody>
      </p:sp>
      <p:pic>
        <p:nvPicPr>
          <p:cNvPr id="48131" name="Picture 3" descr="5"/>
          <p:cNvPicPr>
            <a:picLocks noChangeAspect="1" noChangeArrowheads="1"/>
          </p:cNvPicPr>
          <p:nvPr/>
        </p:nvPicPr>
        <p:blipFill>
          <a:blip r:embed="rId3" cstate="print"/>
          <a:srcRect l="1851" t="3194" r="3871" b="2480"/>
          <a:stretch>
            <a:fillRect/>
          </a:stretch>
        </p:blipFill>
        <p:spPr bwMode="auto">
          <a:xfrm>
            <a:off x="2051050" y="1196975"/>
            <a:ext cx="6772275" cy="4783138"/>
          </a:xfrm>
          <a:prstGeom prst="rect">
            <a:avLst/>
          </a:prstGeom>
          <a:noFill/>
          <a:ln w="9525">
            <a:solidFill>
              <a:schemeClr val="tx1"/>
            </a:solidFill>
            <a:miter lim="800000"/>
            <a:headEnd/>
            <a:tailEnd/>
          </a:ln>
        </p:spPr>
      </p:pic>
      <p:sp>
        <p:nvSpPr>
          <p:cNvPr id="48132" name="Text Box 4"/>
          <p:cNvSpPr txBox="1">
            <a:spLocks noChangeArrowheads="1"/>
          </p:cNvSpPr>
          <p:nvPr/>
        </p:nvSpPr>
        <p:spPr bwMode="auto">
          <a:xfrm>
            <a:off x="6877050" y="1268413"/>
            <a:ext cx="2232025" cy="336550"/>
          </a:xfrm>
          <a:prstGeom prst="rect">
            <a:avLst/>
          </a:prstGeom>
          <a:noFill/>
          <a:ln w="9525">
            <a:noFill/>
            <a:miter lim="800000"/>
            <a:headEnd/>
            <a:tailEnd/>
          </a:ln>
          <a:effectLst/>
        </p:spPr>
        <p:txBody>
          <a:bodyPr>
            <a:spAutoFit/>
          </a:bodyPr>
          <a:lstStyle/>
          <a:p>
            <a:endParaRPr lang="fr-FR" sz="1600">
              <a:latin typeface="Calibri" pitchFamily="34" charset="0"/>
            </a:endParaRPr>
          </a:p>
        </p:txBody>
      </p:sp>
      <p:sp>
        <p:nvSpPr>
          <p:cNvPr id="48134" name="Rectangle 6"/>
          <p:cNvSpPr>
            <a:spLocks noChangeArrowheads="1"/>
          </p:cNvSpPr>
          <p:nvPr/>
        </p:nvSpPr>
        <p:spPr bwMode="auto">
          <a:xfrm>
            <a:off x="34925" y="2255838"/>
            <a:ext cx="2089150" cy="2068512"/>
          </a:xfrm>
          <a:prstGeom prst="rect">
            <a:avLst/>
          </a:prstGeom>
          <a:noFill/>
          <a:ln w="9525">
            <a:noFill/>
            <a:miter lim="800000"/>
            <a:headEnd/>
            <a:tailEnd/>
          </a:ln>
          <a:effectLst/>
        </p:spPr>
        <p:txBody>
          <a:bodyPr anchor="ctr">
            <a:spAutoFit/>
          </a:bodyPr>
          <a:lstStyle/>
          <a:p>
            <a:endParaRPr lang="fr-FR" sz="1400"/>
          </a:p>
          <a:p>
            <a:r>
              <a:rPr lang="fr-FR"/>
              <a:t> </a:t>
            </a:r>
          </a:p>
          <a:p>
            <a:r>
              <a:rPr lang="fr-FR" sz="1400"/>
              <a:t>Une urbanisation extensive à destination d’habitat et d’équipement  est majoritaire et se fait en plaine.</a:t>
            </a:r>
          </a:p>
          <a:p>
            <a:endParaRPr lang="fr-FR" sz="14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65609CE2-2C78-4E86-8B99-1D4D63F6A1DA}" type="slidenum">
              <a:rPr lang="fr-FR"/>
              <a:pPr>
                <a:defRPr/>
              </a:pPr>
              <a:t>18</a:t>
            </a:fld>
            <a:endParaRPr lang="fr-FR"/>
          </a:p>
        </p:txBody>
      </p:sp>
      <p:pic>
        <p:nvPicPr>
          <p:cNvPr id="220162" name="Picture 2" descr="7"/>
          <p:cNvPicPr>
            <a:picLocks noChangeAspect="1" noChangeArrowheads="1"/>
          </p:cNvPicPr>
          <p:nvPr/>
        </p:nvPicPr>
        <p:blipFill>
          <a:blip r:embed="rId3" cstate="print"/>
          <a:srcRect l="49680" t="17793" r="6903" b="6343"/>
          <a:stretch>
            <a:fillRect/>
          </a:stretch>
        </p:blipFill>
        <p:spPr bwMode="auto">
          <a:xfrm>
            <a:off x="5076825" y="1412875"/>
            <a:ext cx="3671888" cy="4537075"/>
          </a:xfrm>
          <a:prstGeom prst="rect">
            <a:avLst/>
          </a:prstGeom>
          <a:noFill/>
          <a:ln w="9525">
            <a:noFill/>
            <a:miter lim="800000"/>
            <a:headEnd/>
            <a:tailEnd/>
          </a:ln>
        </p:spPr>
      </p:pic>
      <p:pic>
        <p:nvPicPr>
          <p:cNvPr id="220163" name="Picture 3" descr="7"/>
          <p:cNvPicPr>
            <a:picLocks noChangeAspect="1" noChangeArrowheads="1"/>
          </p:cNvPicPr>
          <p:nvPr/>
        </p:nvPicPr>
        <p:blipFill>
          <a:blip r:embed="rId4" cstate="print"/>
          <a:srcRect l="2559" t="65796" r="70293" b="6277"/>
          <a:stretch>
            <a:fillRect/>
          </a:stretch>
        </p:blipFill>
        <p:spPr bwMode="auto">
          <a:xfrm>
            <a:off x="3240088" y="4868863"/>
            <a:ext cx="1979612" cy="1439862"/>
          </a:xfrm>
          <a:prstGeom prst="rect">
            <a:avLst/>
          </a:prstGeom>
          <a:noFill/>
          <a:ln w="9525">
            <a:noFill/>
            <a:miter lim="800000"/>
            <a:headEnd/>
            <a:tailEnd/>
          </a:ln>
        </p:spPr>
      </p:pic>
      <p:sp>
        <p:nvSpPr>
          <p:cNvPr id="220164" name="Text Box 4"/>
          <p:cNvSpPr txBox="1">
            <a:spLocks noChangeArrowheads="1"/>
          </p:cNvSpPr>
          <p:nvPr/>
        </p:nvSpPr>
        <p:spPr bwMode="auto">
          <a:xfrm>
            <a:off x="7359650" y="1073150"/>
            <a:ext cx="184150" cy="366713"/>
          </a:xfrm>
          <a:prstGeom prst="rect">
            <a:avLst/>
          </a:prstGeom>
          <a:noFill/>
          <a:ln w="9525">
            <a:noFill/>
            <a:miter lim="800000"/>
            <a:headEnd/>
            <a:tailEnd/>
          </a:ln>
          <a:effectLst/>
        </p:spPr>
        <p:txBody>
          <a:bodyPr wrap="none">
            <a:spAutoFit/>
          </a:bodyPr>
          <a:lstStyle/>
          <a:p>
            <a:endParaRPr lang="fr-FR"/>
          </a:p>
        </p:txBody>
      </p:sp>
      <p:sp>
        <p:nvSpPr>
          <p:cNvPr id="220165" name="Text Box 5"/>
          <p:cNvSpPr txBox="1">
            <a:spLocks noChangeArrowheads="1"/>
          </p:cNvSpPr>
          <p:nvPr/>
        </p:nvSpPr>
        <p:spPr bwMode="auto">
          <a:xfrm>
            <a:off x="6948488" y="1125538"/>
            <a:ext cx="2195512" cy="304800"/>
          </a:xfrm>
          <a:prstGeom prst="rect">
            <a:avLst/>
          </a:prstGeom>
          <a:noFill/>
          <a:ln w="9525">
            <a:noFill/>
            <a:miter lim="800000"/>
            <a:headEnd/>
            <a:tailEnd/>
          </a:ln>
          <a:effectLst/>
        </p:spPr>
        <p:txBody>
          <a:bodyPr>
            <a:spAutoFit/>
          </a:bodyPr>
          <a:lstStyle/>
          <a:p>
            <a:pPr>
              <a:buFontTx/>
              <a:buChar char="•"/>
            </a:pPr>
            <a:endParaRPr lang="fr-FR" sz="1400">
              <a:latin typeface="Calibri" pitchFamily="34" charset="0"/>
            </a:endParaRPr>
          </a:p>
        </p:txBody>
      </p:sp>
      <p:sp>
        <p:nvSpPr>
          <p:cNvPr id="220166" name="Rectangle 6"/>
          <p:cNvSpPr>
            <a:spLocks noChangeArrowheads="1"/>
          </p:cNvSpPr>
          <p:nvPr/>
        </p:nvSpPr>
        <p:spPr bwMode="auto">
          <a:xfrm>
            <a:off x="395288" y="1196975"/>
            <a:ext cx="7705725" cy="366713"/>
          </a:xfrm>
          <a:prstGeom prst="rect">
            <a:avLst/>
          </a:prstGeom>
          <a:noFill/>
          <a:ln w="9525">
            <a:noFill/>
            <a:miter lim="800000"/>
            <a:headEnd/>
            <a:tailEnd/>
          </a:ln>
          <a:effectLst/>
        </p:spPr>
        <p:txBody>
          <a:bodyPr>
            <a:spAutoFit/>
          </a:bodyPr>
          <a:lstStyle/>
          <a:p>
            <a:r>
              <a:rPr lang="fr-FR">
                <a:solidFill>
                  <a:srgbClr val="B01821"/>
                </a:solidFill>
                <a:latin typeface="Helvetica Compressed" pitchFamily="34" charset="0"/>
                <a:cs typeface="Arial" charset="0"/>
              </a:rPr>
              <a:t>Une urbanisation extensive à destination d’habitat et d’équipement majoritairement</a:t>
            </a:r>
          </a:p>
        </p:txBody>
      </p:sp>
      <p:sp>
        <p:nvSpPr>
          <p:cNvPr id="220167" name="Rectangle 7"/>
          <p:cNvSpPr>
            <a:spLocks noChangeArrowheads="1"/>
          </p:cNvSpPr>
          <p:nvPr/>
        </p:nvSpPr>
        <p:spPr bwMode="auto">
          <a:xfrm>
            <a:off x="250825" y="1844675"/>
            <a:ext cx="4537075" cy="4165600"/>
          </a:xfrm>
          <a:prstGeom prst="rect">
            <a:avLst/>
          </a:prstGeom>
          <a:noFill/>
          <a:ln w="9525">
            <a:noFill/>
            <a:miter lim="800000"/>
            <a:headEnd/>
            <a:tailEnd/>
          </a:ln>
          <a:effectLst/>
        </p:spPr>
        <p:txBody>
          <a:bodyPr>
            <a:spAutoFit/>
          </a:bodyPr>
          <a:lstStyle/>
          <a:p>
            <a:r>
              <a:rPr lang="fr-FR" sz="1400">
                <a:solidFill>
                  <a:srgbClr val="957C6F"/>
                </a:solidFill>
                <a:cs typeface="Arial" charset="0"/>
                <a:sym typeface="Wingdings" pitchFamily="2" charset="2"/>
              </a:rPr>
              <a:t></a:t>
            </a:r>
            <a:r>
              <a:rPr lang="fr-FR" sz="1400">
                <a:cs typeface="Arial" charset="0"/>
              </a:rPr>
              <a:t> 73, 6 % de l’urbanisation par extensions significatives s’est faite à destination de l’habitat. Ces extensions se localisent sur l’ensemble du territoire et notamment en plaine où les disponibilités foncières sont généralement les plus importantes.  </a:t>
            </a:r>
          </a:p>
          <a:p>
            <a:endParaRPr lang="fr-FR" sz="1400">
              <a:cs typeface="Arial" charset="0"/>
            </a:endParaRPr>
          </a:p>
          <a:p>
            <a:r>
              <a:rPr lang="fr-FR" sz="1400">
                <a:cs typeface="Arial" charset="0"/>
              </a:rPr>
              <a:t>330 ha du total de la consommation foncière par extension soit 12,7 ha/an</a:t>
            </a:r>
          </a:p>
          <a:p>
            <a:endParaRPr lang="fr-FR" sz="1400">
              <a:cs typeface="Arial" charset="0"/>
            </a:endParaRPr>
          </a:p>
          <a:p>
            <a:pPr>
              <a:buFont typeface="Wingdings" pitchFamily="2" charset="2"/>
              <a:buNone/>
            </a:pPr>
            <a:r>
              <a:rPr lang="fr-FR" sz="1400">
                <a:solidFill>
                  <a:srgbClr val="957C6F"/>
                </a:solidFill>
                <a:cs typeface="Arial" charset="0"/>
                <a:sym typeface="Wingdings" pitchFamily="2" charset="2"/>
              </a:rPr>
              <a:t></a:t>
            </a:r>
            <a:r>
              <a:rPr lang="fr-FR" sz="1400">
                <a:cs typeface="Arial" charset="0"/>
              </a:rPr>
              <a:t> Les zones d’activités (26,3% des extensions significatives) se localisent principalement sur le piémont, les grands pôles urbains du territoire et le long des grands axes routiers.</a:t>
            </a:r>
          </a:p>
          <a:p>
            <a:r>
              <a:rPr lang="fr-FR" sz="1400">
                <a:cs typeface="Arial" charset="0"/>
              </a:rPr>
              <a:t>(ZA de Rouffach, ZA Soultz-Guebwiller)</a:t>
            </a:r>
          </a:p>
          <a:p>
            <a:endParaRPr lang="fr-FR" sz="1400">
              <a:cs typeface="Arial" charset="0"/>
            </a:endParaRPr>
          </a:p>
          <a:p>
            <a:r>
              <a:rPr lang="fr-FR" sz="1400">
                <a:cs typeface="Arial" charset="0"/>
              </a:rPr>
              <a:t>118 ha du total de la</a:t>
            </a:r>
          </a:p>
          <a:p>
            <a:r>
              <a:rPr lang="fr-FR" sz="1400">
                <a:cs typeface="Arial" charset="0"/>
              </a:rPr>
              <a:t>consommation foncière </a:t>
            </a:r>
          </a:p>
          <a:p>
            <a:r>
              <a:rPr lang="fr-FR" sz="1400">
                <a:cs typeface="Arial" charset="0"/>
              </a:rPr>
              <a:t>par extension soit 4,5 ha/an</a:t>
            </a:r>
          </a:p>
          <a:p>
            <a:pPr>
              <a:buFont typeface="Wingdings" pitchFamily="2" charset="2"/>
              <a:buChar char="è"/>
            </a:pPr>
            <a:endParaRPr lang="fr-FR" sz="1600">
              <a:cs typeface="Arial" charset="0"/>
              <a:sym typeface="Wingdings" pitchFamily="2" charset="2"/>
            </a:endParaRPr>
          </a:p>
        </p:txBody>
      </p:sp>
      <p:sp>
        <p:nvSpPr>
          <p:cNvPr id="220168" name="Rectangle 8"/>
          <p:cNvSpPr>
            <a:spLocks noChangeArrowheads="1"/>
          </p:cNvSpPr>
          <p:nvPr/>
        </p:nvSpPr>
        <p:spPr bwMode="auto">
          <a:xfrm>
            <a:off x="179388" y="115888"/>
            <a:ext cx="7273925" cy="641350"/>
          </a:xfrm>
          <a:prstGeom prst="rect">
            <a:avLst/>
          </a:prstGeom>
          <a:noFill/>
          <a:ln w="9525">
            <a:noFill/>
            <a:miter lim="800000"/>
            <a:headEnd/>
            <a:tailEnd/>
          </a:ln>
          <a:effectLst/>
        </p:spPr>
        <p:txBody>
          <a:bodyPr>
            <a:spAutoFit/>
          </a:bodyPr>
          <a:lstStyle/>
          <a:p>
            <a:pPr>
              <a:spcBef>
                <a:spcPct val="20000"/>
              </a:spcBef>
              <a:buFont typeface="Arial" charset="0"/>
              <a:buNone/>
            </a:pPr>
            <a:r>
              <a:rPr lang="fr-FR" b="1"/>
              <a:t>LES FORMES D’URBANISATION</a:t>
            </a:r>
          </a:p>
          <a:p>
            <a:r>
              <a:rPr lang="fr-FR" b="1">
                <a:solidFill>
                  <a:srgbClr val="B01821"/>
                </a:solidFill>
              </a:rPr>
              <a:t>Par communes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DEE99D08-8245-47A9-A001-920F8ECEDAA9}" type="slidenum">
              <a:rPr lang="fr-FR"/>
              <a:pPr>
                <a:defRPr/>
              </a:pPr>
              <a:t>19</a:t>
            </a:fld>
            <a:endParaRPr lang="fr-FR"/>
          </a:p>
        </p:txBody>
      </p:sp>
      <p:sp>
        <p:nvSpPr>
          <p:cNvPr id="257028" name="Text Box 4"/>
          <p:cNvSpPr txBox="1">
            <a:spLocks noChangeArrowheads="1"/>
          </p:cNvSpPr>
          <p:nvPr/>
        </p:nvSpPr>
        <p:spPr bwMode="auto">
          <a:xfrm>
            <a:off x="7359650" y="1073150"/>
            <a:ext cx="184150" cy="366713"/>
          </a:xfrm>
          <a:prstGeom prst="rect">
            <a:avLst/>
          </a:prstGeom>
          <a:noFill/>
          <a:ln w="9525">
            <a:noFill/>
            <a:miter lim="800000"/>
            <a:headEnd/>
            <a:tailEnd/>
          </a:ln>
          <a:effectLst/>
        </p:spPr>
        <p:txBody>
          <a:bodyPr wrap="none">
            <a:spAutoFit/>
          </a:bodyPr>
          <a:lstStyle/>
          <a:p>
            <a:endParaRPr lang="fr-FR"/>
          </a:p>
        </p:txBody>
      </p:sp>
      <p:sp>
        <p:nvSpPr>
          <p:cNvPr id="257029" name="Text Box 5"/>
          <p:cNvSpPr txBox="1">
            <a:spLocks noChangeArrowheads="1"/>
          </p:cNvSpPr>
          <p:nvPr/>
        </p:nvSpPr>
        <p:spPr bwMode="auto">
          <a:xfrm>
            <a:off x="6948488" y="1125538"/>
            <a:ext cx="2195512" cy="304800"/>
          </a:xfrm>
          <a:prstGeom prst="rect">
            <a:avLst/>
          </a:prstGeom>
          <a:noFill/>
          <a:ln w="9525">
            <a:noFill/>
            <a:miter lim="800000"/>
            <a:headEnd/>
            <a:tailEnd/>
          </a:ln>
          <a:effectLst/>
        </p:spPr>
        <p:txBody>
          <a:bodyPr>
            <a:spAutoFit/>
          </a:bodyPr>
          <a:lstStyle/>
          <a:p>
            <a:pPr>
              <a:buFontTx/>
              <a:buChar char="•"/>
            </a:pPr>
            <a:endParaRPr lang="fr-FR" sz="1400">
              <a:latin typeface="Calibri" pitchFamily="34" charset="0"/>
            </a:endParaRPr>
          </a:p>
        </p:txBody>
      </p:sp>
      <p:sp>
        <p:nvSpPr>
          <p:cNvPr id="257032" name="Rectangle 8"/>
          <p:cNvSpPr>
            <a:spLocks noChangeArrowheads="1"/>
          </p:cNvSpPr>
          <p:nvPr/>
        </p:nvSpPr>
        <p:spPr bwMode="auto">
          <a:xfrm>
            <a:off x="179388" y="115888"/>
            <a:ext cx="7273925" cy="641350"/>
          </a:xfrm>
          <a:prstGeom prst="rect">
            <a:avLst/>
          </a:prstGeom>
          <a:noFill/>
          <a:ln w="9525">
            <a:noFill/>
            <a:miter lim="800000"/>
            <a:headEnd/>
            <a:tailEnd/>
          </a:ln>
          <a:effectLst/>
        </p:spPr>
        <p:txBody>
          <a:bodyPr>
            <a:spAutoFit/>
          </a:bodyPr>
          <a:lstStyle/>
          <a:p>
            <a:pPr>
              <a:spcBef>
                <a:spcPct val="20000"/>
              </a:spcBef>
              <a:buFont typeface="Arial" charset="0"/>
              <a:buNone/>
            </a:pPr>
            <a:r>
              <a:rPr lang="fr-FR" b="1"/>
              <a:t>LES FORMES D’URBANISATION</a:t>
            </a:r>
          </a:p>
          <a:p>
            <a:r>
              <a:rPr lang="fr-FR" b="1">
                <a:solidFill>
                  <a:srgbClr val="B01821"/>
                </a:solidFill>
              </a:rPr>
              <a:t>Par communes</a:t>
            </a:r>
          </a:p>
        </p:txBody>
      </p:sp>
      <p:sp>
        <p:nvSpPr>
          <p:cNvPr id="257035" name="Rectangle 11"/>
          <p:cNvSpPr>
            <a:spLocks noChangeArrowheads="1"/>
          </p:cNvSpPr>
          <p:nvPr/>
        </p:nvSpPr>
        <p:spPr bwMode="auto">
          <a:xfrm>
            <a:off x="395288" y="1196975"/>
            <a:ext cx="7705725" cy="366713"/>
          </a:xfrm>
          <a:prstGeom prst="rect">
            <a:avLst/>
          </a:prstGeom>
          <a:noFill/>
          <a:ln w="9525">
            <a:noFill/>
            <a:miter lim="800000"/>
            <a:headEnd/>
            <a:tailEnd/>
          </a:ln>
          <a:effectLst/>
        </p:spPr>
        <p:txBody>
          <a:bodyPr>
            <a:spAutoFit/>
          </a:bodyPr>
          <a:lstStyle/>
          <a:p>
            <a:r>
              <a:rPr lang="fr-FR">
                <a:solidFill>
                  <a:srgbClr val="B01821"/>
                </a:solidFill>
                <a:latin typeface="Helvetica Compressed" pitchFamily="34" charset="0"/>
                <a:cs typeface="Arial" charset="0"/>
              </a:rPr>
              <a:t>Évolution de la consommation foncière des zones d’activité entre 1976 et 2002</a:t>
            </a:r>
          </a:p>
        </p:txBody>
      </p:sp>
      <p:sp>
        <p:nvSpPr>
          <p:cNvPr id="257037" name="Rectangle 13"/>
          <p:cNvSpPr>
            <a:spLocks noChangeArrowheads="1"/>
          </p:cNvSpPr>
          <p:nvPr/>
        </p:nvSpPr>
        <p:spPr bwMode="auto">
          <a:xfrm>
            <a:off x="468313" y="5157788"/>
            <a:ext cx="7920037" cy="1793875"/>
          </a:xfrm>
          <a:prstGeom prst="rect">
            <a:avLst/>
          </a:prstGeom>
          <a:noFill/>
          <a:ln w="9525">
            <a:noFill/>
            <a:miter lim="800000"/>
            <a:headEnd/>
            <a:tailEnd/>
          </a:ln>
          <a:effectLst/>
        </p:spPr>
        <p:txBody>
          <a:bodyPr>
            <a:spAutoFit/>
          </a:bodyPr>
          <a:lstStyle/>
          <a:p>
            <a:r>
              <a:rPr lang="fr-FR" sz="1400">
                <a:solidFill>
                  <a:srgbClr val="957C6F"/>
                </a:solidFill>
                <a:sym typeface="Wingdings" pitchFamily="2" charset="2"/>
              </a:rPr>
              <a:t></a:t>
            </a:r>
            <a:r>
              <a:rPr lang="fr-FR" sz="1400"/>
              <a:t> </a:t>
            </a:r>
            <a:r>
              <a:rPr lang="fr-FR" sz="1400">
                <a:cs typeface="Arial" charset="0"/>
                <a:sym typeface="Wingdings" pitchFamily="2" charset="2"/>
              </a:rPr>
              <a:t>La superficie totale des zones d’activités urbanisées du territoire a augmenté en moyenne de 2,8 % par an, soit 0,13 ha.</a:t>
            </a:r>
          </a:p>
          <a:p>
            <a:pPr>
              <a:buFont typeface="Wingdings" pitchFamily="2" charset="2"/>
              <a:buNone/>
            </a:pPr>
            <a:r>
              <a:rPr lang="fr-FR" sz="1400">
                <a:solidFill>
                  <a:srgbClr val="957C6F"/>
                </a:solidFill>
                <a:sym typeface="Wingdings" pitchFamily="2" charset="2"/>
              </a:rPr>
              <a:t></a:t>
            </a:r>
            <a:r>
              <a:rPr lang="fr-FR" sz="1400"/>
              <a:t> </a:t>
            </a:r>
            <a:r>
              <a:rPr lang="fr-FR" sz="1400">
                <a:cs typeface="Arial" charset="0"/>
              </a:rPr>
              <a:t>En 2002, de nombreuses communes n’étaient toujours pas dotées de zones d’activités.</a:t>
            </a:r>
          </a:p>
          <a:p>
            <a:pPr>
              <a:buFont typeface="Wingdings" pitchFamily="2" charset="2"/>
              <a:buNone/>
            </a:pPr>
            <a:r>
              <a:rPr lang="fr-FR" sz="1400">
                <a:solidFill>
                  <a:srgbClr val="957C6F"/>
                </a:solidFill>
                <a:sym typeface="Wingdings" pitchFamily="2" charset="2"/>
              </a:rPr>
              <a:t></a:t>
            </a:r>
            <a:r>
              <a:rPr lang="fr-FR" sz="1400"/>
              <a:t> </a:t>
            </a:r>
            <a:r>
              <a:rPr lang="fr-FR" sz="1400">
                <a:cs typeface="Arial" charset="0"/>
              </a:rPr>
              <a:t>Les extensions annuelles des ZA ont été nettement plus importantes dans le Sud du territoire et la vallée de la Lauch.</a:t>
            </a:r>
          </a:p>
          <a:p>
            <a:r>
              <a:rPr lang="fr-FR" sz="1400">
                <a:cs typeface="Arial" charset="0"/>
              </a:rPr>
              <a:t> </a:t>
            </a:r>
          </a:p>
          <a:p>
            <a:endParaRPr lang="fr-FR" sz="1400">
              <a:cs typeface="Arial" charset="0"/>
            </a:endParaRPr>
          </a:p>
          <a:p>
            <a:pPr>
              <a:buFont typeface="Wingdings" pitchFamily="2" charset="2"/>
              <a:buChar char="è"/>
            </a:pPr>
            <a:endParaRPr lang="fr-FR" sz="1400">
              <a:cs typeface="Arial" charset="0"/>
              <a:sym typeface="Wingdings" pitchFamily="2" charset="2"/>
            </a:endParaRPr>
          </a:p>
        </p:txBody>
      </p:sp>
      <p:pic>
        <p:nvPicPr>
          <p:cNvPr id="257040" name="Picture 16" descr="ev conso foncière des za"/>
          <p:cNvPicPr>
            <a:picLocks noChangeAspect="1" noChangeArrowheads="1"/>
          </p:cNvPicPr>
          <p:nvPr/>
        </p:nvPicPr>
        <p:blipFill>
          <a:blip r:embed="rId3" cstate="print"/>
          <a:srcRect t="15479"/>
          <a:stretch>
            <a:fillRect/>
          </a:stretch>
        </p:blipFill>
        <p:spPr bwMode="auto">
          <a:xfrm>
            <a:off x="539750" y="1484313"/>
            <a:ext cx="6840538" cy="356235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5"/>
          <p:cNvSpPr>
            <a:spLocks noGrp="1"/>
          </p:cNvSpPr>
          <p:nvPr>
            <p:ph type="sldNum" sz="quarter" idx="12"/>
          </p:nvPr>
        </p:nvSpPr>
        <p:spPr/>
        <p:txBody>
          <a:bodyPr/>
          <a:lstStyle/>
          <a:p>
            <a:pPr>
              <a:defRPr/>
            </a:pPr>
            <a:fld id="{7C678B15-0758-45AC-8D10-F9B47836289E}" type="slidenum">
              <a:rPr lang="fr-FR"/>
              <a:pPr>
                <a:defRPr/>
              </a:pPr>
              <a:t>2</a:t>
            </a:fld>
            <a:endParaRPr lang="fr-FR"/>
          </a:p>
        </p:txBody>
      </p:sp>
      <p:sp>
        <p:nvSpPr>
          <p:cNvPr id="67586" name="Titre 1"/>
          <p:cNvSpPr>
            <a:spLocks noGrp="1"/>
          </p:cNvSpPr>
          <p:nvPr>
            <p:ph type="ctrTitle"/>
          </p:nvPr>
        </p:nvSpPr>
        <p:spPr>
          <a:xfrm>
            <a:off x="755650" y="2924175"/>
            <a:ext cx="7772400" cy="1470025"/>
          </a:xfrm>
        </p:spPr>
        <p:txBody>
          <a:bodyPr/>
          <a:lstStyle/>
          <a:p>
            <a:r>
              <a:rPr lang="fr-FR" sz="4300" b="1" smtClean="0">
                <a:solidFill>
                  <a:srgbClr val="B01821"/>
                </a:solidFill>
                <a:latin typeface="Helvetica Compressed" pitchFamily="34" charset="0"/>
              </a:rPr>
              <a:t>Éléments de cadrage général</a:t>
            </a:r>
            <a:br>
              <a:rPr lang="fr-FR" sz="4300" b="1" smtClean="0">
                <a:solidFill>
                  <a:srgbClr val="B01821"/>
                </a:solidFill>
                <a:latin typeface="Helvetica Compressed" pitchFamily="34" charset="0"/>
              </a:rPr>
            </a:br>
            <a:r>
              <a:rPr lang="fr-FR" sz="4300" b="1" smtClean="0">
                <a:solidFill>
                  <a:srgbClr val="B01821"/>
                </a:solidFill>
                <a:latin typeface="Helvetica Compressed" pitchFamily="34" charset="0"/>
              </a:rPr>
              <a:t/>
            </a:r>
            <a:br>
              <a:rPr lang="fr-FR" sz="4300" b="1" smtClean="0">
                <a:solidFill>
                  <a:srgbClr val="B01821"/>
                </a:solidFill>
                <a:latin typeface="Helvetica Compressed" pitchFamily="34" charset="0"/>
              </a:rPr>
            </a:br>
            <a:r>
              <a:rPr lang="fr-FR" sz="3200" b="1" smtClean="0">
                <a:solidFill>
                  <a:srgbClr val="571010"/>
                </a:solidFill>
                <a:latin typeface="Helvetica Compressed" pitchFamily="34" charset="0"/>
              </a:rPr>
              <a:t>Le territoire Rhin Vignoble Grand Ballon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FA84EE16-DACC-468F-A69E-1E95984BA036}" type="slidenum">
              <a:rPr lang="fr-FR"/>
              <a:pPr>
                <a:defRPr/>
              </a:pPr>
              <a:t>20</a:t>
            </a:fld>
            <a:endParaRPr lang="fr-FR"/>
          </a:p>
        </p:txBody>
      </p:sp>
      <p:sp>
        <p:nvSpPr>
          <p:cNvPr id="222210" name="Titre 1"/>
          <p:cNvSpPr>
            <a:spLocks noGrp="1"/>
          </p:cNvSpPr>
          <p:nvPr>
            <p:ph type="ctrTitle"/>
          </p:nvPr>
        </p:nvSpPr>
        <p:spPr>
          <a:xfrm>
            <a:off x="539750" y="2130425"/>
            <a:ext cx="7918450" cy="1470025"/>
          </a:xfrm>
        </p:spPr>
        <p:txBody>
          <a:bodyPr/>
          <a:lstStyle/>
          <a:p>
            <a:r>
              <a:rPr lang="fr-FR" b="1" smtClean="0">
                <a:solidFill>
                  <a:srgbClr val="B01821"/>
                </a:solidFill>
                <a:latin typeface="Helvetica Compressed" pitchFamily="34" charset="0"/>
              </a:rPr>
              <a:t>Évolution de la population</a:t>
            </a:r>
            <a:br>
              <a:rPr lang="fr-FR" b="1" smtClean="0">
                <a:solidFill>
                  <a:srgbClr val="B01821"/>
                </a:solidFill>
                <a:latin typeface="Helvetica Compressed" pitchFamily="34" charset="0"/>
              </a:rPr>
            </a:br>
            <a:r>
              <a:rPr lang="fr-FR" b="1" smtClean="0">
                <a:solidFill>
                  <a:srgbClr val="B01821"/>
                </a:solidFill>
                <a:latin typeface="Helvetica Compressed" pitchFamily="34" charset="0"/>
              </a:rPr>
              <a:t>et de l’ emploi</a:t>
            </a:r>
            <a:endParaRPr lang="fr-FR" sz="3200" b="1" smtClean="0">
              <a:solidFill>
                <a:srgbClr val="B01821"/>
              </a:solidFill>
              <a:latin typeface="Helvetica Compressed" pitchFamily="34" charset="0"/>
            </a:endParaRPr>
          </a:p>
        </p:txBody>
      </p:sp>
      <p:sp>
        <p:nvSpPr>
          <p:cNvPr id="222211" name="Rectangle 3"/>
          <p:cNvSpPr>
            <a:spLocks noGrp="1"/>
          </p:cNvSpPr>
          <p:nvPr>
            <p:ph type="subTitle" idx="1"/>
          </p:nvPr>
        </p:nvSpPr>
        <p:spPr>
          <a:xfrm>
            <a:off x="0" y="3886200"/>
            <a:ext cx="8820150" cy="1752600"/>
          </a:xfrm>
        </p:spPr>
        <p:txBody>
          <a:bodyPr/>
          <a:lstStyle/>
          <a:p>
            <a:r>
              <a:rPr lang="fr-FR" b="1" smtClean="0">
                <a:solidFill>
                  <a:srgbClr val="571010"/>
                </a:solidFill>
                <a:latin typeface="Helvetica Compressed" pitchFamily="34" charset="0"/>
              </a:rPr>
              <a:t>Une croissance démographique </a:t>
            </a:r>
          </a:p>
          <a:p>
            <a:r>
              <a:rPr lang="fr-FR" b="1" smtClean="0">
                <a:solidFill>
                  <a:srgbClr val="571010"/>
                </a:solidFill>
                <a:latin typeface="Helvetica Compressed" pitchFamily="34" charset="0"/>
              </a:rPr>
              <a:t>et une diffusion de l’emploi</a:t>
            </a:r>
          </a:p>
          <a:p>
            <a:endParaRPr lang="fr-FR" b="1" smtClean="0">
              <a:solidFill>
                <a:srgbClr val="571010"/>
              </a:solidFill>
              <a:latin typeface="Helvetica Compressed"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8"/>
          <p:cNvSpPr>
            <a:spLocks noGrp="1"/>
          </p:cNvSpPr>
          <p:nvPr>
            <p:ph type="sldNum" sz="quarter" idx="12"/>
          </p:nvPr>
        </p:nvSpPr>
        <p:spPr/>
        <p:txBody>
          <a:bodyPr/>
          <a:lstStyle/>
          <a:p>
            <a:pPr>
              <a:defRPr/>
            </a:pPr>
            <a:fld id="{2CCC2252-E7BC-4D8F-B63B-568927A29D93}" type="slidenum">
              <a:rPr lang="fr-FR"/>
              <a:pPr>
                <a:defRPr/>
              </a:pPr>
              <a:t>21</a:t>
            </a:fld>
            <a:endParaRPr lang="fr-FR"/>
          </a:p>
        </p:txBody>
      </p:sp>
      <p:sp>
        <p:nvSpPr>
          <p:cNvPr id="55298" name="Rectangle 2"/>
          <p:cNvSpPr>
            <a:spLocks noChangeArrowheads="1"/>
          </p:cNvSpPr>
          <p:nvPr/>
        </p:nvSpPr>
        <p:spPr bwMode="auto">
          <a:xfrm>
            <a:off x="179388" y="44450"/>
            <a:ext cx="7273925" cy="641350"/>
          </a:xfrm>
          <a:prstGeom prst="rect">
            <a:avLst/>
          </a:prstGeom>
          <a:noFill/>
          <a:ln w="9525">
            <a:noFill/>
            <a:miter lim="800000"/>
            <a:headEnd/>
            <a:tailEnd/>
          </a:ln>
          <a:effectLst/>
        </p:spPr>
        <p:txBody>
          <a:bodyPr>
            <a:spAutoFit/>
          </a:bodyPr>
          <a:lstStyle/>
          <a:p>
            <a:r>
              <a:rPr lang="fr-FR" b="1"/>
              <a:t>DYNAMIQUES DEMOGRAPHIQUES</a:t>
            </a:r>
          </a:p>
          <a:p>
            <a:r>
              <a:rPr lang="fr-FR" b="1">
                <a:solidFill>
                  <a:srgbClr val="B01821"/>
                </a:solidFill>
              </a:rPr>
              <a:t>Evolution de la population</a:t>
            </a:r>
            <a:endParaRPr lang="fr-FR">
              <a:solidFill>
                <a:srgbClr val="B01821"/>
              </a:solidFill>
            </a:endParaRPr>
          </a:p>
        </p:txBody>
      </p:sp>
      <p:sp>
        <p:nvSpPr>
          <p:cNvPr id="55303" name="Text Box 7"/>
          <p:cNvSpPr txBox="1">
            <a:spLocks noChangeArrowheads="1"/>
          </p:cNvSpPr>
          <p:nvPr/>
        </p:nvSpPr>
        <p:spPr bwMode="auto">
          <a:xfrm>
            <a:off x="7200900" y="3141663"/>
            <a:ext cx="1979613" cy="304800"/>
          </a:xfrm>
          <a:prstGeom prst="rect">
            <a:avLst/>
          </a:prstGeom>
          <a:noFill/>
          <a:ln w="9525">
            <a:noFill/>
            <a:miter lim="800000"/>
            <a:headEnd/>
            <a:tailEnd/>
          </a:ln>
          <a:effectLst/>
        </p:spPr>
        <p:txBody>
          <a:bodyPr>
            <a:spAutoFit/>
          </a:bodyPr>
          <a:lstStyle/>
          <a:p>
            <a:endParaRPr lang="fr-FR" sz="1400">
              <a:latin typeface="Calibri" pitchFamily="34" charset="0"/>
            </a:endParaRPr>
          </a:p>
        </p:txBody>
      </p:sp>
      <p:sp>
        <p:nvSpPr>
          <p:cNvPr id="55304" name="Text Box 8"/>
          <p:cNvSpPr txBox="1">
            <a:spLocks noChangeArrowheads="1"/>
          </p:cNvSpPr>
          <p:nvPr/>
        </p:nvSpPr>
        <p:spPr bwMode="auto">
          <a:xfrm>
            <a:off x="158750" y="5248275"/>
            <a:ext cx="184150" cy="366713"/>
          </a:xfrm>
          <a:prstGeom prst="rect">
            <a:avLst/>
          </a:prstGeom>
          <a:noFill/>
          <a:ln w="9525">
            <a:noFill/>
            <a:miter lim="800000"/>
            <a:headEnd/>
            <a:tailEnd/>
          </a:ln>
          <a:effectLst/>
        </p:spPr>
        <p:txBody>
          <a:bodyPr wrap="none">
            <a:spAutoFit/>
          </a:bodyPr>
          <a:lstStyle/>
          <a:p>
            <a:endParaRPr lang="fr-FR"/>
          </a:p>
        </p:txBody>
      </p:sp>
      <p:sp>
        <p:nvSpPr>
          <p:cNvPr id="55305" name="Text Box 9"/>
          <p:cNvSpPr txBox="1">
            <a:spLocks noChangeArrowheads="1"/>
          </p:cNvSpPr>
          <p:nvPr/>
        </p:nvSpPr>
        <p:spPr bwMode="auto">
          <a:xfrm>
            <a:off x="755650" y="5373688"/>
            <a:ext cx="6696075" cy="730250"/>
          </a:xfrm>
          <a:prstGeom prst="rect">
            <a:avLst/>
          </a:prstGeom>
          <a:noFill/>
          <a:ln w="9525">
            <a:noFill/>
            <a:miter lim="800000"/>
            <a:headEnd/>
            <a:tailEnd/>
          </a:ln>
          <a:effectLst/>
        </p:spPr>
        <p:txBody>
          <a:bodyPr>
            <a:spAutoFit/>
          </a:bodyPr>
          <a:lstStyle/>
          <a:p>
            <a:endParaRPr lang="fr-FR" sz="1400"/>
          </a:p>
          <a:p>
            <a:r>
              <a:rPr lang="fr-FR" sz="1400"/>
              <a:t>L’évolution de la population du SCOT est plus importante que celles du Haut-Rhin et de l’Alsace depuis 1990.</a:t>
            </a:r>
            <a:endParaRPr lang="fr-FR" sz="1400">
              <a:latin typeface="Calibri" pitchFamily="34" charset="0"/>
            </a:endParaRPr>
          </a:p>
        </p:txBody>
      </p:sp>
      <p:graphicFrame>
        <p:nvGraphicFramePr>
          <p:cNvPr id="55323" name="Object 27"/>
          <p:cNvGraphicFramePr>
            <a:graphicFrameLocks noGrp="1" noChangeAspect="1"/>
          </p:cNvGraphicFramePr>
          <p:nvPr>
            <p:ph sz="quarter" idx="3"/>
          </p:nvPr>
        </p:nvGraphicFramePr>
        <p:xfrm>
          <a:off x="1547813" y="2133600"/>
          <a:ext cx="5545137" cy="3249613"/>
        </p:xfrm>
        <a:graphic>
          <a:graphicData uri="http://schemas.openxmlformats.org/presentationml/2006/ole">
            <p:oleObj spid="_x0000_s55323" name="Graphique" r:id="rId4" imgW="5867282" imgH="3438616" progId="Excel.Sheet.8">
              <p:embed/>
            </p:oleObj>
          </a:graphicData>
        </a:graphic>
      </p:graphicFrame>
      <p:sp>
        <p:nvSpPr>
          <p:cNvPr id="55325" name="Rectangle 29"/>
          <p:cNvSpPr>
            <a:spLocks noChangeArrowheads="1"/>
          </p:cNvSpPr>
          <p:nvPr/>
        </p:nvSpPr>
        <p:spPr bwMode="auto">
          <a:xfrm>
            <a:off x="827088" y="1341438"/>
            <a:ext cx="7345362" cy="579437"/>
          </a:xfrm>
          <a:prstGeom prst="rect">
            <a:avLst/>
          </a:prstGeom>
          <a:noFill/>
          <a:ln w="9525">
            <a:noFill/>
            <a:miter lim="800000"/>
            <a:headEnd/>
            <a:tailEnd/>
          </a:ln>
          <a:effectLst/>
        </p:spPr>
        <p:txBody>
          <a:bodyPr>
            <a:spAutoFit/>
          </a:bodyPr>
          <a:lstStyle/>
          <a:p>
            <a:pPr>
              <a:buFont typeface="Wingdings" pitchFamily="2" charset="2"/>
              <a:buChar char="è"/>
            </a:pPr>
            <a:r>
              <a:rPr lang="fr-FR">
                <a:solidFill>
                  <a:srgbClr val="957C6F"/>
                </a:solidFill>
                <a:cs typeface="Arial" charset="0"/>
              </a:rPr>
              <a:t> </a:t>
            </a:r>
            <a:r>
              <a:rPr lang="fr-FR" sz="1400" b="1"/>
              <a:t>La dynamique démographique du territoire est forte.</a:t>
            </a:r>
          </a:p>
          <a:p>
            <a:pPr>
              <a:buFont typeface="Wingdings" pitchFamily="2" charset="2"/>
              <a:buChar char="è"/>
            </a:pPr>
            <a:endParaRPr lang="fr-FR" sz="1400" b="1">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2"/>
          </p:nvPr>
        </p:nvSpPr>
        <p:spPr/>
        <p:txBody>
          <a:bodyPr/>
          <a:lstStyle/>
          <a:p>
            <a:pPr>
              <a:defRPr/>
            </a:pPr>
            <a:fld id="{B8A13ECC-A47D-458E-BCC1-705F81A4D9F0}" type="slidenum">
              <a:rPr lang="fr-FR"/>
              <a:pPr>
                <a:defRPr/>
              </a:pPr>
              <a:t>22</a:t>
            </a:fld>
            <a:endParaRPr lang="fr-FR"/>
          </a:p>
        </p:txBody>
      </p:sp>
      <p:sp>
        <p:nvSpPr>
          <p:cNvPr id="226306" name="Rectangle 2"/>
          <p:cNvSpPr>
            <a:spLocks noChangeArrowheads="1"/>
          </p:cNvSpPr>
          <p:nvPr/>
        </p:nvSpPr>
        <p:spPr bwMode="auto">
          <a:xfrm>
            <a:off x="179388" y="44450"/>
            <a:ext cx="7273925" cy="641350"/>
          </a:xfrm>
          <a:prstGeom prst="rect">
            <a:avLst/>
          </a:prstGeom>
          <a:noFill/>
          <a:ln w="9525">
            <a:noFill/>
            <a:miter lim="800000"/>
            <a:headEnd/>
            <a:tailEnd/>
          </a:ln>
          <a:effectLst/>
        </p:spPr>
        <p:txBody>
          <a:bodyPr>
            <a:spAutoFit/>
          </a:bodyPr>
          <a:lstStyle/>
          <a:p>
            <a:r>
              <a:rPr lang="fr-FR" b="1"/>
              <a:t>DYNAMIQUES DEMOGRAPHIQUES</a:t>
            </a:r>
          </a:p>
          <a:p>
            <a:r>
              <a:rPr lang="fr-FR" b="1">
                <a:solidFill>
                  <a:srgbClr val="B01821"/>
                </a:solidFill>
              </a:rPr>
              <a:t>Evolution de la population</a:t>
            </a:r>
            <a:endParaRPr lang="fr-FR">
              <a:solidFill>
                <a:srgbClr val="B01821"/>
              </a:solidFill>
            </a:endParaRPr>
          </a:p>
        </p:txBody>
      </p:sp>
      <p:sp>
        <p:nvSpPr>
          <p:cNvPr id="226307" name="Text Box 3"/>
          <p:cNvSpPr txBox="1">
            <a:spLocks noChangeArrowheads="1"/>
          </p:cNvSpPr>
          <p:nvPr/>
        </p:nvSpPr>
        <p:spPr bwMode="auto">
          <a:xfrm>
            <a:off x="7200900" y="3141663"/>
            <a:ext cx="1979613" cy="304800"/>
          </a:xfrm>
          <a:prstGeom prst="rect">
            <a:avLst/>
          </a:prstGeom>
          <a:noFill/>
          <a:ln w="9525">
            <a:noFill/>
            <a:miter lim="800000"/>
            <a:headEnd/>
            <a:tailEnd/>
          </a:ln>
          <a:effectLst/>
        </p:spPr>
        <p:txBody>
          <a:bodyPr>
            <a:spAutoFit/>
          </a:bodyPr>
          <a:lstStyle/>
          <a:p>
            <a:endParaRPr lang="fr-FR" sz="1400">
              <a:latin typeface="Calibri" pitchFamily="34" charset="0"/>
            </a:endParaRPr>
          </a:p>
        </p:txBody>
      </p:sp>
      <p:sp>
        <p:nvSpPr>
          <p:cNvPr id="226308" name="Text Box 4"/>
          <p:cNvSpPr txBox="1">
            <a:spLocks noChangeArrowheads="1"/>
          </p:cNvSpPr>
          <p:nvPr/>
        </p:nvSpPr>
        <p:spPr bwMode="auto">
          <a:xfrm>
            <a:off x="158750" y="5248275"/>
            <a:ext cx="184150" cy="366713"/>
          </a:xfrm>
          <a:prstGeom prst="rect">
            <a:avLst/>
          </a:prstGeom>
          <a:noFill/>
          <a:ln w="9525">
            <a:noFill/>
            <a:miter lim="800000"/>
            <a:headEnd/>
            <a:tailEnd/>
          </a:ln>
          <a:effectLst/>
        </p:spPr>
        <p:txBody>
          <a:bodyPr wrap="none">
            <a:spAutoFit/>
          </a:bodyPr>
          <a:lstStyle/>
          <a:p>
            <a:endParaRPr lang="fr-FR"/>
          </a:p>
        </p:txBody>
      </p:sp>
      <p:graphicFrame>
        <p:nvGraphicFramePr>
          <p:cNvPr id="226312" name="Object 8"/>
          <p:cNvGraphicFramePr>
            <a:graphicFrameLocks noChangeAspect="1"/>
          </p:cNvGraphicFramePr>
          <p:nvPr>
            <p:ph sz="quarter" idx="4"/>
          </p:nvPr>
        </p:nvGraphicFramePr>
        <p:xfrm>
          <a:off x="1116013" y="1312863"/>
          <a:ext cx="6697662" cy="3214687"/>
        </p:xfrm>
        <a:graphic>
          <a:graphicData uri="http://schemas.openxmlformats.org/presentationml/2006/ole">
            <p:oleObj spid="_x0000_s226312" name="Graphique" r:id="rId4" imgW="7105699" imgH="3409984" progId="Excel.Sheet.8">
              <p:embed/>
            </p:oleObj>
          </a:graphicData>
        </a:graphic>
      </p:graphicFrame>
      <p:sp>
        <p:nvSpPr>
          <p:cNvPr id="226314" name="Text Box 10"/>
          <p:cNvSpPr txBox="1">
            <a:spLocks noChangeArrowheads="1"/>
          </p:cNvSpPr>
          <p:nvPr/>
        </p:nvSpPr>
        <p:spPr bwMode="auto">
          <a:xfrm>
            <a:off x="755650" y="4797425"/>
            <a:ext cx="6696075" cy="1793875"/>
          </a:xfrm>
          <a:prstGeom prst="rect">
            <a:avLst/>
          </a:prstGeom>
          <a:noFill/>
          <a:ln w="9525">
            <a:noFill/>
            <a:miter lim="800000"/>
            <a:headEnd/>
            <a:tailEnd/>
          </a:ln>
          <a:effectLst/>
        </p:spPr>
        <p:txBody>
          <a:bodyPr>
            <a:spAutoFit/>
          </a:bodyPr>
          <a:lstStyle/>
          <a:p>
            <a:r>
              <a:rPr lang="fr-FR" sz="1400"/>
              <a:t>L’ensemble du territoire connaît une croissance démographique continue.</a:t>
            </a:r>
          </a:p>
          <a:p>
            <a:endParaRPr lang="fr-FR" sz="1400"/>
          </a:p>
          <a:p>
            <a:r>
              <a:rPr lang="fr-FR" sz="1400"/>
              <a:t>La population des communautés de communes de la Vallée Noble et du Pays de Rouffach reste stable.</a:t>
            </a:r>
          </a:p>
          <a:p>
            <a:r>
              <a:rPr lang="fr-FR" sz="1400"/>
              <a:t>La communauté de communes de la Région de Guebwiller enregistre la plus forte hausse.</a:t>
            </a:r>
          </a:p>
          <a:p>
            <a:pPr algn="ctr"/>
            <a:endParaRPr lang="fr-FR" sz="1400"/>
          </a:p>
          <a:p>
            <a:endParaRPr lang="fr-FR" sz="1400">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4"/>
          <p:cNvSpPr>
            <a:spLocks noGrp="1"/>
          </p:cNvSpPr>
          <p:nvPr>
            <p:ph type="sldNum" sz="quarter" idx="12"/>
          </p:nvPr>
        </p:nvSpPr>
        <p:spPr/>
        <p:txBody>
          <a:bodyPr/>
          <a:lstStyle/>
          <a:p>
            <a:pPr>
              <a:defRPr/>
            </a:pPr>
            <a:fld id="{038B93B5-CB8D-45BB-9924-B47C9F704FC4}" type="slidenum">
              <a:rPr lang="fr-FR"/>
              <a:pPr>
                <a:defRPr/>
              </a:pPr>
              <a:t>23</a:t>
            </a:fld>
            <a:endParaRPr lang="fr-FR"/>
          </a:p>
        </p:txBody>
      </p:sp>
      <p:sp>
        <p:nvSpPr>
          <p:cNvPr id="53251" name="Rectangle 3"/>
          <p:cNvSpPr>
            <a:spLocks noChangeArrowheads="1"/>
          </p:cNvSpPr>
          <p:nvPr/>
        </p:nvSpPr>
        <p:spPr bwMode="auto">
          <a:xfrm>
            <a:off x="179388" y="44450"/>
            <a:ext cx="7273925" cy="641350"/>
          </a:xfrm>
          <a:prstGeom prst="rect">
            <a:avLst/>
          </a:prstGeom>
          <a:noFill/>
          <a:ln w="9525">
            <a:noFill/>
            <a:miter lim="800000"/>
            <a:headEnd/>
            <a:tailEnd/>
          </a:ln>
          <a:effectLst/>
        </p:spPr>
        <p:txBody>
          <a:bodyPr>
            <a:spAutoFit/>
          </a:bodyPr>
          <a:lstStyle/>
          <a:p>
            <a:r>
              <a:rPr lang="fr-FR" b="1"/>
              <a:t>DYNAMIQUES D’EVOLUTION</a:t>
            </a:r>
          </a:p>
          <a:p>
            <a:r>
              <a:rPr lang="fr-FR" b="1">
                <a:solidFill>
                  <a:srgbClr val="B01821"/>
                </a:solidFill>
              </a:rPr>
              <a:t>Évolution de la population</a:t>
            </a:r>
          </a:p>
        </p:txBody>
      </p:sp>
      <p:sp>
        <p:nvSpPr>
          <p:cNvPr id="53252" name="Text Box 4"/>
          <p:cNvSpPr txBox="1">
            <a:spLocks noChangeArrowheads="1"/>
          </p:cNvSpPr>
          <p:nvPr/>
        </p:nvSpPr>
        <p:spPr bwMode="auto">
          <a:xfrm>
            <a:off x="7000875" y="1289050"/>
            <a:ext cx="184150" cy="366713"/>
          </a:xfrm>
          <a:prstGeom prst="rect">
            <a:avLst/>
          </a:prstGeom>
          <a:noFill/>
          <a:ln w="9525">
            <a:noFill/>
            <a:miter lim="800000"/>
            <a:headEnd/>
            <a:tailEnd/>
          </a:ln>
          <a:effectLst/>
        </p:spPr>
        <p:txBody>
          <a:bodyPr wrap="none">
            <a:spAutoFit/>
          </a:bodyPr>
          <a:lstStyle/>
          <a:p>
            <a:endParaRPr lang="fr-FR"/>
          </a:p>
        </p:txBody>
      </p:sp>
      <p:sp>
        <p:nvSpPr>
          <p:cNvPr id="53253" name="Text Box 5"/>
          <p:cNvSpPr txBox="1">
            <a:spLocks noChangeArrowheads="1"/>
          </p:cNvSpPr>
          <p:nvPr/>
        </p:nvSpPr>
        <p:spPr bwMode="auto">
          <a:xfrm>
            <a:off x="7019925" y="1355725"/>
            <a:ext cx="2124075" cy="336550"/>
          </a:xfrm>
          <a:prstGeom prst="rect">
            <a:avLst/>
          </a:prstGeom>
          <a:noFill/>
          <a:ln w="9525">
            <a:noFill/>
            <a:miter lim="800000"/>
            <a:headEnd/>
            <a:tailEnd/>
          </a:ln>
          <a:effectLst/>
        </p:spPr>
        <p:txBody>
          <a:bodyPr>
            <a:spAutoFit/>
          </a:bodyPr>
          <a:lstStyle/>
          <a:p>
            <a:pPr>
              <a:buFontTx/>
              <a:buChar char="-"/>
            </a:pPr>
            <a:endParaRPr lang="fr-FR" sz="1600">
              <a:latin typeface="Calibri" pitchFamily="34" charset="0"/>
            </a:endParaRPr>
          </a:p>
        </p:txBody>
      </p:sp>
      <p:sp>
        <p:nvSpPr>
          <p:cNvPr id="53260" name="Rectangle 12"/>
          <p:cNvSpPr>
            <a:spLocks noChangeArrowheads="1"/>
          </p:cNvSpPr>
          <p:nvPr/>
        </p:nvSpPr>
        <p:spPr bwMode="auto">
          <a:xfrm>
            <a:off x="179388" y="1412875"/>
            <a:ext cx="3529012" cy="2493963"/>
          </a:xfrm>
          <a:prstGeom prst="rect">
            <a:avLst/>
          </a:prstGeom>
          <a:noFill/>
          <a:ln w="9525">
            <a:noFill/>
            <a:miter lim="800000"/>
            <a:headEnd/>
            <a:tailEnd/>
          </a:ln>
          <a:effectLst/>
        </p:spPr>
        <p:txBody>
          <a:bodyPr>
            <a:spAutoFit/>
          </a:bodyPr>
          <a:lstStyle/>
          <a:p>
            <a:pPr>
              <a:buFont typeface="Wingdings" pitchFamily="2" charset="2"/>
              <a:buNone/>
            </a:pPr>
            <a:endParaRPr lang="fr-FR">
              <a:solidFill>
                <a:srgbClr val="957C6F"/>
              </a:solidFill>
              <a:cs typeface="Arial" charset="0"/>
            </a:endParaRPr>
          </a:p>
          <a:p>
            <a:pPr>
              <a:buFontTx/>
              <a:buChar char="-"/>
            </a:pPr>
            <a:r>
              <a:rPr lang="fr-FR" sz="1400">
                <a:cs typeface="Arial" charset="0"/>
              </a:rPr>
              <a:t>Entre 1975 et 1982, la croissance profite aux petites communes de la plaine (phénomène de périurbanisation lié à un solde migratoire positif). </a:t>
            </a:r>
          </a:p>
          <a:p>
            <a:pPr>
              <a:buFontTx/>
              <a:buChar char="-"/>
            </a:pPr>
            <a:endParaRPr lang="fr-FR" sz="1400">
              <a:cs typeface="Arial" charset="0"/>
            </a:endParaRPr>
          </a:p>
          <a:p>
            <a:pPr>
              <a:buFontTx/>
              <a:buChar char="-"/>
            </a:pPr>
            <a:r>
              <a:rPr lang="fr-FR" sz="1400">
                <a:cs typeface="Arial" charset="0"/>
              </a:rPr>
              <a:t>Après 1982, la croissance démographique profite à l’ensemble des communes (la répartition des nouveaux arrivants est plus homogène sur le territoire).</a:t>
            </a:r>
          </a:p>
        </p:txBody>
      </p:sp>
      <p:pic>
        <p:nvPicPr>
          <p:cNvPr id="53262" name="Picture 14" descr="évolution pop 62-08"/>
          <p:cNvPicPr>
            <a:picLocks noChangeAspect="1" noChangeArrowheads="1"/>
          </p:cNvPicPr>
          <p:nvPr/>
        </p:nvPicPr>
        <p:blipFill>
          <a:blip r:embed="rId3" cstate="print"/>
          <a:srcRect l="41324" t="17825" b="6052"/>
          <a:stretch>
            <a:fillRect/>
          </a:stretch>
        </p:blipFill>
        <p:spPr bwMode="auto">
          <a:xfrm>
            <a:off x="3851275" y="908050"/>
            <a:ext cx="5292725" cy="5111750"/>
          </a:xfrm>
          <a:prstGeom prst="rect">
            <a:avLst/>
          </a:prstGeom>
          <a:noFill/>
        </p:spPr>
      </p:pic>
      <p:pic>
        <p:nvPicPr>
          <p:cNvPr id="53263" name="Picture 15" descr="évolution pop 62-08"/>
          <p:cNvPicPr>
            <a:picLocks noChangeAspect="1" noChangeArrowheads="1"/>
          </p:cNvPicPr>
          <p:nvPr/>
        </p:nvPicPr>
        <p:blipFill>
          <a:blip r:embed="rId3" cstate="print"/>
          <a:srcRect l="13271" t="70355" r="67441"/>
          <a:stretch>
            <a:fillRect/>
          </a:stretch>
        </p:blipFill>
        <p:spPr bwMode="auto">
          <a:xfrm>
            <a:off x="2051050" y="4221163"/>
            <a:ext cx="1739900" cy="1990725"/>
          </a:xfrm>
          <a:prstGeom prst="rect">
            <a:avLst/>
          </a:prstGeom>
          <a:noFill/>
        </p:spPr>
      </p:pic>
      <p:sp>
        <p:nvSpPr>
          <p:cNvPr id="53264" name="Rectangle 16"/>
          <p:cNvSpPr>
            <a:spLocks noChangeArrowheads="1"/>
          </p:cNvSpPr>
          <p:nvPr/>
        </p:nvSpPr>
        <p:spPr bwMode="auto">
          <a:xfrm>
            <a:off x="179388" y="4200525"/>
            <a:ext cx="1871662" cy="1155700"/>
          </a:xfrm>
          <a:prstGeom prst="rect">
            <a:avLst/>
          </a:prstGeom>
          <a:noFill/>
          <a:ln w="9525">
            <a:noFill/>
            <a:miter lim="800000"/>
            <a:headEnd/>
            <a:tailEnd/>
          </a:ln>
          <a:effectLst/>
        </p:spPr>
        <p:txBody>
          <a:bodyPr>
            <a:spAutoFit/>
          </a:bodyPr>
          <a:lstStyle/>
          <a:p>
            <a:pPr>
              <a:buFontTx/>
              <a:buChar char="-"/>
            </a:pPr>
            <a:r>
              <a:rPr lang="fr-FR" sz="1400"/>
              <a:t>Après 1999, Rouffach connaît de nouveau une croissance démographique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71B2E509-44D9-4708-86BF-543385E334E7}" type="slidenum">
              <a:rPr lang="fr-FR"/>
              <a:pPr>
                <a:defRPr/>
              </a:pPr>
              <a:t>24</a:t>
            </a:fld>
            <a:endParaRPr lang="fr-FR"/>
          </a:p>
        </p:txBody>
      </p:sp>
      <p:sp>
        <p:nvSpPr>
          <p:cNvPr id="54276" name="Text Box 4"/>
          <p:cNvSpPr txBox="1">
            <a:spLocks noChangeArrowheads="1"/>
          </p:cNvSpPr>
          <p:nvPr/>
        </p:nvSpPr>
        <p:spPr bwMode="auto">
          <a:xfrm>
            <a:off x="7092950" y="1268413"/>
            <a:ext cx="2051050" cy="336550"/>
          </a:xfrm>
          <a:prstGeom prst="rect">
            <a:avLst/>
          </a:prstGeom>
          <a:noFill/>
          <a:ln w="9525">
            <a:noFill/>
            <a:miter lim="800000"/>
            <a:headEnd/>
            <a:tailEnd/>
          </a:ln>
          <a:effectLst/>
        </p:spPr>
        <p:txBody>
          <a:bodyPr>
            <a:spAutoFit/>
          </a:bodyPr>
          <a:lstStyle/>
          <a:p>
            <a:pPr>
              <a:buFontTx/>
              <a:buChar char="-"/>
            </a:pPr>
            <a:endParaRPr lang="fr-FR" sz="1600">
              <a:latin typeface="Calibri" pitchFamily="34" charset="0"/>
            </a:endParaRPr>
          </a:p>
        </p:txBody>
      </p:sp>
      <p:sp>
        <p:nvSpPr>
          <p:cNvPr id="54277" name="Rectangle 5"/>
          <p:cNvSpPr>
            <a:spLocks noChangeArrowheads="1"/>
          </p:cNvSpPr>
          <p:nvPr/>
        </p:nvSpPr>
        <p:spPr bwMode="auto">
          <a:xfrm>
            <a:off x="179388" y="44450"/>
            <a:ext cx="7273925" cy="641350"/>
          </a:xfrm>
          <a:prstGeom prst="rect">
            <a:avLst/>
          </a:prstGeom>
          <a:noFill/>
          <a:ln w="9525">
            <a:noFill/>
            <a:miter lim="800000"/>
            <a:headEnd/>
            <a:tailEnd/>
          </a:ln>
          <a:effectLst/>
        </p:spPr>
        <p:txBody>
          <a:bodyPr>
            <a:spAutoFit/>
          </a:bodyPr>
          <a:lstStyle/>
          <a:p>
            <a:r>
              <a:rPr lang="fr-FR" b="1"/>
              <a:t>DYNAMIQUES D’EVOLUTION</a:t>
            </a:r>
          </a:p>
          <a:p>
            <a:r>
              <a:rPr lang="fr-FR" b="1">
                <a:solidFill>
                  <a:srgbClr val="B01821"/>
                </a:solidFill>
              </a:rPr>
              <a:t>Evolution de la population</a:t>
            </a:r>
            <a:endParaRPr lang="fr-FR">
              <a:solidFill>
                <a:srgbClr val="B01821"/>
              </a:solidFill>
            </a:endParaRPr>
          </a:p>
        </p:txBody>
      </p:sp>
      <p:sp>
        <p:nvSpPr>
          <p:cNvPr id="54279" name="Text Box 7"/>
          <p:cNvSpPr txBox="1">
            <a:spLocks noChangeArrowheads="1"/>
          </p:cNvSpPr>
          <p:nvPr/>
        </p:nvSpPr>
        <p:spPr bwMode="auto">
          <a:xfrm>
            <a:off x="179388" y="1603375"/>
            <a:ext cx="2051050" cy="4346575"/>
          </a:xfrm>
          <a:prstGeom prst="rect">
            <a:avLst/>
          </a:prstGeom>
          <a:noFill/>
          <a:ln w="9525">
            <a:noFill/>
            <a:miter lim="800000"/>
            <a:headEnd/>
            <a:tailEnd/>
          </a:ln>
          <a:effectLst/>
        </p:spPr>
        <p:txBody>
          <a:bodyPr>
            <a:spAutoFit/>
          </a:bodyPr>
          <a:lstStyle/>
          <a:p>
            <a:pPr>
              <a:buFont typeface="Wingdings" pitchFamily="2" charset="2"/>
              <a:buNone/>
            </a:pPr>
            <a:r>
              <a:rPr lang="fr-FR" sz="1400" b="1">
                <a:cs typeface="Arial" charset="0"/>
              </a:rPr>
              <a:t>Un phénomène de péri urbanisation est observé</a:t>
            </a:r>
          </a:p>
          <a:p>
            <a:pPr>
              <a:buFont typeface="Wingdings" pitchFamily="2" charset="2"/>
              <a:buNone/>
            </a:pPr>
            <a:r>
              <a:rPr lang="fr-FR" sz="1400">
                <a:cs typeface="Arial" charset="0"/>
              </a:rPr>
              <a:t>Entre 1975 et 1982, les centres urbains (villes de Guebwiller, Ensisheim, Rouffach et Soultz) connaissent un solde migratoire négatif au bénéfice des communes plus petites, notamment les communes de plaine.</a:t>
            </a:r>
          </a:p>
          <a:p>
            <a:pPr>
              <a:buFont typeface="Wingdings" pitchFamily="2" charset="2"/>
              <a:buNone/>
            </a:pPr>
            <a:endParaRPr lang="fr-FR" sz="1400">
              <a:cs typeface="Arial" charset="0"/>
            </a:endParaRPr>
          </a:p>
          <a:p>
            <a:pPr>
              <a:buFont typeface="Wingdings" pitchFamily="2" charset="2"/>
              <a:buNone/>
            </a:pPr>
            <a:r>
              <a:rPr lang="fr-FR" sz="1400" b="1">
                <a:cs typeface="Arial" charset="0"/>
              </a:rPr>
              <a:t>A partir de 1982, une répartition plus homogène des nouveaux arrivants dans le périmètre du SCOT.</a:t>
            </a:r>
          </a:p>
        </p:txBody>
      </p:sp>
      <p:pic>
        <p:nvPicPr>
          <p:cNvPr id="54280" name="Picture 8" descr="17"/>
          <p:cNvPicPr>
            <a:picLocks noChangeAspect="1" noChangeArrowheads="1"/>
          </p:cNvPicPr>
          <p:nvPr/>
        </p:nvPicPr>
        <p:blipFill>
          <a:blip r:embed="rId3" cstate="print"/>
          <a:srcRect l="2983" b="10313"/>
          <a:stretch>
            <a:fillRect/>
          </a:stretch>
        </p:blipFill>
        <p:spPr bwMode="auto">
          <a:xfrm>
            <a:off x="2268538" y="1268413"/>
            <a:ext cx="7019925" cy="459581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6E29CCBD-AC90-4989-8D17-D7C713618936}" type="slidenum">
              <a:rPr lang="fr-FR"/>
              <a:pPr>
                <a:defRPr/>
              </a:pPr>
              <a:t>25</a:t>
            </a:fld>
            <a:endParaRPr lang="fr-FR"/>
          </a:p>
        </p:txBody>
      </p:sp>
      <p:pic>
        <p:nvPicPr>
          <p:cNvPr id="56330" name="Picture 10" descr="2"/>
          <p:cNvPicPr>
            <a:picLocks noChangeAspect="1" noChangeArrowheads="1"/>
          </p:cNvPicPr>
          <p:nvPr/>
        </p:nvPicPr>
        <p:blipFill>
          <a:blip r:embed="rId3" cstate="print"/>
          <a:srcRect l="6210" b="8159"/>
          <a:stretch>
            <a:fillRect/>
          </a:stretch>
        </p:blipFill>
        <p:spPr bwMode="auto">
          <a:xfrm>
            <a:off x="1042988" y="1196975"/>
            <a:ext cx="7072312" cy="4895850"/>
          </a:xfrm>
          <a:prstGeom prst="rect">
            <a:avLst/>
          </a:prstGeom>
          <a:noFill/>
        </p:spPr>
      </p:pic>
      <p:sp>
        <p:nvSpPr>
          <p:cNvPr id="56323" name="Rectangle 3"/>
          <p:cNvSpPr>
            <a:spLocks noChangeArrowheads="1"/>
          </p:cNvSpPr>
          <p:nvPr/>
        </p:nvSpPr>
        <p:spPr bwMode="auto">
          <a:xfrm>
            <a:off x="179388" y="115888"/>
            <a:ext cx="7273925" cy="641350"/>
          </a:xfrm>
          <a:prstGeom prst="rect">
            <a:avLst/>
          </a:prstGeom>
          <a:noFill/>
          <a:ln w="9525">
            <a:noFill/>
            <a:miter lim="800000"/>
            <a:headEnd/>
            <a:tailEnd/>
          </a:ln>
          <a:effectLst/>
        </p:spPr>
        <p:txBody>
          <a:bodyPr>
            <a:spAutoFit/>
          </a:bodyPr>
          <a:lstStyle/>
          <a:p>
            <a:r>
              <a:rPr lang="fr-FR" b="1"/>
              <a:t>DYNAMIQUES D’EVOLUTION</a:t>
            </a:r>
          </a:p>
          <a:p>
            <a:r>
              <a:rPr lang="fr-FR" b="1">
                <a:solidFill>
                  <a:srgbClr val="B01821"/>
                </a:solidFill>
              </a:rPr>
              <a:t>Evolution des emplois </a:t>
            </a:r>
          </a:p>
        </p:txBody>
      </p:sp>
      <p:sp>
        <p:nvSpPr>
          <p:cNvPr id="56324" name="Text Box 4"/>
          <p:cNvSpPr txBox="1">
            <a:spLocks noChangeArrowheads="1"/>
          </p:cNvSpPr>
          <p:nvPr/>
        </p:nvSpPr>
        <p:spPr bwMode="auto">
          <a:xfrm>
            <a:off x="6877050" y="1125538"/>
            <a:ext cx="2303463" cy="336550"/>
          </a:xfrm>
          <a:prstGeom prst="rect">
            <a:avLst/>
          </a:prstGeom>
          <a:noFill/>
          <a:ln w="9525">
            <a:noFill/>
            <a:miter lim="800000"/>
            <a:headEnd/>
            <a:tailEnd/>
          </a:ln>
          <a:effectLst/>
        </p:spPr>
        <p:txBody>
          <a:bodyPr>
            <a:spAutoFit/>
          </a:bodyPr>
          <a:lstStyle/>
          <a:p>
            <a:endParaRPr lang="fr-FR" sz="1600">
              <a:latin typeface="Calibri" pitchFamily="34" charset="0"/>
            </a:endParaRPr>
          </a:p>
        </p:txBody>
      </p:sp>
      <p:sp>
        <p:nvSpPr>
          <p:cNvPr id="56326" name="Rectangle 6"/>
          <p:cNvSpPr>
            <a:spLocks noChangeArrowheads="1"/>
          </p:cNvSpPr>
          <p:nvPr/>
        </p:nvSpPr>
        <p:spPr bwMode="auto">
          <a:xfrm>
            <a:off x="3922713" y="5661025"/>
            <a:ext cx="4176712" cy="517525"/>
          </a:xfrm>
          <a:prstGeom prst="rect">
            <a:avLst/>
          </a:prstGeom>
          <a:noFill/>
          <a:ln w="9525">
            <a:noFill/>
            <a:miter lim="800000"/>
            <a:headEnd/>
            <a:tailEnd/>
          </a:ln>
          <a:effectLst/>
        </p:spPr>
        <p:txBody>
          <a:bodyPr>
            <a:spAutoFit/>
          </a:bodyPr>
          <a:lstStyle/>
          <a:p>
            <a:pPr>
              <a:buFont typeface="Wingdings" pitchFamily="2" charset="2"/>
              <a:buNone/>
            </a:pPr>
            <a:r>
              <a:rPr lang="fr-FR" sz="1400">
                <a:cs typeface="Arial" charset="0"/>
              </a:rPr>
              <a:t>Le nombre d’emplois augmente à partir de 1982 sur l’ensemble du territoire (sauf Guebwiller).</a:t>
            </a:r>
          </a:p>
        </p:txBody>
      </p:sp>
      <p:sp>
        <p:nvSpPr>
          <p:cNvPr id="56327" name="Rectangle 7"/>
          <p:cNvSpPr>
            <a:spLocks noChangeArrowheads="1"/>
          </p:cNvSpPr>
          <p:nvPr/>
        </p:nvSpPr>
        <p:spPr bwMode="auto">
          <a:xfrm>
            <a:off x="3851275" y="4868863"/>
            <a:ext cx="4176713" cy="579437"/>
          </a:xfrm>
          <a:prstGeom prst="rect">
            <a:avLst/>
          </a:prstGeom>
          <a:noFill/>
          <a:ln w="9525">
            <a:noFill/>
            <a:miter lim="800000"/>
            <a:headEnd/>
            <a:tailEnd/>
          </a:ln>
          <a:effectLst/>
        </p:spPr>
        <p:txBody>
          <a:bodyPr>
            <a:spAutoFit/>
          </a:bodyPr>
          <a:lstStyle/>
          <a:p>
            <a:pPr>
              <a:buFont typeface="Wingdings" pitchFamily="2" charset="2"/>
              <a:buChar char="è"/>
            </a:pPr>
            <a:r>
              <a:rPr lang="fr-FR">
                <a:solidFill>
                  <a:srgbClr val="957C6F"/>
                </a:solidFill>
                <a:cs typeface="Arial" charset="0"/>
              </a:rPr>
              <a:t> </a:t>
            </a:r>
            <a:r>
              <a:rPr lang="fr-FR" sz="1400" b="1">
                <a:cs typeface="Arial" charset="0"/>
              </a:rPr>
              <a:t>Une croissance importante de l’emploi total (public- privé)</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C5878202-8076-4353-A5F9-BB23641FB58D}" type="slidenum">
              <a:rPr lang="fr-FR"/>
              <a:pPr>
                <a:defRPr/>
              </a:pPr>
              <a:t>26</a:t>
            </a:fld>
            <a:endParaRPr lang="fr-FR"/>
          </a:p>
        </p:txBody>
      </p:sp>
      <p:sp>
        <p:nvSpPr>
          <p:cNvPr id="58370" name="Rectangle 2"/>
          <p:cNvSpPr>
            <a:spLocks noChangeArrowheads="1"/>
          </p:cNvSpPr>
          <p:nvPr/>
        </p:nvSpPr>
        <p:spPr bwMode="auto">
          <a:xfrm>
            <a:off x="179388" y="115888"/>
            <a:ext cx="7273925" cy="641350"/>
          </a:xfrm>
          <a:prstGeom prst="rect">
            <a:avLst/>
          </a:prstGeom>
          <a:noFill/>
          <a:ln w="9525">
            <a:noFill/>
            <a:miter lim="800000"/>
            <a:headEnd/>
            <a:tailEnd/>
          </a:ln>
          <a:effectLst/>
        </p:spPr>
        <p:txBody>
          <a:bodyPr>
            <a:spAutoFit/>
          </a:bodyPr>
          <a:lstStyle/>
          <a:p>
            <a:r>
              <a:rPr lang="fr-FR" b="1"/>
              <a:t>DYNAMIQUES D’EVOLUTION</a:t>
            </a:r>
          </a:p>
          <a:p>
            <a:r>
              <a:rPr lang="fr-FR" b="1">
                <a:solidFill>
                  <a:srgbClr val="B01821"/>
                </a:solidFill>
              </a:rPr>
              <a:t>Emplois et population</a:t>
            </a:r>
          </a:p>
        </p:txBody>
      </p:sp>
      <p:sp>
        <p:nvSpPr>
          <p:cNvPr id="58372" name="Text Box 4"/>
          <p:cNvSpPr txBox="1">
            <a:spLocks noChangeArrowheads="1"/>
          </p:cNvSpPr>
          <p:nvPr/>
        </p:nvSpPr>
        <p:spPr bwMode="auto">
          <a:xfrm>
            <a:off x="7143750" y="1341438"/>
            <a:ext cx="2000250" cy="336550"/>
          </a:xfrm>
          <a:prstGeom prst="rect">
            <a:avLst/>
          </a:prstGeom>
          <a:noFill/>
          <a:ln w="9525">
            <a:noFill/>
            <a:miter lim="800000"/>
            <a:headEnd/>
            <a:tailEnd/>
          </a:ln>
          <a:effectLst/>
        </p:spPr>
        <p:txBody>
          <a:bodyPr>
            <a:spAutoFit/>
          </a:bodyPr>
          <a:lstStyle/>
          <a:p>
            <a:endParaRPr lang="fr-FR" sz="1600">
              <a:latin typeface="Calibri" pitchFamily="34" charset="0"/>
            </a:endParaRPr>
          </a:p>
        </p:txBody>
      </p:sp>
      <p:sp>
        <p:nvSpPr>
          <p:cNvPr id="58374" name="Text Box 6"/>
          <p:cNvSpPr txBox="1">
            <a:spLocks noChangeArrowheads="1"/>
          </p:cNvSpPr>
          <p:nvPr/>
        </p:nvSpPr>
        <p:spPr bwMode="auto">
          <a:xfrm>
            <a:off x="3132138" y="4822825"/>
            <a:ext cx="4608512" cy="1049338"/>
          </a:xfrm>
          <a:prstGeom prst="rect">
            <a:avLst/>
          </a:prstGeom>
          <a:noFill/>
          <a:ln w="9525">
            <a:noFill/>
            <a:miter lim="800000"/>
            <a:headEnd/>
            <a:tailEnd/>
          </a:ln>
          <a:effectLst/>
        </p:spPr>
        <p:txBody>
          <a:bodyPr>
            <a:spAutoFit/>
          </a:bodyPr>
          <a:lstStyle/>
          <a:p>
            <a:pPr>
              <a:spcBef>
                <a:spcPct val="50000"/>
              </a:spcBef>
            </a:pPr>
            <a:r>
              <a:rPr lang="fr-FR" sz="1400" b="1"/>
              <a:t>Une spécialisation de certaines communes de plaine et de montagne qui deviennent des communes résidentielles avec peu d’emplois</a:t>
            </a:r>
          </a:p>
          <a:p>
            <a:pPr>
              <a:spcBef>
                <a:spcPct val="50000"/>
              </a:spcBef>
            </a:pPr>
            <a:endParaRPr lang="fr-FR" sz="1400" b="1"/>
          </a:p>
        </p:txBody>
      </p:sp>
      <p:pic>
        <p:nvPicPr>
          <p:cNvPr id="58375" name="Picture 7" descr="résidnetialisation"/>
          <p:cNvPicPr>
            <a:picLocks noChangeAspect="1" noChangeArrowheads="1"/>
          </p:cNvPicPr>
          <p:nvPr/>
        </p:nvPicPr>
        <p:blipFill>
          <a:blip r:embed="rId3" cstate="print"/>
          <a:srcRect l="2686" t="7288" r="3258" b="5199"/>
          <a:stretch>
            <a:fillRect/>
          </a:stretch>
        </p:blipFill>
        <p:spPr bwMode="auto">
          <a:xfrm>
            <a:off x="900113" y="1268413"/>
            <a:ext cx="7129462" cy="4887912"/>
          </a:xfrm>
          <a:prstGeom prst="rect">
            <a:avLst/>
          </a:prstGeom>
          <a:noFill/>
        </p:spPr>
      </p:pic>
      <p:sp>
        <p:nvSpPr>
          <p:cNvPr id="58377" name="Rectangle 9"/>
          <p:cNvSpPr>
            <a:spLocks noChangeArrowheads="1"/>
          </p:cNvSpPr>
          <p:nvPr/>
        </p:nvSpPr>
        <p:spPr bwMode="auto">
          <a:xfrm>
            <a:off x="3851275" y="4868863"/>
            <a:ext cx="4176713" cy="579437"/>
          </a:xfrm>
          <a:prstGeom prst="rect">
            <a:avLst/>
          </a:prstGeom>
          <a:noFill/>
          <a:ln w="9525">
            <a:noFill/>
            <a:miter lim="800000"/>
            <a:headEnd/>
            <a:tailEnd/>
          </a:ln>
          <a:effectLst/>
        </p:spPr>
        <p:txBody>
          <a:bodyPr>
            <a:spAutoFit/>
          </a:bodyPr>
          <a:lstStyle/>
          <a:p>
            <a:pPr>
              <a:buFont typeface="Wingdings" pitchFamily="2" charset="2"/>
              <a:buChar char="è"/>
            </a:pPr>
            <a:r>
              <a:rPr lang="fr-FR">
                <a:solidFill>
                  <a:srgbClr val="957C6F"/>
                </a:solidFill>
                <a:cs typeface="Arial" charset="0"/>
              </a:rPr>
              <a:t> </a:t>
            </a:r>
            <a:r>
              <a:rPr lang="fr-FR" sz="1400" b="1">
                <a:cs typeface="Arial" charset="0"/>
              </a:rPr>
              <a:t>Des communes deviennent de plus en plus résidentielles avec peu d’emplois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5"/>
          <p:cNvSpPr>
            <a:spLocks noGrp="1"/>
          </p:cNvSpPr>
          <p:nvPr>
            <p:ph type="sldNum" sz="quarter" idx="12"/>
          </p:nvPr>
        </p:nvSpPr>
        <p:spPr/>
        <p:txBody>
          <a:bodyPr/>
          <a:lstStyle/>
          <a:p>
            <a:pPr>
              <a:defRPr/>
            </a:pPr>
            <a:fld id="{2B47E6D2-D8B2-4A24-9598-6679BD032CE4}" type="slidenum">
              <a:rPr lang="fr-FR"/>
              <a:pPr>
                <a:defRPr/>
              </a:pPr>
              <a:t>27</a:t>
            </a:fld>
            <a:endParaRPr lang="fr-FR"/>
          </a:p>
        </p:txBody>
      </p:sp>
      <p:sp>
        <p:nvSpPr>
          <p:cNvPr id="224258" name="Titre 1"/>
          <p:cNvSpPr>
            <a:spLocks noGrp="1"/>
          </p:cNvSpPr>
          <p:nvPr>
            <p:ph type="ctrTitle"/>
          </p:nvPr>
        </p:nvSpPr>
        <p:spPr>
          <a:xfrm>
            <a:off x="539750" y="2130425"/>
            <a:ext cx="7918450" cy="1470025"/>
          </a:xfrm>
        </p:spPr>
        <p:txBody>
          <a:bodyPr/>
          <a:lstStyle/>
          <a:p>
            <a:r>
              <a:rPr lang="fr-FR" b="1" smtClean="0">
                <a:solidFill>
                  <a:srgbClr val="B01821"/>
                </a:solidFill>
                <a:latin typeface="Helvetica Compressed" pitchFamily="34" charset="0"/>
              </a:rPr>
              <a:t>Mise en regard des évolutions</a:t>
            </a:r>
            <a:endParaRPr lang="fr-FR" sz="3200" b="1" smtClean="0">
              <a:solidFill>
                <a:srgbClr val="B01821"/>
              </a:solidFill>
              <a:latin typeface="Helvetica Compressed"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7613EA20-1511-4A68-A519-D29714B08588}" type="slidenum">
              <a:rPr lang="fr-FR"/>
              <a:pPr>
                <a:defRPr/>
              </a:pPr>
              <a:t>28</a:t>
            </a:fld>
            <a:endParaRPr lang="fr-FR"/>
          </a:p>
        </p:txBody>
      </p:sp>
      <p:sp>
        <p:nvSpPr>
          <p:cNvPr id="265218" name="Text Box 2"/>
          <p:cNvSpPr txBox="1">
            <a:spLocks noChangeArrowheads="1"/>
          </p:cNvSpPr>
          <p:nvPr/>
        </p:nvSpPr>
        <p:spPr bwMode="auto">
          <a:xfrm>
            <a:off x="6985000" y="1144588"/>
            <a:ext cx="2195513" cy="274637"/>
          </a:xfrm>
          <a:prstGeom prst="rect">
            <a:avLst/>
          </a:prstGeom>
          <a:noFill/>
          <a:ln w="9525">
            <a:noFill/>
            <a:miter lim="800000"/>
            <a:headEnd/>
            <a:tailEnd/>
          </a:ln>
          <a:effectLst/>
        </p:spPr>
        <p:txBody>
          <a:bodyPr>
            <a:spAutoFit/>
          </a:bodyPr>
          <a:lstStyle/>
          <a:p>
            <a:endParaRPr lang="fr-FR" sz="1200">
              <a:latin typeface="Calibri" pitchFamily="34" charset="0"/>
            </a:endParaRPr>
          </a:p>
        </p:txBody>
      </p:sp>
      <p:sp>
        <p:nvSpPr>
          <p:cNvPr id="265219" name="Rectangle 3"/>
          <p:cNvSpPr>
            <a:spLocks noChangeArrowheads="1"/>
          </p:cNvSpPr>
          <p:nvPr/>
        </p:nvSpPr>
        <p:spPr bwMode="auto">
          <a:xfrm>
            <a:off x="1939925" y="3246438"/>
            <a:ext cx="184150" cy="366712"/>
          </a:xfrm>
          <a:prstGeom prst="rect">
            <a:avLst/>
          </a:prstGeom>
          <a:noFill/>
          <a:ln w="9525">
            <a:noFill/>
            <a:miter lim="800000"/>
            <a:headEnd/>
            <a:tailEnd/>
          </a:ln>
          <a:effectLst/>
        </p:spPr>
        <p:txBody>
          <a:bodyPr wrap="none">
            <a:spAutoFit/>
          </a:bodyPr>
          <a:lstStyle/>
          <a:p>
            <a:endParaRPr lang="fr-FR" b="1">
              <a:solidFill>
                <a:srgbClr val="B01821"/>
              </a:solidFill>
            </a:endParaRPr>
          </a:p>
        </p:txBody>
      </p:sp>
      <p:sp>
        <p:nvSpPr>
          <p:cNvPr id="265220" name="Rectangle 4"/>
          <p:cNvSpPr>
            <a:spLocks/>
          </p:cNvSpPr>
          <p:nvPr/>
        </p:nvSpPr>
        <p:spPr bwMode="auto">
          <a:xfrm>
            <a:off x="395288" y="1195388"/>
            <a:ext cx="4752975" cy="504825"/>
          </a:xfrm>
          <a:prstGeom prst="rect">
            <a:avLst/>
          </a:prstGeom>
          <a:noFill/>
          <a:ln w="9525">
            <a:noFill/>
            <a:miter lim="800000"/>
            <a:headEnd/>
            <a:tailEnd/>
          </a:ln>
        </p:spPr>
        <p:txBody>
          <a:bodyPr/>
          <a:lstStyle/>
          <a:p>
            <a:pPr marL="342900" indent="-342900">
              <a:spcBef>
                <a:spcPct val="20000"/>
              </a:spcBef>
              <a:buFont typeface="Arial" charset="0"/>
              <a:buNone/>
            </a:pPr>
            <a:r>
              <a:rPr lang="fr-FR">
                <a:solidFill>
                  <a:srgbClr val="957C6F"/>
                </a:solidFill>
                <a:latin typeface="Helvetica" pitchFamily="2" charset="0"/>
                <a:cs typeface="Arial" charset="0"/>
              </a:rPr>
              <a:t>La consommation pour 100 habitants</a:t>
            </a:r>
          </a:p>
        </p:txBody>
      </p:sp>
      <p:sp>
        <p:nvSpPr>
          <p:cNvPr id="265222" name="Text Box 6"/>
          <p:cNvSpPr txBox="1">
            <a:spLocks noChangeArrowheads="1"/>
          </p:cNvSpPr>
          <p:nvPr/>
        </p:nvSpPr>
        <p:spPr bwMode="auto">
          <a:xfrm>
            <a:off x="395288" y="5516563"/>
            <a:ext cx="7993062" cy="822325"/>
          </a:xfrm>
          <a:prstGeom prst="rect">
            <a:avLst/>
          </a:prstGeom>
          <a:noFill/>
          <a:ln w="9525">
            <a:noFill/>
            <a:miter lim="800000"/>
            <a:headEnd/>
            <a:tailEnd/>
          </a:ln>
          <a:effectLst/>
        </p:spPr>
        <p:txBody>
          <a:bodyPr>
            <a:spAutoFit/>
          </a:bodyPr>
          <a:lstStyle/>
          <a:p>
            <a:pPr>
              <a:buFont typeface="Wingdings" pitchFamily="2" charset="2"/>
              <a:buNone/>
            </a:pPr>
            <a:r>
              <a:rPr lang="fr-FR" sz="1200"/>
              <a:t>Entre 1976 et 2002, sur l’ensemble du territoire : </a:t>
            </a:r>
            <a:r>
              <a:rPr lang="fr-FR" sz="1200" b="1"/>
              <a:t>8.5 ha ont été consommé en moyenne pour accueillir 100 personnes.</a:t>
            </a:r>
            <a:endParaRPr lang="fr-FR" sz="1200" b="1">
              <a:cs typeface="Arial" charset="0"/>
            </a:endParaRPr>
          </a:p>
          <a:p>
            <a:pPr>
              <a:buFont typeface="Wingdings" pitchFamily="2" charset="2"/>
              <a:buNone/>
            </a:pPr>
            <a:r>
              <a:rPr lang="fr-FR" sz="1200" b="1">
                <a:cs typeface="Arial" charset="0"/>
              </a:rPr>
              <a:t>Les modes de consommation foncière sont différents </a:t>
            </a:r>
            <a:r>
              <a:rPr lang="fr-FR" sz="1200">
                <a:cs typeface="Arial" charset="0"/>
              </a:rPr>
              <a:t>selon les communes pour accueillir une population de même taille. </a:t>
            </a:r>
          </a:p>
        </p:txBody>
      </p:sp>
      <p:sp>
        <p:nvSpPr>
          <p:cNvPr id="265223" name="Rectangle 7"/>
          <p:cNvSpPr>
            <a:spLocks noChangeArrowheads="1"/>
          </p:cNvSpPr>
          <p:nvPr/>
        </p:nvSpPr>
        <p:spPr bwMode="auto">
          <a:xfrm>
            <a:off x="179388" y="115888"/>
            <a:ext cx="8208962" cy="641350"/>
          </a:xfrm>
          <a:prstGeom prst="rect">
            <a:avLst/>
          </a:prstGeom>
          <a:noFill/>
          <a:ln w="9525">
            <a:noFill/>
            <a:miter lim="800000"/>
            <a:headEnd/>
            <a:tailEnd/>
          </a:ln>
          <a:effectLst/>
        </p:spPr>
        <p:txBody>
          <a:bodyPr>
            <a:spAutoFit/>
          </a:bodyPr>
          <a:lstStyle/>
          <a:p>
            <a:r>
              <a:rPr lang="fr-FR" b="1"/>
              <a:t>MISE EN REGARD DES EVOLUTIONS</a:t>
            </a:r>
          </a:p>
          <a:p>
            <a:r>
              <a:rPr lang="fr-FR" b="1">
                <a:solidFill>
                  <a:srgbClr val="B01821"/>
                </a:solidFill>
              </a:rPr>
              <a:t>Consommation foncière et dynamiques d’évolution</a:t>
            </a:r>
          </a:p>
        </p:txBody>
      </p:sp>
      <p:pic>
        <p:nvPicPr>
          <p:cNvPr id="265225" name="Picture 9" descr="conso pour 100 hab supplémentaires"/>
          <p:cNvPicPr>
            <a:picLocks noChangeAspect="1" noChangeArrowheads="1"/>
          </p:cNvPicPr>
          <p:nvPr/>
        </p:nvPicPr>
        <p:blipFill>
          <a:blip r:embed="rId3" cstate="print"/>
          <a:srcRect t="16020"/>
          <a:stretch>
            <a:fillRect/>
          </a:stretch>
        </p:blipFill>
        <p:spPr bwMode="auto">
          <a:xfrm>
            <a:off x="468313" y="1628775"/>
            <a:ext cx="7920037" cy="39243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4"/>
          <p:cNvSpPr>
            <a:spLocks noGrp="1"/>
          </p:cNvSpPr>
          <p:nvPr>
            <p:ph type="sldNum" sz="quarter" idx="12"/>
          </p:nvPr>
        </p:nvSpPr>
        <p:spPr/>
        <p:txBody>
          <a:bodyPr/>
          <a:lstStyle/>
          <a:p>
            <a:pPr>
              <a:defRPr/>
            </a:pPr>
            <a:fld id="{DD0914B4-270F-4E49-A0AD-A0584ACF1C56}" type="slidenum">
              <a:rPr lang="fr-FR"/>
              <a:pPr>
                <a:defRPr/>
              </a:pPr>
              <a:t>29</a:t>
            </a:fld>
            <a:endParaRPr lang="fr-FR"/>
          </a:p>
        </p:txBody>
      </p:sp>
      <p:sp>
        <p:nvSpPr>
          <p:cNvPr id="197634" name="Rectangle 2"/>
          <p:cNvSpPr>
            <a:spLocks noChangeArrowheads="1"/>
          </p:cNvSpPr>
          <p:nvPr/>
        </p:nvSpPr>
        <p:spPr bwMode="auto">
          <a:xfrm>
            <a:off x="179388" y="115888"/>
            <a:ext cx="8208962" cy="641350"/>
          </a:xfrm>
          <a:prstGeom prst="rect">
            <a:avLst/>
          </a:prstGeom>
          <a:noFill/>
          <a:ln w="9525">
            <a:noFill/>
            <a:miter lim="800000"/>
            <a:headEnd/>
            <a:tailEnd/>
          </a:ln>
          <a:effectLst/>
        </p:spPr>
        <p:txBody>
          <a:bodyPr>
            <a:spAutoFit/>
          </a:bodyPr>
          <a:lstStyle/>
          <a:p>
            <a:r>
              <a:rPr lang="fr-FR" b="1"/>
              <a:t>MISE EN REGARD DES EVOLUTIONS</a:t>
            </a:r>
          </a:p>
          <a:p>
            <a:r>
              <a:rPr lang="fr-FR" b="1">
                <a:solidFill>
                  <a:srgbClr val="B01821"/>
                </a:solidFill>
              </a:rPr>
              <a:t>Consommation foncière et dynamiques d’évolution</a:t>
            </a:r>
          </a:p>
        </p:txBody>
      </p:sp>
      <p:sp>
        <p:nvSpPr>
          <p:cNvPr id="197636" name="Text Box 4"/>
          <p:cNvSpPr txBox="1">
            <a:spLocks noChangeArrowheads="1"/>
          </p:cNvSpPr>
          <p:nvPr/>
        </p:nvSpPr>
        <p:spPr bwMode="auto">
          <a:xfrm>
            <a:off x="2700338" y="4797425"/>
            <a:ext cx="6264275" cy="336550"/>
          </a:xfrm>
          <a:prstGeom prst="rect">
            <a:avLst/>
          </a:prstGeom>
          <a:noFill/>
          <a:ln w="9525">
            <a:noFill/>
            <a:miter lim="800000"/>
            <a:headEnd/>
            <a:tailEnd/>
          </a:ln>
          <a:effectLst/>
        </p:spPr>
        <p:txBody>
          <a:bodyPr>
            <a:spAutoFit/>
          </a:bodyPr>
          <a:lstStyle/>
          <a:p>
            <a:endParaRPr lang="fr-FR" sz="1600">
              <a:latin typeface="Calibri" pitchFamily="34" charset="0"/>
            </a:endParaRPr>
          </a:p>
        </p:txBody>
      </p:sp>
      <p:pic>
        <p:nvPicPr>
          <p:cNvPr id="197637" name="Picture 5" descr="Typologie 23"/>
          <p:cNvPicPr>
            <a:picLocks noChangeAspect="1" noChangeArrowheads="1"/>
          </p:cNvPicPr>
          <p:nvPr/>
        </p:nvPicPr>
        <p:blipFill>
          <a:blip r:embed="rId3" cstate="print"/>
          <a:srcRect l="1808" t="47375" r="6819" b="12645"/>
          <a:stretch>
            <a:fillRect/>
          </a:stretch>
        </p:blipFill>
        <p:spPr bwMode="auto">
          <a:xfrm>
            <a:off x="395288" y="1125538"/>
            <a:ext cx="7056437" cy="3586162"/>
          </a:xfrm>
          <a:prstGeom prst="rect">
            <a:avLst/>
          </a:prstGeom>
          <a:noFill/>
        </p:spPr>
      </p:pic>
      <p:sp>
        <p:nvSpPr>
          <p:cNvPr id="197638" name="Rectangle 6"/>
          <p:cNvSpPr>
            <a:spLocks noChangeArrowheads="1"/>
          </p:cNvSpPr>
          <p:nvPr/>
        </p:nvSpPr>
        <p:spPr bwMode="auto">
          <a:xfrm>
            <a:off x="468313" y="1196975"/>
            <a:ext cx="2414587" cy="366713"/>
          </a:xfrm>
          <a:prstGeom prst="rect">
            <a:avLst/>
          </a:prstGeom>
          <a:noFill/>
          <a:ln w="9525">
            <a:noFill/>
            <a:miter lim="800000"/>
            <a:headEnd/>
            <a:tailEnd/>
          </a:ln>
          <a:effectLst/>
        </p:spPr>
        <p:txBody>
          <a:bodyPr wrap="none">
            <a:spAutoFit/>
          </a:bodyPr>
          <a:lstStyle/>
          <a:p>
            <a:r>
              <a:rPr lang="fr-FR">
                <a:solidFill>
                  <a:srgbClr val="B01821"/>
                </a:solidFill>
                <a:latin typeface="Helvetica Compressed" pitchFamily="34" charset="0"/>
                <a:cs typeface="Arial" charset="0"/>
              </a:rPr>
              <a:t>TYPOLOGIE DES TERRITOIRES</a:t>
            </a:r>
          </a:p>
        </p:txBody>
      </p:sp>
      <p:sp>
        <p:nvSpPr>
          <p:cNvPr id="197639" name="Text Box 7"/>
          <p:cNvSpPr txBox="1">
            <a:spLocks noChangeArrowheads="1"/>
          </p:cNvSpPr>
          <p:nvPr/>
        </p:nvSpPr>
        <p:spPr bwMode="auto">
          <a:xfrm>
            <a:off x="395288" y="4797425"/>
            <a:ext cx="7777162" cy="1735138"/>
          </a:xfrm>
          <a:prstGeom prst="rect">
            <a:avLst/>
          </a:prstGeom>
          <a:noFill/>
          <a:ln w="9525">
            <a:noFill/>
            <a:miter lim="800000"/>
            <a:headEnd/>
            <a:tailEnd/>
          </a:ln>
          <a:effectLst/>
        </p:spPr>
        <p:txBody>
          <a:bodyPr>
            <a:spAutoFit/>
          </a:bodyPr>
          <a:lstStyle/>
          <a:p>
            <a:pPr>
              <a:buFont typeface="Wingdings" pitchFamily="2" charset="2"/>
              <a:buNone/>
            </a:pPr>
            <a:r>
              <a:rPr lang="fr-FR" sz="1200" b="1"/>
              <a:t>Des cas contrastés : à titre d’exemple,</a:t>
            </a:r>
          </a:p>
          <a:p>
            <a:pPr>
              <a:buFontTx/>
              <a:buChar char="-"/>
            </a:pPr>
            <a:r>
              <a:rPr lang="fr-FR" sz="1200"/>
              <a:t>Soultz : une consommation foncière supérieure à la moyenne et des dynamiques démographiques et économiques positives </a:t>
            </a:r>
          </a:p>
          <a:p>
            <a:pPr>
              <a:buFontTx/>
              <a:buChar char="-"/>
            </a:pPr>
            <a:r>
              <a:rPr lang="fr-FR" sz="1200"/>
              <a:t>Gueberschwihr : une consommation foncière supérieure à la moyenne  et des dynamiques démographiques et économiques négatives </a:t>
            </a:r>
          </a:p>
          <a:p>
            <a:pPr>
              <a:buFontTx/>
              <a:buChar char="-"/>
            </a:pPr>
            <a:r>
              <a:rPr lang="fr-FR" sz="1200"/>
              <a:t>Ensisheim et Blodelsheim : une consommation foncière inférieure à la moyenne  et des dynamiques démographiques et économiques positives </a:t>
            </a:r>
          </a:p>
          <a:p>
            <a:pPr>
              <a:buFontTx/>
              <a:buChar char="-"/>
            </a:pPr>
            <a:endParaRPr lang="fr-FR" sz="1200"/>
          </a:p>
          <a:p>
            <a:pPr>
              <a:buFontTx/>
              <a:buChar char="-"/>
            </a:pPr>
            <a:endParaRPr lang="fr-FR" sz="12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D9F3DEC2-CD83-4FDC-8318-0F1FE938FF4A}" type="slidenum">
              <a:rPr lang="fr-FR"/>
              <a:pPr>
                <a:defRPr/>
              </a:pPr>
              <a:t>3</a:t>
            </a:fld>
            <a:endParaRPr lang="fr-FR"/>
          </a:p>
        </p:txBody>
      </p:sp>
      <p:pic>
        <p:nvPicPr>
          <p:cNvPr id="39938" name="Picture 2" descr="14"/>
          <p:cNvPicPr>
            <a:picLocks noChangeAspect="1" noChangeArrowheads="1"/>
          </p:cNvPicPr>
          <p:nvPr/>
        </p:nvPicPr>
        <p:blipFill>
          <a:blip r:embed="rId3" cstate="print"/>
          <a:srcRect b="2356"/>
          <a:stretch>
            <a:fillRect/>
          </a:stretch>
        </p:blipFill>
        <p:spPr bwMode="auto">
          <a:xfrm>
            <a:off x="2339975" y="1268413"/>
            <a:ext cx="3552825" cy="4903787"/>
          </a:xfrm>
          <a:prstGeom prst="rect">
            <a:avLst/>
          </a:prstGeom>
          <a:noFill/>
        </p:spPr>
      </p:pic>
      <p:sp>
        <p:nvSpPr>
          <p:cNvPr id="39939" name="Text Box 3"/>
          <p:cNvSpPr txBox="1">
            <a:spLocks noChangeArrowheads="1"/>
          </p:cNvSpPr>
          <p:nvPr/>
        </p:nvSpPr>
        <p:spPr bwMode="auto">
          <a:xfrm>
            <a:off x="6443663" y="1628775"/>
            <a:ext cx="2160587" cy="2014538"/>
          </a:xfrm>
          <a:prstGeom prst="rect">
            <a:avLst/>
          </a:prstGeom>
          <a:noFill/>
          <a:ln w="9525">
            <a:noFill/>
            <a:miter lim="800000"/>
            <a:headEnd/>
            <a:tailEnd/>
          </a:ln>
          <a:effectLst/>
        </p:spPr>
        <p:txBody>
          <a:bodyPr>
            <a:spAutoFit/>
          </a:bodyPr>
          <a:lstStyle/>
          <a:p>
            <a:pPr>
              <a:buFontTx/>
              <a:buChar char="•"/>
            </a:pPr>
            <a:r>
              <a:rPr lang="fr-FR"/>
              <a:t> 43 communes</a:t>
            </a:r>
          </a:p>
          <a:p>
            <a:pPr>
              <a:buFontTx/>
              <a:buChar char="•"/>
            </a:pPr>
            <a:endParaRPr lang="fr-FR"/>
          </a:p>
          <a:p>
            <a:pPr>
              <a:buFontTx/>
              <a:buChar char="•"/>
            </a:pPr>
            <a:r>
              <a:rPr lang="fr-FR"/>
              <a:t> 5 EPCI et 1 commune </a:t>
            </a:r>
          </a:p>
          <a:p>
            <a:pPr>
              <a:buFontTx/>
              <a:buChar char="•"/>
            </a:pPr>
            <a:endParaRPr lang="fr-FR"/>
          </a:p>
          <a:p>
            <a:endParaRPr lang="fr-FR"/>
          </a:p>
          <a:p>
            <a:endParaRPr lang="fr-FR"/>
          </a:p>
        </p:txBody>
      </p:sp>
      <p:sp>
        <p:nvSpPr>
          <p:cNvPr id="39940" name="Rectangle 4"/>
          <p:cNvSpPr>
            <a:spLocks noChangeArrowheads="1"/>
          </p:cNvSpPr>
          <p:nvPr/>
        </p:nvSpPr>
        <p:spPr bwMode="auto">
          <a:xfrm>
            <a:off x="250825" y="115888"/>
            <a:ext cx="6697663" cy="641350"/>
          </a:xfrm>
          <a:prstGeom prst="rect">
            <a:avLst/>
          </a:prstGeom>
          <a:noFill/>
          <a:ln w="9525">
            <a:noFill/>
            <a:miter lim="800000"/>
            <a:headEnd/>
            <a:tailEnd/>
          </a:ln>
          <a:effectLst/>
        </p:spPr>
        <p:txBody>
          <a:bodyPr>
            <a:spAutoFit/>
          </a:bodyPr>
          <a:lstStyle/>
          <a:p>
            <a:r>
              <a:rPr lang="fr-FR" b="1"/>
              <a:t>LE TERRITOIRE RHIN VIGNOBLE GRAND BALLON</a:t>
            </a:r>
          </a:p>
          <a:p>
            <a:r>
              <a:rPr lang="fr-FR" b="1">
                <a:solidFill>
                  <a:srgbClr val="B01821"/>
                </a:solidFill>
              </a:rPr>
              <a:t>Contexte géographique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33E5A393-B72B-470C-AAC3-C81EA52BAFFD}" type="slidenum">
              <a:rPr lang="fr-FR"/>
              <a:pPr>
                <a:defRPr/>
              </a:pPr>
              <a:t>30</a:t>
            </a:fld>
            <a:endParaRPr lang="fr-FR"/>
          </a:p>
        </p:txBody>
      </p:sp>
      <p:sp>
        <p:nvSpPr>
          <p:cNvPr id="210951" name="Rectangle 7"/>
          <p:cNvSpPr>
            <a:spLocks noChangeArrowheads="1"/>
          </p:cNvSpPr>
          <p:nvPr/>
        </p:nvSpPr>
        <p:spPr bwMode="auto">
          <a:xfrm>
            <a:off x="179388" y="115888"/>
            <a:ext cx="7273925" cy="641350"/>
          </a:xfrm>
          <a:prstGeom prst="rect">
            <a:avLst/>
          </a:prstGeom>
          <a:noFill/>
          <a:ln w="9525">
            <a:noFill/>
            <a:miter lim="800000"/>
            <a:headEnd/>
            <a:tailEnd/>
          </a:ln>
          <a:effectLst/>
        </p:spPr>
        <p:txBody>
          <a:bodyPr>
            <a:spAutoFit/>
          </a:bodyPr>
          <a:lstStyle/>
          <a:p>
            <a:r>
              <a:rPr lang="fr-FR" b="1"/>
              <a:t>MISE EN REGARD DES EVOLUTIONS</a:t>
            </a:r>
          </a:p>
          <a:p>
            <a:r>
              <a:rPr lang="fr-FR" b="1">
                <a:solidFill>
                  <a:srgbClr val="B01821"/>
                </a:solidFill>
              </a:rPr>
              <a:t>Navette domicile-travail</a:t>
            </a:r>
          </a:p>
        </p:txBody>
      </p:sp>
      <p:sp>
        <p:nvSpPr>
          <p:cNvPr id="210956" name="Rectangle 12"/>
          <p:cNvSpPr>
            <a:spLocks noChangeArrowheads="1"/>
          </p:cNvSpPr>
          <p:nvPr/>
        </p:nvSpPr>
        <p:spPr bwMode="auto">
          <a:xfrm>
            <a:off x="179388" y="1196975"/>
            <a:ext cx="5040312" cy="1581150"/>
          </a:xfrm>
          <a:prstGeom prst="rect">
            <a:avLst/>
          </a:prstGeom>
          <a:noFill/>
          <a:ln w="9525">
            <a:noFill/>
            <a:miter lim="800000"/>
            <a:headEnd/>
            <a:tailEnd/>
          </a:ln>
          <a:effectLst/>
        </p:spPr>
        <p:txBody>
          <a:bodyPr>
            <a:spAutoFit/>
          </a:bodyPr>
          <a:lstStyle/>
          <a:p>
            <a:pPr>
              <a:spcBef>
                <a:spcPct val="50000"/>
              </a:spcBef>
              <a:buFont typeface="Wingdings" pitchFamily="2" charset="2"/>
              <a:buNone/>
            </a:pPr>
            <a:r>
              <a:rPr lang="fr-FR" sz="1400" b="1"/>
              <a:t>De nombreux déplacements quotidiens s’effectuent à une échelle plus large que celle du SCOT.</a:t>
            </a:r>
          </a:p>
          <a:p>
            <a:pPr>
              <a:spcBef>
                <a:spcPct val="50000"/>
              </a:spcBef>
              <a:buFont typeface="Wingdings" pitchFamily="2" charset="2"/>
              <a:buNone/>
            </a:pPr>
            <a:r>
              <a:rPr lang="fr-FR" sz="1400"/>
              <a:t>Le territoire du SCOT est situé à l’interface des centres de Colmar et de Mulhouse, deux pôles d’emplois majeurs à l’échelle du département.</a:t>
            </a:r>
            <a:r>
              <a:rPr lang="fr-FR" sz="1400">
                <a:solidFill>
                  <a:srgbClr val="7F7F7F"/>
                </a:solidFill>
              </a:rPr>
              <a:t> </a:t>
            </a:r>
          </a:p>
          <a:p>
            <a:pPr>
              <a:spcBef>
                <a:spcPct val="50000"/>
              </a:spcBef>
              <a:buFont typeface="Wingdings" pitchFamily="2" charset="2"/>
              <a:buNone/>
            </a:pPr>
            <a:endParaRPr lang="fr-FR" sz="1400" b="1"/>
          </a:p>
        </p:txBody>
      </p:sp>
      <p:sp>
        <p:nvSpPr>
          <p:cNvPr id="9" name="Text Box 6"/>
          <p:cNvSpPr txBox="1">
            <a:spLocks noChangeArrowheads="1"/>
          </p:cNvSpPr>
          <p:nvPr/>
        </p:nvSpPr>
        <p:spPr bwMode="auto">
          <a:xfrm>
            <a:off x="6161088" y="260350"/>
            <a:ext cx="2982912" cy="965200"/>
          </a:xfrm>
          <a:prstGeom prst="rect">
            <a:avLst/>
          </a:prstGeom>
          <a:solidFill>
            <a:schemeClr val="bg1"/>
          </a:solidFill>
          <a:ln w="9525">
            <a:noFill/>
            <a:miter lim="800000"/>
            <a:headEnd/>
            <a:tailEnd/>
          </a:ln>
        </p:spPr>
        <p:txBody>
          <a:bodyPr>
            <a:spAutoFit/>
          </a:bodyPr>
          <a:lstStyle/>
          <a:p>
            <a:pPr marL="180975" indent="-180975">
              <a:spcBef>
                <a:spcPct val="50000"/>
              </a:spcBef>
            </a:pPr>
            <a:r>
              <a:rPr lang="fr-FR" sz="900" b="1">
                <a:cs typeface="Arial" charset="0"/>
                <a:sym typeface="Wingdings" pitchFamily="2" charset="2"/>
              </a:rPr>
              <a:t>Répartition des navettes domicile travail en 1999 </a:t>
            </a:r>
          </a:p>
          <a:p>
            <a:pPr marL="180975" indent="-180975">
              <a:spcBef>
                <a:spcPct val="50000"/>
              </a:spcBef>
            </a:pPr>
            <a:r>
              <a:rPr lang="fr-FR" sz="800" i="1">
                <a:cs typeface="Arial" charset="0"/>
                <a:sym typeface="Wingdings" pitchFamily="2" charset="2"/>
              </a:rPr>
              <a:t>(source : RGP99)</a:t>
            </a:r>
          </a:p>
          <a:p>
            <a:pPr marL="180975" indent="-180975">
              <a:spcBef>
                <a:spcPct val="50000"/>
              </a:spcBef>
            </a:pPr>
            <a:endParaRPr lang="fr-FR" sz="800" i="1">
              <a:cs typeface="Arial" charset="0"/>
              <a:sym typeface="Wingdings" pitchFamily="2" charset="2"/>
            </a:endParaRPr>
          </a:p>
          <a:p>
            <a:pPr marL="180975" indent="-180975">
              <a:spcBef>
                <a:spcPct val="50000"/>
              </a:spcBef>
            </a:pPr>
            <a:endParaRPr lang="fr-FR" sz="800" i="1">
              <a:cs typeface="Arial" charset="0"/>
              <a:sym typeface="Wingdings" pitchFamily="2" charset="2"/>
            </a:endParaRPr>
          </a:p>
          <a:p>
            <a:pPr marL="180975" indent="-180975">
              <a:spcBef>
                <a:spcPct val="50000"/>
              </a:spcBef>
            </a:pPr>
            <a:endParaRPr lang="fr-FR" sz="800" i="1">
              <a:cs typeface="Arial" charset="0"/>
              <a:sym typeface="Wingdings" pitchFamily="2" charset="2"/>
            </a:endParaRPr>
          </a:p>
        </p:txBody>
      </p:sp>
      <p:sp>
        <p:nvSpPr>
          <p:cNvPr id="10" name="Text Box 6"/>
          <p:cNvSpPr txBox="1">
            <a:spLocks noChangeArrowheads="1"/>
          </p:cNvSpPr>
          <p:nvPr/>
        </p:nvSpPr>
        <p:spPr bwMode="auto">
          <a:xfrm>
            <a:off x="6372225" y="3644900"/>
            <a:ext cx="2447925" cy="942975"/>
          </a:xfrm>
          <a:prstGeom prst="rect">
            <a:avLst/>
          </a:prstGeom>
          <a:noFill/>
          <a:ln w="9525">
            <a:noFill/>
            <a:miter lim="800000"/>
            <a:headEnd/>
            <a:tailEnd/>
          </a:ln>
        </p:spPr>
        <p:txBody>
          <a:bodyPr>
            <a:spAutoFit/>
          </a:bodyPr>
          <a:lstStyle/>
          <a:p>
            <a:pPr marL="180975" indent="-180975">
              <a:spcBef>
                <a:spcPct val="50000"/>
              </a:spcBef>
              <a:buFont typeface="Wingdings" pitchFamily="2" charset="2"/>
              <a:buChar char="Ø"/>
            </a:pPr>
            <a:r>
              <a:rPr lang="fr-FR" sz="1400">
                <a:cs typeface="Arial" charset="0"/>
                <a:sym typeface="Wingdings" pitchFamily="2" charset="2"/>
              </a:rPr>
              <a:t>Sur  les 35 700 navettes, on en compte  6 500 en entrée, 14 100 en sortie et 15 300 en cabotage.</a:t>
            </a:r>
          </a:p>
        </p:txBody>
      </p:sp>
      <p:pic>
        <p:nvPicPr>
          <p:cNvPr id="210962" name="Image 6" descr="navette RVGB.jpg"/>
          <p:cNvPicPr>
            <a:picLocks noChangeAspect="1"/>
          </p:cNvPicPr>
          <p:nvPr/>
        </p:nvPicPr>
        <p:blipFill>
          <a:blip r:embed="rId2" cstate="print"/>
          <a:srcRect/>
          <a:stretch>
            <a:fillRect/>
          </a:stretch>
        </p:blipFill>
        <p:spPr bwMode="auto">
          <a:xfrm>
            <a:off x="0" y="2722563"/>
            <a:ext cx="6372225" cy="4135437"/>
          </a:xfrm>
          <a:prstGeom prst="rect">
            <a:avLst/>
          </a:prstGeom>
          <a:noFill/>
          <a:ln w="9525">
            <a:noFill/>
            <a:miter lim="800000"/>
            <a:headEnd/>
            <a:tailEnd/>
          </a:ln>
        </p:spPr>
      </p:pic>
      <p:pic>
        <p:nvPicPr>
          <p:cNvPr id="210963" name="Picture 10"/>
          <p:cNvPicPr>
            <a:picLocks noChangeAspect="1" noChangeArrowheads="1"/>
          </p:cNvPicPr>
          <p:nvPr/>
        </p:nvPicPr>
        <p:blipFill>
          <a:blip r:embed="rId3" cstate="print"/>
          <a:srcRect/>
          <a:stretch>
            <a:fillRect/>
          </a:stretch>
        </p:blipFill>
        <p:spPr bwMode="auto">
          <a:xfrm>
            <a:off x="6588125" y="692150"/>
            <a:ext cx="1800225" cy="1800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12"/>
          </p:nvPr>
        </p:nvSpPr>
        <p:spPr/>
        <p:txBody>
          <a:bodyPr/>
          <a:lstStyle/>
          <a:p>
            <a:pPr>
              <a:defRPr/>
            </a:pPr>
            <a:fld id="{828C5413-602B-42D3-825E-8E0935907839}" type="slidenum">
              <a:rPr lang="fr-FR"/>
              <a:pPr>
                <a:defRPr/>
              </a:pPr>
              <a:t>31</a:t>
            </a:fld>
            <a:endParaRPr lang="fr-FR"/>
          </a:p>
        </p:txBody>
      </p:sp>
      <p:sp>
        <p:nvSpPr>
          <p:cNvPr id="246789" name="Rectangle 5"/>
          <p:cNvSpPr>
            <a:spLocks noChangeArrowheads="1"/>
          </p:cNvSpPr>
          <p:nvPr/>
        </p:nvSpPr>
        <p:spPr bwMode="auto">
          <a:xfrm>
            <a:off x="179388" y="115888"/>
            <a:ext cx="7273925" cy="641350"/>
          </a:xfrm>
          <a:prstGeom prst="rect">
            <a:avLst/>
          </a:prstGeom>
          <a:noFill/>
          <a:ln w="9525">
            <a:noFill/>
            <a:miter lim="800000"/>
            <a:headEnd/>
            <a:tailEnd/>
          </a:ln>
          <a:effectLst/>
        </p:spPr>
        <p:txBody>
          <a:bodyPr>
            <a:spAutoFit/>
          </a:bodyPr>
          <a:lstStyle/>
          <a:p>
            <a:r>
              <a:rPr lang="fr-FR" b="1"/>
              <a:t>MISE EN REGARD DES EVOLUTIONS</a:t>
            </a:r>
          </a:p>
          <a:p>
            <a:r>
              <a:rPr lang="fr-FR" b="1">
                <a:solidFill>
                  <a:srgbClr val="B01821"/>
                </a:solidFill>
              </a:rPr>
              <a:t>Navette domicile -travail</a:t>
            </a:r>
          </a:p>
        </p:txBody>
      </p:sp>
      <p:sp>
        <p:nvSpPr>
          <p:cNvPr id="13318" name="Text Box 6"/>
          <p:cNvSpPr txBox="1">
            <a:spLocks noChangeArrowheads="1"/>
          </p:cNvSpPr>
          <p:nvPr/>
        </p:nvSpPr>
        <p:spPr bwMode="auto">
          <a:xfrm>
            <a:off x="6443663" y="3141663"/>
            <a:ext cx="1968500" cy="304800"/>
          </a:xfrm>
          <a:prstGeom prst="rect">
            <a:avLst/>
          </a:prstGeom>
          <a:noFill/>
          <a:ln w="9525">
            <a:noFill/>
            <a:miter lim="800000"/>
            <a:headEnd/>
            <a:tailEnd/>
          </a:ln>
          <a:effectLst/>
        </p:spPr>
        <p:txBody>
          <a:bodyPr>
            <a:spAutoFit/>
          </a:bodyPr>
          <a:lstStyle/>
          <a:p>
            <a:pPr marL="180975" indent="-180975">
              <a:spcBef>
                <a:spcPct val="50000"/>
              </a:spcBef>
              <a:buFont typeface="Wingdings" pitchFamily="2" charset="2"/>
              <a:buNone/>
            </a:pPr>
            <a:endParaRPr lang="fr-FR" sz="1400">
              <a:solidFill>
                <a:srgbClr val="7F7F7F"/>
              </a:solidFill>
              <a:cs typeface="Arial" charset="0"/>
            </a:endParaRPr>
          </a:p>
        </p:txBody>
      </p:sp>
      <p:sp>
        <p:nvSpPr>
          <p:cNvPr id="246798" name="Text Box 12"/>
          <p:cNvSpPr txBox="1">
            <a:spLocks noChangeArrowheads="1"/>
          </p:cNvSpPr>
          <p:nvPr/>
        </p:nvSpPr>
        <p:spPr bwMode="auto">
          <a:xfrm>
            <a:off x="323850" y="1125538"/>
            <a:ext cx="6192838" cy="366712"/>
          </a:xfrm>
          <a:prstGeom prst="rect">
            <a:avLst/>
          </a:prstGeom>
          <a:noFill/>
          <a:ln w="9525">
            <a:noFill/>
            <a:miter lim="800000"/>
            <a:headEnd/>
            <a:tailEnd/>
          </a:ln>
        </p:spPr>
        <p:txBody>
          <a:bodyPr>
            <a:spAutoFit/>
          </a:bodyPr>
          <a:lstStyle/>
          <a:p>
            <a:pPr>
              <a:spcBef>
                <a:spcPct val="50000"/>
              </a:spcBef>
            </a:pPr>
            <a:r>
              <a:rPr lang="fr-FR" b="1">
                <a:solidFill>
                  <a:srgbClr val="957C6F"/>
                </a:solidFill>
                <a:cs typeface="Arial" charset="0"/>
              </a:rPr>
              <a:t>L’effet de la proximité de Mulhouse et de Colmar</a:t>
            </a:r>
          </a:p>
        </p:txBody>
      </p:sp>
      <p:sp>
        <p:nvSpPr>
          <p:cNvPr id="246799" name="Rectangle 15"/>
          <p:cNvSpPr>
            <a:spLocks noChangeArrowheads="1"/>
          </p:cNvSpPr>
          <p:nvPr/>
        </p:nvSpPr>
        <p:spPr bwMode="auto">
          <a:xfrm>
            <a:off x="395288" y="5153025"/>
            <a:ext cx="8137525" cy="1155700"/>
          </a:xfrm>
          <a:prstGeom prst="rect">
            <a:avLst/>
          </a:prstGeom>
          <a:noFill/>
          <a:ln w="9525">
            <a:noFill/>
            <a:miter lim="800000"/>
            <a:headEnd/>
            <a:tailEnd/>
          </a:ln>
          <a:effectLst/>
        </p:spPr>
        <p:txBody>
          <a:bodyPr anchor="ctr">
            <a:spAutoFit/>
          </a:bodyPr>
          <a:lstStyle/>
          <a:p>
            <a:pPr algn="just"/>
            <a:r>
              <a:rPr lang="fr-FR" sz="1400"/>
              <a:t>Les flux domicile-travail se font essentiellement entre le territoire du SCOT, la région Mulhousienne et la région de Colmar.</a:t>
            </a:r>
          </a:p>
          <a:p>
            <a:pPr algn="just"/>
            <a:endParaRPr lang="fr-FR" sz="1400"/>
          </a:p>
          <a:p>
            <a:pPr algn="just"/>
            <a:r>
              <a:rPr lang="fr-FR" sz="1400"/>
              <a:t>48% des résidents travaillent dans la région de Mulhouse, et 17 % dans la région de Colmar.</a:t>
            </a:r>
          </a:p>
          <a:p>
            <a:pPr algn="just"/>
            <a:r>
              <a:rPr lang="fr-FR" sz="1400"/>
              <a:t>66 % des actifs entrants sur le territoire résident dans la région de Colmar et la région de Mulhouse.</a:t>
            </a:r>
          </a:p>
        </p:txBody>
      </p:sp>
      <p:pic>
        <p:nvPicPr>
          <p:cNvPr id="246804" name="Picture 20"/>
          <p:cNvPicPr>
            <a:picLocks noChangeAspect="1" noChangeArrowheads="1"/>
          </p:cNvPicPr>
          <p:nvPr/>
        </p:nvPicPr>
        <p:blipFill>
          <a:blip r:embed="rId2" cstate="print"/>
          <a:srcRect/>
          <a:stretch>
            <a:fillRect/>
          </a:stretch>
        </p:blipFill>
        <p:spPr bwMode="auto">
          <a:xfrm>
            <a:off x="5292725" y="2060575"/>
            <a:ext cx="2732088" cy="3024188"/>
          </a:xfrm>
          <a:prstGeom prst="rect">
            <a:avLst/>
          </a:prstGeom>
          <a:noFill/>
          <a:ln w="9525">
            <a:noFill/>
            <a:miter lim="800000"/>
            <a:headEnd/>
            <a:tailEnd/>
          </a:ln>
          <a:effectLst/>
        </p:spPr>
      </p:pic>
      <p:sp>
        <p:nvSpPr>
          <p:cNvPr id="11" name="Text Box 6"/>
          <p:cNvSpPr txBox="1">
            <a:spLocks noChangeArrowheads="1"/>
          </p:cNvSpPr>
          <p:nvPr/>
        </p:nvSpPr>
        <p:spPr bwMode="auto">
          <a:xfrm>
            <a:off x="4643438" y="1700213"/>
            <a:ext cx="4286250" cy="246062"/>
          </a:xfrm>
          <a:prstGeom prst="rect">
            <a:avLst/>
          </a:prstGeom>
          <a:noFill/>
          <a:ln w="9525">
            <a:noFill/>
            <a:miter lim="800000"/>
            <a:headEnd/>
            <a:tailEnd/>
          </a:ln>
        </p:spPr>
        <p:txBody>
          <a:bodyPr>
            <a:spAutoFit/>
          </a:bodyPr>
          <a:lstStyle/>
          <a:p>
            <a:pPr>
              <a:spcBef>
                <a:spcPct val="50000"/>
              </a:spcBef>
            </a:pPr>
            <a:r>
              <a:rPr lang="fr-FR" sz="1000" b="1">
                <a:cs typeface="Arial" charset="0"/>
                <a:sym typeface="Wingdings" pitchFamily="2" charset="2"/>
              </a:rPr>
              <a:t>Répartition des navettes entrantes par destination en 1999</a:t>
            </a:r>
            <a:endParaRPr lang="fr-FR" sz="1000">
              <a:cs typeface="Arial" charset="0"/>
              <a:sym typeface="Wingdings" pitchFamily="2" charset="2"/>
            </a:endParaRPr>
          </a:p>
        </p:txBody>
      </p:sp>
      <p:sp>
        <p:nvSpPr>
          <p:cNvPr id="2" name="Text Box 6"/>
          <p:cNvSpPr txBox="1">
            <a:spLocks noChangeArrowheads="1"/>
          </p:cNvSpPr>
          <p:nvPr/>
        </p:nvSpPr>
        <p:spPr bwMode="auto">
          <a:xfrm>
            <a:off x="323850" y="1724025"/>
            <a:ext cx="4286250" cy="246063"/>
          </a:xfrm>
          <a:prstGeom prst="rect">
            <a:avLst/>
          </a:prstGeom>
          <a:noFill/>
          <a:ln w="9525">
            <a:noFill/>
            <a:miter lim="800000"/>
            <a:headEnd/>
            <a:tailEnd/>
          </a:ln>
        </p:spPr>
        <p:txBody>
          <a:bodyPr>
            <a:spAutoFit/>
          </a:bodyPr>
          <a:lstStyle/>
          <a:p>
            <a:pPr>
              <a:spcBef>
                <a:spcPct val="50000"/>
              </a:spcBef>
            </a:pPr>
            <a:r>
              <a:rPr lang="fr-FR" sz="1000" b="1">
                <a:cs typeface="Arial" charset="0"/>
                <a:sym typeface="Wingdings" pitchFamily="2" charset="2"/>
              </a:rPr>
              <a:t>Répartition des navettes sortantes par destination en 1999</a:t>
            </a:r>
            <a:endParaRPr lang="fr-FR" sz="1000">
              <a:cs typeface="Arial" charset="0"/>
              <a:sym typeface="Wingdings" pitchFamily="2" charset="2"/>
            </a:endParaRPr>
          </a:p>
        </p:txBody>
      </p:sp>
      <p:pic>
        <p:nvPicPr>
          <p:cNvPr id="246815" name="Picture 10"/>
          <p:cNvPicPr>
            <a:picLocks noChangeAspect="1" noChangeArrowheads="1"/>
          </p:cNvPicPr>
          <p:nvPr/>
        </p:nvPicPr>
        <p:blipFill>
          <a:blip r:embed="rId3" cstate="print"/>
          <a:srcRect/>
          <a:stretch>
            <a:fillRect/>
          </a:stretch>
        </p:blipFill>
        <p:spPr bwMode="auto">
          <a:xfrm>
            <a:off x="468313" y="2205038"/>
            <a:ext cx="3240087" cy="27003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fade">
                                      <p:cBhvr>
                                        <p:cTn id="7" dur="2000"/>
                                        <p:tgtEl>
                                          <p:spTgt spid="133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2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5"/>
          <p:cNvSpPr>
            <a:spLocks noGrp="1"/>
          </p:cNvSpPr>
          <p:nvPr>
            <p:ph type="sldNum" sz="quarter" idx="12"/>
          </p:nvPr>
        </p:nvSpPr>
        <p:spPr/>
        <p:txBody>
          <a:bodyPr/>
          <a:lstStyle/>
          <a:p>
            <a:pPr>
              <a:defRPr/>
            </a:pPr>
            <a:fld id="{38A405EA-4434-4BA2-9F9A-2E42F35CEBCC}" type="slidenum">
              <a:rPr lang="fr-FR"/>
              <a:pPr>
                <a:defRPr/>
              </a:pPr>
              <a:t>32</a:t>
            </a:fld>
            <a:endParaRPr lang="fr-FR"/>
          </a:p>
        </p:txBody>
      </p:sp>
      <p:sp>
        <p:nvSpPr>
          <p:cNvPr id="239618" name="Titre 1"/>
          <p:cNvSpPr>
            <a:spLocks noGrp="1"/>
          </p:cNvSpPr>
          <p:nvPr>
            <p:ph type="ctrTitle"/>
          </p:nvPr>
        </p:nvSpPr>
        <p:spPr>
          <a:xfrm>
            <a:off x="611188" y="2781300"/>
            <a:ext cx="7918450" cy="1470025"/>
          </a:xfrm>
        </p:spPr>
        <p:txBody>
          <a:bodyPr/>
          <a:lstStyle/>
          <a:p>
            <a:r>
              <a:rPr lang="fr-FR" sz="4000" b="1" smtClean="0">
                <a:solidFill>
                  <a:srgbClr val="B01821"/>
                </a:solidFill>
                <a:latin typeface="Helvetica Compressed" pitchFamily="34" charset="0"/>
              </a:rPr>
              <a:t>Évolution des densités </a:t>
            </a:r>
            <a:br>
              <a:rPr lang="fr-FR" sz="4000" b="1" smtClean="0">
                <a:solidFill>
                  <a:srgbClr val="B01821"/>
                </a:solidFill>
                <a:latin typeface="Helvetica Compressed" pitchFamily="34" charset="0"/>
              </a:rPr>
            </a:br>
            <a:r>
              <a:rPr lang="fr-FR" sz="4000" b="1" smtClean="0">
                <a:solidFill>
                  <a:srgbClr val="B01821"/>
                </a:solidFill>
                <a:latin typeface="Helvetica Compressed" pitchFamily="34" charset="0"/>
              </a:rPr>
              <a:t>entre 1976 et 2002</a:t>
            </a:r>
            <a:br>
              <a:rPr lang="fr-FR" sz="4000" b="1" smtClean="0">
                <a:solidFill>
                  <a:srgbClr val="B01821"/>
                </a:solidFill>
                <a:latin typeface="Helvetica Compressed" pitchFamily="34" charset="0"/>
              </a:rPr>
            </a:br>
            <a:r>
              <a:rPr lang="fr-FR" sz="4000" b="1" smtClean="0">
                <a:solidFill>
                  <a:srgbClr val="B01821"/>
                </a:solidFill>
                <a:latin typeface="Helvetica Compressed" pitchFamily="34" charset="0"/>
              </a:rPr>
              <a:t/>
            </a:r>
            <a:br>
              <a:rPr lang="fr-FR" sz="4000" b="1" smtClean="0">
                <a:solidFill>
                  <a:srgbClr val="B01821"/>
                </a:solidFill>
                <a:latin typeface="Helvetica Compressed" pitchFamily="34" charset="0"/>
              </a:rPr>
            </a:br>
            <a:r>
              <a:rPr lang="fr-FR" sz="3200" b="1" smtClean="0">
                <a:solidFill>
                  <a:srgbClr val="571010"/>
                </a:solidFill>
                <a:latin typeface="Helvetica Compressed" pitchFamily="34" charset="0"/>
              </a:rPr>
              <a:t>Une dédensification de la population</a:t>
            </a:r>
            <a:br>
              <a:rPr lang="fr-FR" sz="3200" b="1" smtClean="0">
                <a:solidFill>
                  <a:srgbClr val="571010"/>
                </a:solidFill>
                <a:latin typeface="Helvetica Compressed" pitchFamily="34" charset="0"/>
              </a:rPr>
            </a:br>
            <a:r>
              <a:rPr lang="fr-FR" sz="3200" b="1" smtClean="0">
                <a:solidFill>
                  <a:srgbClr val="571010"/>
                </a:solidFill>
                <a:latin typeface="Helvetica Compressed" pitchFamily="34" charset="0"/>
              </a:rPr>
              <a:t> et de l’emploi</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6"/>
          <p:cNvSpPr>
            <a:spLocks noGrp="1"/>
          </p:cNvSpPr>
          <p:nvPr>
            <p:ph type="sldNum" sz="quarter" idx="12"/>
          </p:nvPr>
        </p:nvSpPr>
        <p:spPr/>
        <p:txBody>
          <a:bodyPr/>
          <a:lstStyle/>
          <a:p>
            <a:pPr>
              <a:defRPr/>
            </a:pPr>
            <a:fld id="{43064F4A-C2AC-4EC9-BF73-0304D872D0E2}" type="slidenum">
              <a:rPr lang="fr-FR"/>
              <a:pPr>
                <a:defRPr/>
              </a:pPr>
              <a:t>33</a:t>
            </a:fld>
            <a:endParaRPr lang="fr-FR"/>
          </a:p>
        </p:txBody>
      </p:sp>
      <p:sp>
        <p:nvSpPr>
          <p:cNvPr id="240642" name="Rectangle 2"/>
          <p:cNvSpPr>
            <a:spLocks noChangeArrowheads="1"/>
          </p:cNvSpPr>
          <p:nvPr/>
        </p:nvSpPr>
        <p:spPr bwMode="auto">
          <a:xfrm>
            <a:off x="179388" y="115888"/>
            <a:ext cx="8208962" cy="641350"/>
          </a:xfrm>
          <a:prstGeom prst="rect">
            <a:avLst/>
          </a:prstGeom>
          <a:noFill/>
          <a:ln w="9525">
            <a:noFill/>
            <a:miter lim="800000"/>
            <a:headEnd/>
            <a:tailEnd/>
          </a:ln>
          <a:effectLst/>
        </p:spPr>
        <p:txBody>
          <a:bodyPr>
            <a:spAutoFit/>
          </a:bodyPr>
          <a:lstStyle/>
          <a:p>
            <a:r>
              <a:rPr lang="fr-FR" b="1">
                <a:solidFill>
                  <a:srgbClr val="221100"/>
                </a:solidFill>
              </a:rPr>
              <a:t>EVOLUTION DES DENSITES</a:t>
            </a:r>
          </a:p>
          <a:p>
            <a:r>
              <a:rPr lang="fr-FR" b="1">
                <a:solidFill>
                  <a:srgbClr val="B01821"/>
                </a:solidFill>
              </a:rPr>
              <a:t>Par entités paysagères</a:t>
            </a:r>
          </a:p>
        </p:txBody>
      </p:sp>
      <p:pic>
        <p:nvPicPr>
          <p:cNvPr id="240643" name="Picture 3" descr="Ratio pop-emploi par ha consomme 76-02"/>
          <p:cNvPicPr>
            <a:picLocks noGrp="1" noChangeAspect="1" noChangeArrowheads="1"/>
          </p:cNvPicPr>
          <p:nvPr>
            <p:ph sz="half" idx="1"/>
          </p:nvPr>
        </p:nvPicPr>
        <p:blipFill>
          <a:blip r:embed="rId3" cstate="print"/>
          <a:srcRect l="27005" t="6400" b="10159"/>
          <a:stretch>
            <a:fillRect/>
          </a:stretch>
        </p:blipFill>
        <p:spPr>
          <a:xfrm>
            <a:off x="1258888" y="1628775"/>
            <a:ext cx="6911975" cy="3881438"/>
          </a:xfrm>
          <a:ln w="3175">
            <a:solidFill>
              <a:srgbClr val="000000"/>
            </a:solid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53723465-F767-4042-89B8-8119C6753FC1}" type="slidenum">
              <a:rPr lang="fr-FR"/>
              <a:pPr>
                <a:defRPr/>
              </a:pPr>
              <a:t>34</a:t>
            </a:fld>
            <a:endParaRPr lang="fr-FR"/>
          </a:p>
        </p:txBody>
      </p:sp>
      <p:sp>
        <p:nvSpPr>
          <p:cNvPr id="242690" name="Text Box 2"/>
          <p:cNvSpPr txBox="1">
            <a:spLocks noChangeArrowheads="1"/>
          </p:cNvSpPr>
          <p:nvPr/>
        </p:nvSpPr>
        <p:spPr bwMode="auto">
          <a:xfrm>
            <a:off x="7143750" y="1341438"/>
            <a:ext cx="2000250" cy="336550"/>
          </a:xfrm>
          <a:prstGeom prst="rect">
            <a:avLst/>
          </a:prstGeom>
          <a:noFill/>
          <a:ln w="9525">
            <a:noFill/>
            <a:miter lim="800000"/>
            <a:headEnd/>
            <a:tailEnd/>
          </a:ln>
          <a:effectLst/>
        </p:spPr>
        <p:txBody>
          <a:bodyPr>
            <a:spAutoFit/>
          </a:bodyPr>
          <a:lstStyle/>
          <a:p>
            <a:endParaRPr lang="fr-FR" sz="1600">
              <a:latin typeface="Calibri" pitchFamily="34" charset="0"/>
            </a:endParaRPr>
          </a:p>
        </p:txBody>
      </p:sp>
      <p:pic>
        <p:nvPicPr>
          <p:cNvPr id="242691" name="Picture 3" descr="densité par ha urbanisé en 76 et 2002"/>
          <p:cNvPicPr>
            <a:picLocks noChangeAspect="1" noChangeArrowheads="1"/>
          </p:cNvPicPr>
          <p:nvPr/>
        </p:nvPicPr>
        <p:blipFill>
          <a:blip r:embed="rId3" cstate="print"/>
          <a:srcRect l="27005" t="18634" r="17218" b="12662"/>
          <a:stretch>
            <a:fillRect/>
          </a:stretch>
        </p:blipFill>
        <p:spPr bwMode="auto">
          <a:xfrm>
            <a:off x="2339975" y="2060575"/>
            <a:ext cx="6553200" cy="3967163"/>
          </a:xfrm>
          <a:prstGeom prst="rect">
            <a:avLst/>
          </a:prstGeom>
          <a:noFill/>
          <a:ln w="3175">
            <a:noFill/>
            <a:miter lim="800000"/>
            <a:headEnd/>
            <a:tailEnd/>
          </a:ln>
        </p:spPr>
      </p:pic>
      <p:sp>
        <p:nvSpPr>
          <p:cNvPr id="242692" name="Rectangle 4"/>
          <p:cNvSpPr>
            <a:spLocks noChangeArrowheads="1"/>
          </p:cNvSpPr>
          <p:nvPr/>
        </p:nvSpPr>
        <p:spPr bwMode="auto">
          <a:xfrm>
            <a:off x="395288" y="1844675"/>
            <a:ext cx="4968875" cy="2263775"/>
          </a:xfrm>
          <a:prstGeom prst="rect">
            <a:avLst/>
          </a:prstGeom>
          <a:noFill/>
          <a:ln w="9525">
            <a:noFill/>
            <a:miter lim="800000"/>
            <a:headEnd/>
            <a:tailEnd/>
          </a:ln>
          <a:effectLst/>
        </p:spPr>
        <p:txBody>
          <a:bodyPr>
            <a:spAutoFit/>
          </a:bodyPr>
          <a:lstStyle/>
          <a:p>
            <a:pPr>
              <a:spcBef>
                <a:spcPct val="30000"/>
              </a:spcBef>
              <a:buFont typeface="Wingdings" pitchFamily="2" charset="2"/>
              <a:buChar char="è"/>
            </a:pPr>
            <a:r>
              <a:rPr lang="fr-FR">
                <a:solidFill>
                  <a:srgbClr val="957C6F"/>
                </a:solidFill>
                <a:cs typeface="Arial" charset="0"/>
                <a:sym typeface="Wingdings" pitchFamily="2" charset="2"/>
              </a:rPr>
              <a:t> 1976 = </a:t>
            </a:r>
            <a:r>
              <a:rPr lang="fr-FR">
                <a:solidFill>
                  <a:srgbClr val="957C6F"/>
                </a:solidFill>
                <a:cs typeface="Arial" charset="0"/>
              </a:rPr>
              <a:t> 37 habitants et emplois par hectare consommé</a:t>
            </a:r>
          </a:p>
          <a:p>
            <a:pPr>
              <a:spcBef>
                <a:spcPct val="30000"/>
              </a:spcBef>
              <a:buFont typeface="Wingdings" pitchFamily="2" charset="2"/>
              <a:buNone/>
            </a:pPr>
            <a:endParaRPr lang="fr-FR">
              <a:solidFill>
                <a:srgbClr val="957C6F"/>
              </a:solidFill>
              <a:cs typeface="Arial" charset="0"/>
            </a:endParaRPr>
          </a:p>
          <a:p>
            <a:pPr>
              <a:spcBef>
                <a:spcPct val="30000"/>
              </a:spcBef>
              <a:buFont typeface="Wingdings" pitchFamily="2" charset="2"/>
              <a:buNone/>
            </a:pPr>
            <a:r>
              <a:rPr lang="fr-FR">
                <a:solidFill>
                  <a:srgbClr val="957C6F"/>
                </a:solidFill>
                <a:cs typeface="Arial" charset="0"/>
                <a:sym typeface="Wingdings" pitchFamily="2" charset="2"/>
              </a:rPr>
              <a:t></a:t>
            </a:r>
            <a:r>
              <a:rPr lang="fr-FR">
                <a:solidFill>
                  <a:srgbClr val="957C6F"/>
                </a:solidFill>
                <a:cs typeface="Arial" charset="0"/>
              </a:rPr>
              <a:t> 2002 = 32 habitants et emplois par hectare consommé</a:t>
            </a:r>
          </a:p>
          <a:p>
            <a:pPr>
              <a:spcBef>
                <a:spcPct val="30000"/>
              </a:spcBef>
              <a:buFont typeface="Wingdings" pitchFamily="2" charset="2"/>
              <a:buNone/>
            </a:pPr>
            <a:endParaRPr lang="fr-FR">
              <a:solidFill>
                <a:srgbClr val="957C6F"/>
              </a:solidFill>
              <a:cs typeface="Arial" charset="0"/>
            </a:endParaRPr>
          </a:p>
          <a:p>
            <a:pPr>
              <a:spcBef>
                <a:spcPct val="30000"/>
              </a:spcBef>
              <a:buFont typeface="Wingdings" pitchFamily="2" charset="2"/>
              <a:buNone/>
            </a:pPr>
            <a:endParaRPr lang="fr-FR" sz="1400">
              <a:cs typeface="Arial" charset="0"/>
            </a:endParaRPr>
          </a:p>
        </p:txBody>
      </p:sp>
      <p:sp>
        <p:nvSpPr>
          <p:cNvPr id="242693" name="Rectangle 5"/>
          <p:cNvSpPr>
            <a:spLocks noChangeArrowheads="1"/>
          </p:cNvSpPr>
          <p:nvPr/>
        </p:nvSpPr>
        <p:spPr bwMode="auto">
          <a:xfrm>
            <a:off x="179388" y="3644900"/>
            <a:ext cx="2160587" cy="2465388"/>
          </a:xfrm>
          <a:prstGeom prst="rect">
            <a:avLst/>
          </a:prstGeom>
          <a:noFill/>
          <a:ln w="9525">
            <a:noFill/>
            <a:miter lim="800000"/>
            <a:headEnd/>
            <a:tailEnd/>
          </a:ln>
          <a:effectLst/>
        </p:spPr>
        <p:txBody>
          <a:bodyPr>
            <a:spAutoFit/>
          </a:bodyPr>
          <a:lstStyle/>
          <a:p>
            <a:r>
              <a:rPr lang="fr-FR" sz="1200">
                <a:cs typeface="Arial" charset="0"/>
              </a:rPr>
              <a:t>Cette dédensification est liée à  : </a:t>
            </a:r>
          </a:p>
          <a:p>
            <a:pPr>
              <a:buFontTx/>
              <a:buChar char="-"/>
            </a:pPr>
            <a:r>
              <a:rPr lang="fr-FR" sz="1200">
                <a:cs typeface="Arial" charset="0"/>
              </a:rPr>
              <a:t>une décohabitation des ménages</a:t>
            </a:r>
          </a:p>
          <a:p>
            <a:pPr>
              <a:buFontTx/>
              <a:buChar char="-"/>
            </a:pPr>
            <a:r>
              <a:rPr lang="fr-FR" sz="1200">
                <a:cs typeface="Arial" charset="0"/>
              </a:rPr>
              <a:t> à l’évolution des formes d’habitat  : </a:t>
            </a:r>
            <a:r>
              <a:rPr lang="fr-FR" sz="1200"/>
              <a:t>le modèle de la maison individuelle, plus consommatrice d’espace que les collectifs, a été privilégié.</a:t>
            </a:r>
          </a:p>
          <a:p>
            <a:pPr>
              <a:buFontTx/>
              <a:buChar char="-"/>
            </a:pPr>
            <a:r>
              <a:rPr lang="fr-FR" sz="1200">
                <a:cs typeface="Arial" charset="0"/>
              </a:rPr>
              <a:t>à l’implantation d’activités plus ou moins consommatrices d’espaces.</a:t>
            </a:r>
          </a:p>
          <a:p>
            <a:endParaRPr lang="fr-FR" sz="1200">
              <a:cs typeface="Arial" charset="0"/>
            </a:endParaRPr>
          </a:p>
        </p:txBody>
      </p:sp>
      <p:sp>
        <p:nvSpPr>
          <p:cNvPr id="242694" name="Rectangle 6"/>
          <p:cNvSpPr>
            <a:spLocks noChangeArrowheads="1"/>
          </p:cNvSpPr>
          <p:nvPr/>
        </p:nvSpPr>
        <p:spPr bwMode="auto">
          <a:xfrm>
            <a:off x="179388" y="115888"/>
            <a:ext cx="8208962" cy="641350"/>
          </a:xfrm>
          <a:prstGeom prst="rect">
            <a:avLst/>
          </a:prstGeom>
          <a:noFill/>
          <a:ln w="9525">
            <a:noFill/>
            <a:miter lim="800000"/>
            <a:headEnd/>
            <a:tailEnd/>
          </a:ln>
          <a:effectLst/>
        </p:spPr>
        <p:txBody>
          <a:bodyPr>
            <a:spAutoFit/>
          </a:bodyPr>
          <a:lstStyle/>
          <a:p>
            <a:r>
              <a:rPr lang="fr-FR" b="1">
                <a:solidFill>
                  <a:srgbClr val="221100"/>
                </a:solidFill>
              </a:rPr>
              <a:t>EVOLUTION DES DENSITES</a:t>
            </a:r>
          </a:p>
          <a:p>
            <a:r>
              <a:rPr lang="fr-FR" b="1">
                <a:solidFill>
                  <a:srgbClr val="B01821"/>
                </a:solidFill>
              </a:rPr>
              <a:t>La densité</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6"/>
          <p:cNvSpPr>
            <a:spLocks noGrp="1"/>
          </p:cNvSpPr>
          <p:nvPr>
            <p:ph type="sldNum" sz="quarter" idx="12"/>
          </p:nvPr>
        </p:nvSpPr>
        <p:spPr/>
        <p:txBody>
          <a:bodyPr/>
          <a:lstStyle/>
          <a:p>
            <a:pPr>
              <a:defRPr/>
            </a:pPr>
            <a:fld id="{E539D245-D287-46EB-8342-51DEF0F555A3}" type="slidenum">
              <a:rPr lang="fr-FR"/>
              <a:pPr>
                <a:defRPr/>
              </a:pPr>
              <a:t>35</a:t>
            </a:fld>
            <a:endParaRPr lang="fr-FR"/>
          </a:p>
        </p:txBody>
      </p:sp>
      <p:sp>
        <p:nvSpPr>
          <p:cNvPr id="244738" name="Rectangle 2"/>
          <p:cNvSpPr>
            <a:spLocks noGrp="1"/>
          </p:cNvSpPr>
          <p:nvPr>
            <p:ph type="body" sz="half" idx="2"/>
          </p:nvPr>
        </p:nvSpPr>
        <p:spPr>
          <a:xfrm>
            <a:off x="6732588" y="1600200"/>
            <a:ext cx="1954212" cy="4525963"/>
          </a:xfrm>
        </p:spPr>
        <p:txBody>
          <a:bodyPr/>
          <a:lstStyle/>
          <a:p>
            <a:endParaRPr lang="fr-FR" sz="1600" smtClean="0"/>
          </a:p>
          <a:p>
            <a:endParaRPr lang="fr-FR" sz="1600" smtClean="0"/>
          </a:p>
        </p:txBody>
      </p:sp>
      <p:sp>
        <p:nvSpPr>
          <p:cNvPr id="244739" name="Rectangle 3"/>
          <p:cNvSpPr>
            <a:spLocks noChangeArrowheads="1"/>
          </p:cNvSpPr>
          <p:nvPr/>
        </p:nvSpPr>
        <p:spPr bwMode="auto">
          <a:xfrm>
            <a:off x="179388" y="115888"/>
            <a:ext cx="8208962" cy="641350"/>
          </a:xfrm>
          <a:prstGeom prst="rect">
            <a:avLst/>
          </a:prstGeom>
          <a:noFill/>
          <a:ln w="9525">
            <a:noFill/>
            <a:miter lim="800000"/>
            <a:headEnd/>
            <a:tailEnd/>
          </a:ln>
          <a:effectLst/>
        </p:spPr>
        <p:txBody>
          <a:bodyPr>
            <a:spAutoFit/>
          </a:bodyPr>
          <a:lstStyle/>
          <a:p>
            <a:r>
              <a:rPr lang="fr-FR" b="1">
                <a:solidFill>
                  <a:srgbClr val="221100"/>
                </a:solidFill>
              </a:rPr>
              <a:t>EVOLUTION DES DENSITES</a:t>
            </a:r>
          </a:p>
          <a:p>
            <a:r>
              <a:rPr lang="fr-FR" b="1">
                <a:solidFill>
                  <a:srgbClr val="B01821"/>
                </a:solidFill>
              </a:rPr>
              <a:t>Évolution de la densité entre 1976 et 2002</a:t>
            </a:r>
          </a:p>
        </p:txBody>
      </p:sp>
      <p:pic>
        <p:nvPicPr>
          <p:cNvPr id="244740" name="Picture 4" descr="taux évolution densité 76-2002"/>
          <p:cNvPicPr>
            <a:picLocks noGrp="1" noChangeAspect="1" noChangeArrowheads="1"/>
          </p:cNvPicPr>
          <p:nvPr>
            <p:ph sz="half" idx="1"/>
          </p:nvPr>
        </p:nvPicPr>
        <p:blipFill>
          <a:blip r:embed="rId3" cstate="print"/>
          <a:srcRect l="26947" t="7814" r="1207" b="12842"/>
          <a:stretch>
            <a:fillRect/>
          </a:stretch>
        </p:blipFill>
        <p:spPr>
          <a:xfrm>
            <a:off x="2484438" y="1916113"/>
            <a:ext cx="6408737" cy="3478212"/>
          </a:xfrm>
        </p:spPr>
      </p:pic>
      <p:sp>
        <p:nvSpPr>
          <p:cNvPr id="244741" name="Rectangle 5"/>
          <p:cNvSpPr>
            <a:spLocks noChangeArrowheads="1"/>
          </p:cNvSpPr>
          <p:nvPr/>
        </p:nvSpPr>
        <p:spPr bwMode="auto">
          <a:xfrm>
            <a:off x="323850" y="2276475"/>
            <a:ext cx="1944688" cy="2981325"/>
          </a:xfrm>
          <a:prstGeom prst="rect">
            <a:avLst/>
          </a:prstGeom>
          <a:noFill/>
          <a:ln w="9525">
            <a:noFill/>
            <a:miter lim="800000"/>
            <a:headEnd/>
            <a:tailEnd/>
          </a:ln>
          <a:effectLst/>
        </p:spPr>
        <p:txBody>
          <a:bodyPr>
            <a:spAutoFit/>
          </a:bodyPr>
          <a:lstStyle/>
          <a:p>
            <a:r>
              <a:rPr lang="fr-FR">
                <a:solidFill>
                  <a:srgbClr val="957C6F"/>
                </a:solidFill>
                <a:sym typeface="Wingdings" pitchFamily="2" charset="2"/>
              </a:rPr>
              <a:t></a:t>
            </a:r>
            <a:r>
              <a:rPr lang="fr-FR"/>
              <a:t> </a:t>
            </a:r>
            <a:r>
              <a:rPr lang="fr-FR" sz="1400"/>
              <a:t>Tendance générale : baisse de la densité sur l’ensemble du territoire</a:t>
            </a:r>
          </a:p>
          <a:p>
            <a:endParaRPr lang="fr-FR" sz="1400"/>
          </a:p>
          <a:p>
            <a:endParaRPr lang="fr-FR" sz="1400"/>
          </a:p>
          <a:p>
            <a:r>
              <a:rPr lang="fr-FR">
                <a:solidFill>
                  <a:srgbClr val="957C6F"/>
                </a:solidFill>
                <a:sym typeface="Wingdings" pitchFamily="2" charset="2"/>
              </a:rPr>
              <a:t></a:t>
            </a:r>
            <a:r>
              <a:rPr lang="fr-FR"/>
              <a:t> </a:t>
            </a:r>
            <a:r>
              <a:rPr lang="fr-FR" sz="1400"/>
              <a:t>Taux de variation moyen de la densité de population et de l’emploi cumulé par ha urbanisé entre 1976 et 2002 = - 9.3</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5D5E94B1-EA12-4740-A26E-8D5842C6D64E}" type="slidenum">
              <a:rPr lang="fr-FR"/>
              <a:pPr>
                <a:defRPr/>
              </a:pPr>
              <a:t>36</a:t>
            </a:fld>
            <a:endParaRPr lang="fr-FR"/>
          </a:p>
        </p:txBody>
      </p:sp>
      <p:sp>
        <p:nvSpPr>
          <p:cNvPr id="185346" name="Titre 1"/>
          <p:cNvSpPr>
            <a:spLocks noGrp="1"/>
          </p:cNvSpPr>
          <p:nvPr>
            <p:ph type="ctrTitle"/>
          </p:nvPr>
        </p:nvSpPr>
        <p:spPr>
          <a:xfrm>
            <a:off x="539750" y="2130425"/>
            <a:ext cx="7918450" cy="1470025"/>
          </a:xfrm>
        </p:spPr>
        <p:txBody>
          <a:bodyPr/>
          <a:lstStyle/>
          <a:p>
            <a:r>
              <a:rPr lang="fr-FR" b="1" smtClean="0">
                <a:solidFill>
                  <a:srgbClr val="B01821"/>
                </a:solidFill>
                <a:latin typeface="Helvetica Compressed" pitchFamily="34" charset="0"/>
              </a:rPr>
              <a:t>Évolution de la construction neuve</a:t>
            </a:r>
            <a:endParaRPr lang="fr-FR" sz="3200" b="1" smtClean="0">
              <a:solidFill>
                <a:srgbClr val="B01821"/>
              </a:solidFill>
              <a:latin typeface="Helvetica Compressed" pitchFamily="34" charset="0"/>
            </a:endParaRPr>
          </a:p>
        </p:txBody>
      </p:sp>
      <p:sp>
        <p:nvSpPr>
          <p:cNvPr id="185347" name="Rectangle 3"/>
          <p:cNvSpPr>
            <a:spLocks noGrp="1"/>
          </p:cNvSpPr>
          <p:nvPr>
            <p:ph type="subTitle" idx="1"/>
          </p:nvPr>
        </p:nvSpPr>
        <p:spPr>
          <a:xfrm>
            <a:off x="1258888" y="3886200"/>
            <a:ext cx="6513512" cy="1752600"/>
          </a:xfrm>
        </p:spPr>
        <p:txBody>
          <a:bodyPr/>
          <a:lstStyle/>
          <a:p>
            <a:r>
              <a:rPr lang="fr-FR" b="1" smtClean="0">
                <a:solidFill>
                  <a:srgbClr val="571010"/>
                </a:solidFill>
                <a:latin typeface="Helvetica Compressed" pitchFamily="34" charset="0"/>
              </a:rPr>
              <a:t>Le modèle de la maison individuelle privilégié mais en recul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5"/>
          <p:cNvSpPr>
            <a:spLocks noGrp="1"/>
          </p:cNvSpPr>
          <p:nvPr>
            <p:ph type="sldNum" sz="quarter" idx="12"/>
          </p:nvPr>
        </p:nvSpPr>
        <p:spPr/>
        <p:txBody>
          <a:bodyPr/>
          <a:lstStyle/>
          <a:p>
            <a:pPr>
              <a:defRPr/>
            </a:pPr>
            <a:fld id="{FDF26621-7164-424C-A286-B60BC9B1B6F6}" type="slidenum">
              <a:rPr lang="fr-FR"/>
              <a:pPr>
                <a:defRPr/>
              </a:pPr>
              <a:t>37</a:t>
            </a:fld>
            <a:endParaRPr lang="fr-FR"/>
          </a:p>
        </p:txBody>
      </p:sp>
      <p:pic>
        <p:nvPicPr>
          <p:cNvPr id="186382" name="Picture 14" descr="6-CN-01-05"/>
          <p:cNvPicPr>
            <a:picLocks noChangeAspect="1" noChangeArrowheads="1"/>
          </p:cNvPicPr>
          <p:nvPr/>
        </p:nvPicPr>
        <p:blipFill>
          <a:blip r:embed="rId4" cstate="print"/>
          <a:srcRect l="16112" t="-1187" r="4599" b="3009"/>
          <a:stretch>
            <a:fillRect/>
          </a:stretch>
        </p:blipFill>
        <p:spPr bwMode="auto">
          <a:xfrm>
            <a:off x="0" y="1125538"/>
            <a:ext cx="3268663" cy="5732462"/>
          </a:xfrm>
          <a:prstGeom prst="rect">
            <a:avLst/>
          </a:prstGeom>
          <a:noFill/>
        </p:spPr>
      </p:pic>
      <p:sp>
        <p:nvSpPr>
          <p:cNvPr id="186370" name="Rectangle 2"/>
          <p:cNvSpPr>
            <a:spLocks noChangeArrowheads="1"/>
          </p:cNvSpPr>
          <p:nvPr/>
        </p:nvSpPr>
        <p:spPr bwMode="auto">
          <a:xfrm>
            <a:off x="179388" y="115888"/>
            <a:ext cx="8208962" cy="641350"/>
          </a:xfrm>
          <a:prstGeom prst="rect">
            <a:avLst/>
          </a:prstGeom>
          <a:noFill/>
          <a:ln w="9525">
            <a:noFill/>
            <a:miter lim="800000"/>
            <a:headEnd/>
            <a:tailEnd/>
          </a:ln>
          <a:effectLst/>
        </p:spPr>
        <p:txBody>
          <a:bodyPr>
            <a:spAutoFit/>
          </a:bodyPr>
          <a:lstStyle/>
          <a:p>
            <a:r>
              <a:rPr lang="fr-FR" b="1">
                <a:solidFill>
                  <a:srgbClr val="221100"/>
                </a:solidFill>
              </a:rPr>
              <a:t>DYNAMIQUES D’EVOLUTION </a:t>
            </a:r>
          </a:p>
          <a:p>
            <a:r>
              <a:rPr lang="fr-FR" b="1">
                <a:solidFill>
                  <a:srgbClr val="B01821"/>
                </a:solidFill>
              </a:rPr>
              <a:t>Approche par la construction neuve</a:t>
            </a:r>
          </a:p>
        </p:txBody>
      </p:sp>
      <p:sp>
        <p:nvSpPr>
          <p:cNvPr id="186371" name="Text Box 3"/>
          <p:cNvSpPr txBox="1">
            <a:spLocks noChangeArrowheads="1"/>
          </p:cNvSpPr>
          <p:nvPr/>
        </p:nvSpPr>
        <p:spPr bwMode="auto">
          <a:xfrm>
            <a:off x="5127625" y="3376613"/>
            <a:ext cx="184150" cy="366712"/>
          </a:xfrm>
          <a:prstGeom prst="rect">
            <a:avLst/>
          </a:prstGeom>
          <a:noFill/>
          <a:ln w="9525">
            <a:noFill/>
            <a:miter lim="800000"/>
            <a:headEnd/>
            <a:tailEnd/>
          </a:ln>
          <a:effectLst/>
        </p:spPr>
        <p:txBody>
          <a:bodyPr wrap="none">
            <a:spAutoFit/>
          </a:bodyPr>
          <a:lstStyle/>
          <a:p>
            <a:endParaRPr lang="fr-FR"/>
          </a:p>
        </p:txBody>
      </p:sp>
      <p:graphicFrame>
        <p:nvGraphicFramePr>
          <p:cNvPr id="186374" name="Object 6"/>
          <p:cNvGraphicFramePr>
            <a:graphicFrameLocks noChangeAspect="1"/>
          </p:cNvGraphicFramePr>
          <p:nvPr>
            <p:ph sz="half" idx="1"/>
          </p:nvPr>
        </p:nvGraphicFramePr>
        <p:xfrm>
          <a:off x="3276600" y="1196975"/>
          <a:ext cx="5616575" cy="3254375"/>
        </p:xfrm>
        <a:graphic>
          <a:graphicData uri="http://schemas.openxmlformats.org/presentationml/2006/ole">
            <p:oleObj spid="_x0000_s186374" name="Graphique" r:id="rId5" imgW="6429311" imgH="3724302" progId="Excel.Sheet.8">
              <p:embed/>
            </p:oleObj>
          </a:graphicData>
        </a:graphic>
      </p:graphicFrame>
      <p:sp>
        <p:nvSpPr>
          <p:cNvPr id="186378" name="Rectangle 10"/>
          <p:cNvSpPr>
            <a:spLocks noChangeArrowheads="1"/>
          </p:cNvSpPr>
          <p:nvPr/>
        </p:nvSpPr>
        <p:spPr bwMode="auto">
          <a:xfrm>
            <a:off x="2627313" y="5013325"/>
            <a:ext cx="5940425" cy="822325"/>
          </a:xfrm>
          <a:prstGeom prst="rect">
            <a:avLst/>
          </a:prstGeom>
          <a:solidFill>
            <a:schemeClr val="bg1"/>
          </a:solidFill>
          <a:ln w="9525">
            <a:noFill/>
            <a:miter lim="800000"/>
            <a:headEnd/>
            <a:tailEnd/>
          </a:ln>
          <a:effectLst/>
        </p:spPr>
        <p:txBody>
          <a:bodyPr>
            <a:spAutoFit/>
          </a:bodyPr>
          <a:lstStyle/>
          <a:p>
            <a:pPr lvl="2"/>
            <a:r>
              <a:rPr lang="fr-FR" sz="1200">
                <a:sym typeface="Wingdings" pitchFamily="2" charset="2"/>
              </a:rPr>
              <a:t>1995-1998: 377 lgts/an construits en moyenne</a:t>
            </a:r>
          </a:p>
          <a:p>
            <a:pPr lvl="2"/>
            <a:r>
              <a:rPr lang="fr-FR" sz="1200">
                <a:sym typeface="Wingdings" pitchFamily="2" charset="2"/>
              </a:rPr>
              <a:t>1999-2002: 416 lgts/an construits en moyenne</a:t>
            </a:r>
          </a:p>
          <a:p>
            <a:pPr lvl="2"/>
            <a:r>
              <a:rPr lang="fr-FR" sz="1200">
                <a:sym typeface="Wingdings" pitchFamily="2" charset="2"/>
              </a:rPr>
              <a:t>2003-2006: 507 lgts/an construits en moyenne</a:t>
            </a:r>
          </a:p>
          <a:p>
            <a:pPr lvl="2"/>
            <a:endParaRPr lang="fr-FR" sz="1200">
              <a:sym typeface="Wingdings" pitchFamily="2" charset="2"/>
            </a:endParaRPr>
          </a:p>
        </p:txBody>
      </p:sp>
      <p:sp>
        <p:nvSpPr>
          <p:cNvPr id="186379" name="Rectangle 11"/>
          <p:cNvSpPr>
            <a:spLocks noChangeArrowheads="1"/>
          </p:cNvSpPr>
          <p:nvPr/>
        </p:nvSpPr>
        <p:spPr bwMode="auto">
          <a:xfrm>
            <a:off x="3563938" y="4437063"/>
            <a:ext cx="5580062" cy="1536700"/>
          </a:xfrm>
          <a:prstGeom prst="rect">
            <a:avLst/>
          </a:prstGeom>
          <a:noFill/>
          <a:ln w="9525">
            <a:noFill/>
            <a:miter lim="800000"/>
            <a:headEnd/>
            <a:tailEnd/>
          </a:ln>
          <a:effectLst/>
        </p:spPr>
        <p:txBody>
          <a:bodyPr>
            <a:spAutoFit/>
          </a:bodyPr>
          <a:lstStyle/>
          <a:p>
            <a:pPr>
              <a:spcBef>
                <a:spcPct val="50000"/>
              </a:spcBef>
              <a:buFont typeface="Wingdings" pitchFamily="2" charset="2"/>
              <a:buNone/>
            </a:pPr>
            <a:r>
              <a:rPr lang="fr-FR">
                <a:solidFill>
                  <a:srgbClr val="957C6F"/>
                </a:solidFill>
                <a:sym typeface="Wingdings" pitchFamily="2" charset="2"/>
              </a:rPr>
              <a:t></a:t>
            </a:r>
            <a:r>
              <a:rPr lang="fr-FR"/>
              <a:t> </a:t>
            </a:r>
            <a:r>
              <a:rPr lang="fr-FR" sz="1400">
                <a:cs typeface="Arial" charset="0"/>
              </a:rPr>
              <a:t>On constate une augmentation globale de la construction neuve depuis 1992 et notamment sur la période récente (2003-2006).</a:t>
            </a:r>
          </a:p>
          <a:p>
            <a:pPr>
              <a:spcBef>
                <a:spcPct val="50000"/>
              </a:spcBef>
              <a:buFont typeface="Wingdings" pitchFamily="2" charset="2"/>
              <a:buChar char="è"/>
            </a:pPr>
            <a:endParaRPr lang="fr-FR" sz="1400">
              <a:cs typeface="Arial" charset="0"/>
            </a:endParaRPr>
          </a:p>
          <a:p>
            <a:pPr>
              <a:spcBef>
                <a:spcPct val="50000"/>
              </a:spcBef>
              <a:buFont typeface="Wingdings" pitchFamily="2" charset="2"/>
              <a:buChar char="è"/>
            </a:pPr>
            <a:endParaRPr lang="fr-FR" sz="1400">
              <a:cs typeface="Arial" charset="0"/>
            </a:endParaRPr>
          </a:p>
          <a:p>
            <a:pPr>
              <a:spcBef>
                <a:spcPct val="50000"/>
              </a:spcBef>
              <a:buFont typeface="Wingdings" pitchFamily="2" charset="2"/>
              <a:buChar char="è"/>
            </a:pPr>
            <a:endParaRPr lang="fr-FR" sz="1400">
              <a:cs typeface="Arial" charset="0"/>
            </a:endParaRPr>
          </a:p>
        </p:txBody>
      </p:sp>
      <p:sp>
        <p:nvSpPr>
          <p:cNvPr id="186381" name="Oval 13"/>
          <p:cNvSpPr>
            <a:spLocks noChangeArrowheads="1"/>
          </p:cNvSpPr>
          <p:nvPr/>
        </p:nvSpPr>
        <p:spPr bwMode="auto">
          <a:xfrm>
            <a:off x="250825" y="4724400"/>
            <a:ext cx="1295400" cy="792163"/>
          </a:xfrm>
          <a:prstGeom prst="ellipse">
            <a:avLst/>
          </a:prstGeom>
          <a:noFill/>
          <a:ln w="38100">
            <a:solidFill>
              <a:srgbClr val="FF0000"/>
            </a:solidFill>
            <a:prstDash val="dash"/>
            <a:round/>
            <a:headEnd/>
            <a:tailEnd/>
          </a:ln>
          <a:effectLst/>
        </p:spPr>
        <p:txBody>
          <a:bodyPr wrap="none" anchor="ctr"/>
          <a:lstStyle/>
          <a:p>
            <a:endParaRPr lang="fr-FR"/>
          </a:p>
        </p:txBody>
      </p:sp>
      <p:sp>
        <p:nvSpPr>
          <p:cNvPr id="186384" name="Line 16"/>
          <p:cNvSpPr>
            <a:spLocks noChangeShapeType="1"/>
          </p:cNvSpPr>
          <p:nvPr/>
        </p:nvSpPr>
        <p:spPr bwMode="auto">
          <a:xfrm flipH="1" flipV="1">
            <a:off x="1763713" y="5300663"/>
            <a:ext cx="1800225" cy="720725"/>
          </a:xfrm>
          <a:prstGeom prst="line">
            <a:avLst/>
          </a:prstGeom>
          <a:noFill/>
          <a:ln w="9525">
            <a:solidFill>
              <a:srgbClr val="FF0000"/>
            </a:solidFill>
            <a:round/>
            <a:headEnd/>
            <a:tailEnd type="triangle" w="med" len="med"/>
          </a:ln>
          <a:effectLst/>
        </p:spPr>
        <p:txBody>
          <a:bodyPr/>
          <a:lstStyle/>
          <a:p>
            <a:endParaRPr lang="fr-FR"/>
          </a:p>
        </p:txBody>
      </p:sp>
      <p:sp>
        <p:nvSpPr>
          <p:cNvPr id="186385" name="Rectangle 17"/>
          <p:cNvSpPr>
            <a:spLocks noChangeArrowheads="1"/>
          </p:cNvSpPr>
          <p:nvPr/>
        </p:nvSpPr>
        <p:spPr bwMode="auto">
          <a:xfrm>
            <a:off x="3563938" y="5805488"/>
            <a:ext cx="4895850" cy="517525"/>
          </a:xfrm>
          <a:prstGeom prst="rect">
            <a:avLst/>
          </a:prstGeom>
          <a:noFill/>
          <a:ln w="9525">
            <a:noFill/>
            <a:miter lim="800000"/>
            <a:headEnd/>
            <a:tailEnd/>
          </a:ln>
          <a:effectLst/>
        </p:spPr>
        <p:txBody>
          <a:bodyPr>
            <a:spAutoFit/>
          </a:bodyPr>
          <a:lstStyle/>
          <a:p>
            <a:pPr>
              <a:spcBef>
                <a:spcPct val="50000"/>
              </a:spcBef>
              <a:buFont typeface="Wingdings" pitchFamily="2" charset="2"/>
              <a:buNone/>
            </a:pPr>
            <a:r>
              <a:rPr lang="fr-FR" sz="1400">
                <a:solidFill>
                  <a:srgbClr val="FF0000"/>
                </a:solidFill>
              </a:rPr>
              <a:t>La dynamique de construction du territoire semble plus faible que la dynamique régionale.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5"/>
          <p:cNvSpPr>
            <a:spLocks noGrp="1"/>
          </p:cNvSpPr>
          <p:nvPr>
            <p:ph type="sldNum" sz="quarter" idx="12"/>
          </p:nvPr>
        </p:nvSpPr>
        <p:spPr/>
        <p:txBody>
          <a:bodyPr/>
          <a:lstStyle/>
          <a:p>
            <a:pPr>
              <a:defRPr/>
            </a:pPr>
            <a:fld id="{8E79D995-C37D-4CC3-B2EA-E8159C941B55}" type="slidenum">
              <a:rPr lang="fr-FR"/>
              <a:pPr>
                <a:defRPr/>
              </a:pPr>
              <a:t>38</a:t>
            </a:fld>
            <a:endParaRPr lang="fr-FR"/>
          </a:p>
        </p:txBody>
      </p:sp>
      <p:sp>
        <p:nvSpPr>
          <p:cNvPr id="248851" name="Rectangle 19"/>
          <p:cNvSpPr>
            <a:spLocks noChangeArrowheads="1"/>
          </p:cNvSpPr>
          <p:nvPr/>
        </p:nvSpPr>
        <p:spPr bwMode="auto">
          <a:xfrm>
            <a:off x="0" y="5734050"/>
            <a:ext cx="9144000" cy="935038"/>
          </a:xfrm>
          <a:prstGeom prst="rect">
            <a:avLst/>
          </a:prstGeom>
          <a:solidFill>
            <a:schemeClr val="bg1"/>
          </a:solidFill>
          <a:ln w="9525">
            <a:noFill/>
            <a:miter lim="800000"/>
            <a:headEnd/>
            <a:tailEnd/>
          </a:ln>
          <a:effectLst/>
        </p:spPr>
        <p:txBody>
          <a:bodyPr wrap="none" anchor="ctr"/>
          <a:lstStyle/>
          <a:p>
            <a:endParaRPr lang="fr-FR"/>
          </a:p>
        </p:txBody>
      </p:sp>
      <p:sp>
        <p:nvSpPr>
          <p:cNvPr id="248834" name="Rectangle 2"/>
          <p:cNvSpPr>
            <a:spLocks noChangeArrowheads="1"/>
          </p:cNvSpPr>
          <p:nvPr/>
        </p:nvSpPr>
        <p:spPr bwMode="auto">
          <a:xfrm>
            <a:off x="179388" y="115888"/>
            <a:ext cx="8208962" cy="641350"/>
          </a:xfrm>
          <a:prstGeom prst="rect">
            <a:avLst/>
          </a:prstGeom>
          <a:noFill/>
          <a:ln w="9525">
            <a:noFill/>
            <a:miter lim="800000"/>
            <a:headEnd/>
            <a:tailEnd/>
          </a:ln>
          <a:effectLst/>
        </p:spPr>
        <p:txBody>
          <a:bodyPr>
            <a:spAutoFit/>
          </a:bodyPr>
          <a:lstStyle/>
          <a:p>
            <a:r>
              <a:rPr lang="fr-FR" b="1">
                <a:solidFill>
                  <a:srgbClr val="221100"/>
                </a:solidFill>
              </a:rPr>
              <a:t>DYNAMIQUES D’EVOLUTION </a:t>
            </a:r>
          </a:p>
          <a:p>
            <a:r>
              <a:rPr lang="fr-FR" b="1">
                <a:solidFill>
                  <a:srgbClr val="B01821"/>
                </a:solidFill>
              </a:rPr>
              <a:t>Approche par la construction neuve</a:t>
            </a:r>
          </a:p>
        </p:txBody>
      </p:sp>
      <p:sp>
        <p:nvSpPr>
          <p:cNvPr id="248835" name="Text Box 3"/>
          <p:cNvSpPr txBox="1">
            <a:spLocks noChangeArrowheads="1"/>
          </p:cNvSpPr>
          <p:nvPr/>
        </p:nvSpPr>
        <p:spPr bwMode="auto">
          <a:xfrm>
            <a:off x="5127625" y="3376613"/>
            <a:ext cx="184150" cy="366712"/>
          </a:xfrm>
          <a:prstGeom prst="rect">
            <a:avLst/>
          </a:prstGeom>
          <a:noFill/>
          <a:ln w="9525">
            <a:noFill/>
            <a:miter lim="800000"/>
            <a:headEnd/>
            <a:tailEnd/>
          </a:ln>
          <a:effectLst/>
        </p:spPr>
        <p:txBody>
          <a:bodyPr wrap="none">
            <a:spAutoFit/>
          </a:bodyPr>
          <a:lstStyle/>
          <a:p>
            <a:endParaRPr lang="fr-FR"/>
          </a:p>
        </p:txBody>
      </p:sp>
      <p:graphicFrame>
        <p:nvGraphicFramePr>
          <p:cNvPr id="248839" name="Object 7"/>
          <p:cNvGraphicFramePr>
            <a:graphicFrameLocks noChangeAspect="1"/>
          </p:cNvGraphicFramePr>
          <p:nvPr>
            <p:ph sz="half" idx="1"/>
          </p:nvPr>
        </p:nvGraphicFramePr>
        <p:xfrm>
          <a:off x="309563" y="4627563"/>
          <a:ext cx="4038600" cy="2230437"/>
        </p:xfrm>
        <a:graphic>
          <a:graphicData uri="http://schemas.openxmlformats.org/presentationml/2006/ole">
            <p:oleObj spid="_x0000_s248839" name="Graphique" r:id="rId4" imgW="6296050" imgH="3476686" progId="Excel.Sheet.8">
              <p:embed/>
            </p:oleObj>
          </a:graphicData>
        </a:graphic>
      </p:graphicFrame>
      <p:graphicFrame>
        <p:nvGraphicFramePr>
          <p:cNvPr id="248841" name="Object 9"/>
          <p:cNvGraphicFramePr>
            <a:graphicFrameLocks noChangeAspect="1"/>
          </p:cNvGraphicFramePr>
          <p:nvPr>
            <p:ph sz="half" idx="2"/>
          </p:nvPr>
        </p:nvGraphicFramePr>
        <p:xfrm>
          <a:off x="4500563" y="4746625"/>
          <a:ext cx="4038600" cy="1992313"/>
        </p:xfrm>
        <a:graphic>
          <a:graphicData uri="http://schemas.openxmlformats.org/presentationml/2006/ole">
            <p:oleObj spid="_x0000_s248841" name="Graphique" r:id="rId5" imgW="6314952" imgH="3114545" progId="Excel.Sheet.8">
              <p:embed/>
            </p:oleObj>
          </a:graphicData>
        </a:graphic>
      </p:graphicFrame>
      <p:sp>
        <p:nvSpPr>
          <p:cNvPr id="248844" name="Rectangle 12"/>
          <p:cNvSpPr>
            <a:spLocks noChangeArrowheads="1"/>
          </p:cNvSpPr>
          <p:nvPr/>
        </p:nvSpPr>
        <p:spPr bwMode="auto">
          <a:xfrm>
            <a:off x="5867400" y="1268413"/>
            <a:ext cx="3024188" cy="3990975"/>
          </a:xfrm>
          <a:prstGeom prst="rect">
            <a:avLst/>
          </a:prstGeom>
          <a:noFill/>
          <a:ln w="9525">
            <a:noFill/>
            <a:miter lim="800000"/>
            <a:headEnd/>
            <a:tailEnd/>
          </a:ln>
          <a:effectLst/>
        </p:spPr>
        <p:txBody>
          <a:bodyPr>
            <a:spAutoFit/>
          </a:bodyPr>
          <a:lstStyle/>
          <a:p>
            <a:pPr>
              <a:spcBef>
                <a:spcPct val="50000"/>
              </a:spcBef>
              <a:buFont typeface="Wingdings" pitchFamily="2" charset="2"/>
              <a:buNone/>
            </a:pPr>
            <a:r>
              <a:rPr lang="fr-FR">
                <a:solidFill>
                  <a:srgbClr val="957C6F"/>
                </a:solidFill>
                <a:sym typeface="Wingdings" pitchFamily="2" charset="2"/>
              </a:rPr>
              <a:t></a:t>
            </a:r>
            <a:r>
              <a:rPr lang="fr-FR" sz="1400">
                <a:sym typeface="Wingdings" pitchFamily="2" charset="2"/>
              </a:rPr>
              <a:t> Coût du foncier, de la construction et évolutions sociétales (vieillissement de la population, décohabitation…), favorisent un ralentissement de la construction de maisons individuelles au profit du logement sous forme de collectif.</a:t>
            </a:r>
          </a:p>
          <a:p>
            <a:pPr>
              <a:spcBef>
                <a:spcPct val="30000"/>
              </a:spcBef>
            </a:pPr>
            <a:endParaRPr lang="fr-FR" sz="1400"/>
          </a:p>
          <a:p>
            <a:pPr>
              <a:spcBef>
                <a:spcPct val="30000"/>
              </a:spcBef>
            </a:pPr>
            <a:r>
              <a:rPr lang="fr-FR" sz="1400"/>
              <a:t>Tendance qui se dégage : hausse de l’habitat individuel groupé </a:t>
            </a:r>
          </a:p>
          <a:p>
            <a:pPr>
              <a:spcBef>
                <a:spcPct val="50000"/>
              </a:spcBef>
              <a:buFont typeface="Wingdings" pitchFamily="2" charset="2"/>
              <a:buNone/>
            </a:pPr>
            <a:endParaRPr lang="fr-FR" sz="1400">
              <a:sym typeface="Wingdings" pitchFamily="2" charset="2"/>
            </a:endParaRPr>
          </a:p>
          <a:p>
            <a:pPr>
              <a:spcBef>
                <a:spcPct val="50000"/>
              </a:spcBef>
              <a:buFont typeface="Wingdings" pitchFamily="2" charset="2"/>
              <a:buNone/>
            </a:pPr>
            <a:r>
              <a:rPr lang="fr-FR">
                <a:solidFill>
                  <a:srgbClr val="957C6F"/>
                </a:solidFill>
                <a:sym typeface="Wingdings" pitchFamily="2" charset="2"/>
              </a:rPr>
              <a:t></a:t>
            </a:r>
            <a:r>
              <a:rPr lang="fr-FR" sz="1400">
                <a:sym typeface="Wingdings" pitchFamily="2" charset="2"/>
              </a:rPr>
              <a:t> La dynamique est forte et supérieure au Haut-Rhin.</a:t>
            </a:r>
          </a:p>
          <a:p>
            <a:pPr>
              <a:spcBef>
                <a:spcPct val="50000"/>
              </a:spcBef>
              <a:buFont typeface="Wingdings" pitchFamily="2" charset="2"/>
              <a:buNone/>
            </a:pPr>
            <a:endParaRPr lang="fr-FR" sz="1400">
              <a:sym typeface="Wingdings" pitchFamily="2" charset="2"/>
            </a:endParaRPr>
          </a:p>
          <a:p>
            <a:pPr>
              <a:spcBef>
                <a:spcPct val="50000"/>
              </a:spcBef>
              <a:buFont typeface="Wingdings" pitchFamily="2" charset="2"/>
              <a:buNone/>
            </a:pPr>
            <a:endParaRPr lang="fr-FR" sz="1400">
              <a:sym typeface="Wingdings" pitchFamily="2" charset="2"/>
            </a:endParaRPr>
          </a:p>
        </p:txBody>
      </p:sp>
      <p:graphicFrame>
        <p:nvGraphicFramePr>
          <p:cNvPr id="248848" name="Object 16"/>
          <p:cNvGraphicFramePr>
            <a:graphicFrameLocks noChangeAspect="1"/>
          </p:cNvGraphicFramePr>
          <p:nvPr/>
        </p:nvGraphicFramePr>
        <p:xfrm>
          <a:off x="250825" y="1196975"/>
          <a:ext cx="5472113" cy="3206750"/>
        </p:xfrm>
        <a:graphic>
          <a:graphicData uri="http://schemas.openxmlformats.org/presentationml/2006/ole">
            <p:oleObj spid="_x0000_s248848" name="Graphique" r:id="rId6" imgW="7410357" imgH="4343400" progId="Excel.Sheet.8">
              <p:embed/>
            </p:oleObj>
          </a:graphicData>
        </a:graphic>
      </p:graphicFrame>
      <p:sp>
        <p:nvSpPr>
          <p:cNvPr id="248849" name="Line 17"/>
          <p:cNvSpPr>
            <a:spLocks noChangeShapeType="1"/>
          </p:cNvSpPr>
          <p:nvPr/>
        </p:nvSpPr>
        <p:spPr bwMode="auto">
          <a:xfrm>
            <a:off x="971550" y="1484313"/>
            <a:ext cx="158750" cy="1587"/>
          </a:xfrm>
          <a:prstGeom prst="line">
            <a:avLst/>
          </a:prstGeom>
          <a:noFill/>
          <a:ln w="38100">
            <a:solidFill>
              <a:srgbClr val="FFFF00"/>
            </a:solidFill>
            <a:round/>
            <a:headEnd/>
            <a:tailEnd/>
          </a:ln>
          <a:effectLst/>
        </p:spPr>
        <p:txBody>
          <a:bodyPr/>
          <a:lstStyle/>
          <a:p>
            <a:endParaRPr lang="fr-FR"/>
          </a:p>
        </p:txBody>
      </p:sp>
      <p:sp>
        <p:nvSpPr>
          <p:cNvPr id="248850" name="Text Box 18"/>
          <p:cNvSpPr txBox="1">
            <a:spLocks noChangeArrowheads="1"/>
          </p:cNvSpPr>
          <p:nvPr/>
        </p:nvSpPr>
        <p:spPr bwMode="auto">
          <a:xfrm>
            <a:off x="1128713" y="1336675"/>
            <a:ext cx="3098800" cy="228600"/>
          </a:xfrm>
          <a:prstGeom prst="rect">
            <a:avLst/>
          </a:prstGeom>
          <a:noFill/>
          <a:ln w="9525">
            <a:noFill/>
            <a:miter lim="800000"/>
            <a:headEnd/>
            <a:tailEnd/>
          </a:ln>
          <a:effectLst/>
        </p:spPr>
        <p:txBody>
          <a:bodyPr>
            <a:spAutoFit/>
          </a:bodyPr>
          <a:lstStyle/>
          <a:p>
            <a:pPr>
              <a:spcBef>
                <a:spcPct val="50000"/>
              </a:spcBef>
            </a:pPr>
            <a:r>
              <a:rPr lang="fr-FR" sz="900" b="1"/>
              <a:t>construction neuve totale dans SCOT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A511F56E-3101-4AF7-9A12-DD069845026D}" type="slidenum">
              <a:rPr lang="fr-FR"/>
              <a:pPr>
                <a:defRPr/>
              </a:pPr>
              <a:t>39</a:t>
            </a:fld>
            <a:endParaRPr lang="fr-FR"/>
          </a:p>
        </p:txBody>
      </p:sp>
      <p:sp>
        <p:nvSpPr>
          <p:cNvPr id="252930" name="Text Box 2"/>
          <p:cNvSpPr txBox="1">
            <a:spLocks noChangeArrowheads="1"/>
          </p:cNvSpPr>
          <p:nvPr/>
        </p:nvSpPr>
        <p:spPr bwMode="auto">
          <a:xfrm>
            <a:off x="6948488" y="1268413"/>
            <a:ext cx="2195512" cy="274637"/>
          </a:xfrm>
          <a:prstGeom prst="rect">
            <a:avLst/>
          </a:prstGeom>
          <a:noFill/>
          <a:ln w="9525">
            <a:noFill/>
            <a:miter lim="800000"/>
            <a:headEnd/>
            <a:tailEnd/>
          </a:ln>
          <a:effectLst/>
        </p:spPr>
        <p:txBody>
          <a:bodyPr>
            <a:spAutoFit/>
          </a:bodyPr>
          <a:lstStyle/>
          <a:p>
            <a:endParaRPr lang="fr-FR" sz="1200">
              <a:latin typeface="Calibri" pitchFamily="34" charset="0"/>
            </a:endParaRPr>
          </a:p>
        </p:txBody>
      </p:sp>
      <p:sp>
        <p:nvSpPr>
          <p:cNvPr id="252934" name="Rectangle 6"/>
          <p:cNvSpPr>
            <a:spLocks noChangeArrowheads="1"/>
          </p:cNvSpPr>
          <p:nvPr/>
        </p:nvSpPr>
        <p:spPr bwMode="auto">
          <a:xfrm>
            <a:off x="179388" y="115888"/>
            <a:ext cx="8208962" cy="641350"/>
          </a:xfrm>
          <a:prstGeom prst="rect">
            <a:avLst/>
          </a:prstGeom>
          <a:noFill/>
          <a:ln w="9525">
            <a:noFill/>
            <a:miter lim="800000"/>
            <a:headEnd/>
            <a:tailEnd/>
          </a:ln>
          <a:effectLst/>
        </p:spPr>
        <p:txBody>
          <a:bodyPr>
            <a:spAutoFit/>
          </a:bodyPr>
          <a:lstStyle/>
          <a:p>
            <a:r>
              <a:rPr lang="fr-FR" b="1">
                <a:solidFill>
                  <a:srgbClr val="221100"/>
                </a:solidFill>
              </a:rPr>
              <a:t>DYNAMIQUES D’EVOLUTION</a:t>
            </a:r>
          </a:p>
          <a:p>
            <a:r>
              <a:rPr lang="fr-FR" b="1">
                <a:solidFill>
                  <a:srgbClr val="B01821"/>
                </a:solidFill>
              </a:rPr>
              <a:t>Approche par la construction neuve</a:t>
            </a:r>
          </a:p>
        </p:txBody>
      </p:sp>
      <p:sp>
        <p:nvSpPr>
          <p:cNvPr id="252935" name="Rectangle 7"/>
          <p:cNvSpPr>
            <a:spLocks noChangeArrowheads="1"/>
          </p:cNvSpPr>
          <p:nvPr/>
        </p:nvSpPr>
        <p:spPr bwMode="auto">
          <a:xfrm>
            <a:off x="395288" y="1412875"/>
            <a:ext cx="7777162" cy="1004888"/>
          </a:xfrm>
          <a:prstGeom prst="rect">
            <a:avLst/>
          </a:prstGeom>
          <a:noFill/>
          <a:ln w="9525">
            <a:noFill/>
            <a:miter lim="800000"/>
            <a:headEnd/>
            <a:tailEnd/>
          </a:ln>
          <a:effectLst/>
        </p:spPr>
        <p:txBody>
          <a:bodyPr>
            <a:spAutoFit/>
          </a:bodyPr>
          <a:lstStyle/>
          <a:p>
            <a:pPr>
              <a:spcBef>
                <a:spcPct val="50000"/>
              </a:spcBef>
              <a:buFont typeface="Wingdings" pitchFamily="2" charset="2"/>
              <a:buNone/>
            </a:pPr>
            <a:r>
              <a:rPr lang="fr-FR">
                <a:solidFill>
                  <a:srgbClr val="957C6F"/>
                </a:solidFill>
                <a:cs typeface="Arial" charset="0"/>
                <a:sym typeface="Wingdings" pitchFamily="2" charset="2"/>
              </a:rPr>
              <a:t></a:t>
            </a:r>
            <a:r>
              <a:rPr lang="fr-FR">
                <a:cs typeface="Arial" charset="0"/>
              </a:rPr>
              <a:t> </a:t>
            </a:r>
            <a:r>
              <a:rPr lang="fr-FR" sz="1400">
                <a:cs typeface="Arial" charset="0"/>
              </a:rPr>
              <a:t>Les évolutions les plus fortes en matière de constructions neuves  se font  dans : </a:t>
            </a:r>
          </a:p>
          <a:p>
            <a:pPr>
              <a:buFontTx/>
              <a:buChar char="-"/>
            </a:pPr>
            <a:r>
              <a:rPr lang="fr-FR" sz="1400">
                <a:cs typeface="Arial" charset="0"/>
              </a:rPr>
              <a:t> Les pôles urbains secondaires (Rouffach, Ensisheim, Fessenheim)</a:t>
            </a:r>
          </a:p>
          <a:p>
            <a:pPr>
              <a:buFontTx/>
              <a:buChar char="-"/>
            </a:pPr>
            <a:r>
              <a:rPr lang="fr-FR" sz="1400">
                <a:cs typeface="Arial" charset="0"/>
              </a:rPr>
              <a:t> Les communes périphériques des centres urbains principaux et secondaires (Orschwihr, Jungholtz,Niederrentzen, Gueberschwihr et notamment)</a:t>
            </a:r>
          </a:p>
        </p:txBody>
      </p:sp>
      <p:pic>
        <p:nvPicPr>
          <p:cNvPr id="252937" name="Picture 9" descr="part maison individuelle"/>
          <p:cNvPicPr>
            <a:picLocks noChangeAspect="1" noChangeArrowheads="1"/>
          </p:cNvPicPr>
          <p:nvPr/>
        </p:nvPicPr>
        <p:blipFill>
          <a:blip r:embed="rId3" cstate="print"/>
          <a:srcRect l="690" t="17059" r="54869" b="44106"/>
          <a:stretch>
            <a:fillRect/>
          </a:stretch>
        </p:blipFill>
        <p:spPr bwMode="auto">
          <a:xfrm>
            <a:off x="2843213" y="2781300"/>
            <a:ext cx="5364162" cy="3443288"/>
          </a:xfrm>
          <a:prstGeom prst="rect">
            <a:avLst/>
          </a:prstGeom>
          <a:noFill/>
        </p:spPr>
      </p:pic>
      <p:pic>
        <p:nvPicPr>
          <p:cNvPr id="252938" name="Picture 10" descr="part maison individuelle"/>
          <p:cNvPicPr>
            <a:picLocks noChangeAspect="1" noChangeArrowheads="1"/>
          </p:cNvPicPr>
          <p:nvPr/>
        </p:nvPicPr>
        <p:blipFill>
          <a:blip r:embed="rId3" cstate="print"/>
          <a:srcRect l="690" t="55894" r="74150" b="25858"/>
          <a:stretch>
            <a:fillRect/>
          </a:stretch>
        </p:blipFill>
        <p:spPr bwMode="auto">
          <a:xfrm>
            <a:off x="827088" y="5084763"/>
            <a:ext cx="2160587" cy="115093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BD031EB7-892C-4439-90FE-ECB0AEA6B30F}" type="slidenum">
              <a:rPr lang="fr-FR"/>
              <a:pPr>
                <a:defRPr/>
              </a:pPr>
              <a:t>4</a:t>
            </a:fld>
            <a:endParaRPr lang="fr-FR"/>
          </a:p>
        </p:txBody>
      </p:sp>
      <p:sp>
        <p:nvSpPr>
          <p:cNvPr id="71689" name="Rectangle 9"/>
          <p:cNvSpPr>
            <a:spLocks noChangeArrowheads="1"/>
          </p:cNvSpPr>
          <p:nvPr/>
        </p:nvSpPr>
        <p:spPr bwMode="auto">
          <a:xfrm>
            <a:off x="250825" y="188913"/>
            <a:ext cx="6697663" cy="641350"/>
          </a:xfrm>
          <a:prstGeom prst="rect">
            <a:avLst/>
          </a:prstGeom>
          <a:noFill/>
          <a:ln w="9525">
            <a:noFill/>
            <a:miter lim="800000"/>
            <a:headEnd/>
            <a:tailEnd/>
          </a:ln>
          <a:effectLst/>
        </p:spPr>
        <p:txBody>
          <a:bodyPr>
            <a:spAutoFit/>
          </a:bodyPr>
          <a:lstStyle/>
          <a:p>
            <a:r>
              <a:rPr lang="fr-FR" b="1"/>
              <a:t>LE TERRITOIRE RHIN VIGNOBLE GRAND BALLON</a:t>
            </a:r>
          </a:p>
          <a:p>
            <a:r>
              <a:rPr lang="fr-FR" b="1">
                <a:solidFill>
                  <a:srgbClr val="B01821"/>
                </a:solidFill>
              </a:rPr>
              <a:t>Éléments structurants</a:t>
            </a:r>
          </a:p>
        </p:txBody>
      </p:sp>
      <p:pic>
        <p:nvPicPr>
          <p:cNvPr id="71694" name="Picture 14" descr="infrastructures et topographie"/>
          <p:cNvPicPr>
            <a:picLocks noChangeAspect="1" noChangeArrowheads="1"/>
          </p:cNvPicPr>
          <p:nvPr/>
        </p:nvPicPr>
        <p:blipFill>
          <a:blip r:embed="rId3" cstate="print"/>
          <a:srcRect l="5107" t="-206" r="10490" b="-726"/>
          <a:stretch>
            <a:fillRect/>
          </a:stretch>
        </p:blipFill>
        <p:spPr bwMode="auto">
          <a:xfrm>
            <a:off x="539750" y="1230313"/>
            <a:ext cx="5832475" cy="4937125"/>
          </a:xfrm>
          <a:prstGeom prst="rect">
            <a:avLst/>
          </a:prstGeom>
          <a:noFill/>
        </p:spPr>
      </p:pic>
      <p:sp>
        <p:nvSpPr>
          <p:cNvPr id="71695" name="Text Box 15"/>
          <p:cNvSpPr txBox="1">
            <a:spLocks noChangeArrowheads="1"/>
          </p:cNvSpPr>
          <p:nvPr/>
        </p:nvSpPr>
        <p:spPr bwMode="auto">
          <a:xfrm>
            <a:off x="6659563" y="1916113"/>
            <a:ext cx="2305050" cy="4737100"/>
          </a:xfrm>
          <a:prstGeom prst="rect">
            <a:avLst/>
          </a:prstGeom>
          <a:noFill/>
          <a:ln w="9525">
            <a:noFill/>
            <a:miter lim="800000"/>
            <a:headEnd/>
            <a:tailEnd/>
          </a:ln>
          <a:effectLst/>
        </p:spPr>
        <p:txBody>
          <a:bodyPr>
            <a:spAutoFit/>
          </a:bodyPr>
          <a:lstStyle/>
          <a:p>
            <a:r>
              <a:rPr lang="fr-FR" sz="1600">
                <a:solidFill>
                  <a:srgbClr val="957C6F"/>
                </a:solidFill>
                <a:cs typeface="Arial" charset="0"/>
                <a:sym typeface="Wingdings" pitchFamily="2" charset="2"/>
              </a:rPr>
              <a:t></a:t>
            </a:r>
            <a:r>
              <a:rPr lang="fr-FR" sz="1600">
                <a:cs typeface="Arial" charset="0"/>
              </a:rPr>
              <a:t> Un espace polarisé entre Mulhouse, Colmar (à 30 minutes en tout point du territoire) et la proximité de l’Allemagne</a:t>
            </a:r>
          </a:p>
          <a:p>
            <a:endParaRPr lang="fr-FR" sz="1600">
              <a:cs typeface="Arial" charset="0"/>
            </a:endParaRPr>
          </a:p>
          <a:p>
            <a:pPr>
              <a:buFont typeface="Wingdings" pitchFamily="2" charset="2"/>
              <a:buNone/>
            </a:pPr>
            <a:r>
              <a:rPr lang="fr-FR" sz="1600">
                <a:solidFill>
                  <a:srgbClr val="957C6F"/>
                </a:solidFill>
                <a:cs typeface="Arial" charset="0"/>
                <a:sym typeface="Wingdings" pitchFamily="2" charset="2"/>
              </a:rPr>
              <a:t></a:t>
            </a:r>
            <a:r>
              <a:rPr lang="fr-FR" sz="1600">
                <a:cs typeface="Arial" charset="0"/>
              </a:rPr>
              <a:t> De grands axes structurants : </a:t>
            </a:r>
          </a:p>
          <a:p>
            <a:pPr>
              <a:buFontTx/>
              <a:buChar char="-"/>
            </a:pPr>
            <a:r>
              <a:rPr lang="fr-FR" sz="1600">
                <a:cs typeface="Arial" charset="0"/>
              </a:rPr>
              <a:t>A 35, RD 83, RD 430 </a:t>
            </a:r>
          </a:p>
          <a:p>
            <a:pPr>
              <a:buFontTx/>
              <a:buChar char="-"/>
            </a:pPr>
            <a:r>
              <a:rPr lang="fr-FR" sz="1600">
                <a:cs typeface="Arial" charset="0"/>
              </a:rPr>
              <a:t>Ligne ferroviaire Strasbourg-Mulhouse et des potentiels ferroviaires</a:t>
            </a:r>
          </a:p>
          <a:p>
            <a:endParaRPr lang="fr-FR" sz="1600">
              <a:cs typeface="Arial" charset="0"/>
            </a:endParaRPr>
          </a:p>
          <a:p>
            <a:endParaRPr lang="fr-FR" sz="1600">
              <a:cs typeface="Arial" charset="0"/>
              <a:sym typeface="Wingdings" pitchFamily="2" charset="2"/>
            </a:endParaRPr>
          </a:p>
          <a:p>
            <a:endParaRPr lang="fr-FR" sz="1600">
              <a:cs typeface="Arial" charset="0"/>
              <a:sym typeface="Wingdings" pitchFamily="2" charset="2"/>
            </a:endParaRPr>
          </a:p>
          <a:p>
            <a:endParaRPr lang="fr-FR" sz="1600">
              <a:cs typeface="Arial" charset="0"/>
              <a:sym typeface="Wingdings" pitchFamily="2"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ECA3CB33-E1FA-4FA2-9D65-A88779144D9D}" type="slidenum">
              <a:rPr lang="fr-FR"/>
              <a:pPr>
                <a:defRPr/>
              </a:pPr>
              <a:t>40</a:t>
            </a:fld>
            <a:endParaRPr lang="fr-FR"/>
          </a:p>
        </p:txBody>
      </p:sp>
      <p:sp>
        <p:nvSpPr>
          <p:cNvPr id="254978" name="Text Box 2"/>
          <p:cNvSpPr txBox="1">
            <a:spLocks noChangeArrowheads="1"/>
          </p:cNvSpPr>
          <p:nvPr/>
        </p:nvSpPr>
        <p:spPr bwMode="auto">
          <a:xfrm>
            <a:off x="6948488" y="1268413"/>
            <a:ext cx="2195512" cy="274637"/>
          </a:xfrm>
          <a:prstGeom prst="rect">
            <a:avLst/>
          </a:prstGeom>
          <a:noFill/>
          <a:ln w="9525">
            <a:noFill/>
            <a:miter lim="800000"/>
            <a:headEnd/>
            <a:tailEnd/>
          </a:ln>
          <a:effectLst/>
        </p:spPr>
        <p:txBody>
          <a:bodyPr>
            <a:spAutoFit/>
          </a:bodyPr>
          <a:lstStyle/>
          <a:p>
            <a:endParaRPr lang="fr-FR" sz="1200">
              <a:latin typeface="Calibri" pitchFamily="34" charset="0"/>
            </a:endParaRPr>
          </a:p>
        </p:txBody>
      </p:sp>
      <p:sp>
        <p:nvSpPr>
          <p:cNvPr id="254979" name="Rectangle 3"/>
          <p:cNvSpPr>
            <a:spLocks noChangeArrowheads="1"/>
          </p:cNvSpPr>
          <p:nvPr/>
        </p:nvSpPr>
        <p:spPr bwMode="auto">
          <a:xfrm>
            <a:off x="323850" y="2636838"/>
            <a:ext cx="3671888" cy="1217612"/>
          </a:xfrm>
          <a:prstGeom prst="rect">
            <a:avLst/>
          </a:prstGeom>
          <a:noFill/>
          <a:ln w="9525">
            <a:noFill/>
            <a:miter lim="800000"/>
            <a:headEnd/>
            <a:tailEnd/>
          </a:ln>
          <a:effectLst/>
        </p:spPr>
        <p:txBody>
          <a:bodyPr>
            <a:spAutoFit/>
          </a:bodyPr>
          <a:lstStyle/>
          <a:p>
            <a:pPr>
              <a:spcBef>
                <a:spcPct val="30000"/>
              </a:spcBef>
            </a:pPr>
            <a:r>
              <a:rPr lang="fr-FR">
                <a:solidFill>
                  <a:srgbClr val="957C6F"/>
                </a:solidFill>
                <a:cs typeface="Arial" charset="0"/>
                <a:sym typeface="Wingdings" pitchFamily="2" charset="2"/>
              </a:rPr>
              <a:t></a:t>
            </a:r>
            <a:r>
              <a:rPr lang="fr-FR">
                <a:cs typeface="Arial" charset="0"/>
              </a:rPr>
              <a:t> </a:t>
            </a:r>
            <a:r>
              <a:rPr lang="fr-FR" sz="1400">
                <a:cs typeface="Arial" charset="0"/>
              </a:rPr>
              <a:t>La part moyenne de la maison individuelle a baissé dans la plupart des communes du SCOT : Bergholtzell, Bergholtz, Ensisheim, Fessenheim et Blodelsheim.</a:t>
            </a:r>
          </a:p>
        </p:txBody>
      </p:sp>
      <p:pic>
        <p:nvPicPr>
          <p:cNvPr id="254980" name="Picture 4" descr="ratios CN"/>
          <p:cNvPicPr>
            <a:picLocks noChangeAspect="1" noChangeArrowheads="1"/>
          </p:cNvPicPr>
          <p:nvPr/>
        </p:nvPicPr>
        <p:blipFill>
          <a:blip r:embed="rId3" cstate="print"/>
          <a:srcRect l="33070" t="63824" r="45836" b="16266"/>
          <a:stretch>
            <a:fillRect/>
          </a:stretch>
        </p:blipFill>
        <p:spPr bwMode="auto">
          <a:xfrm>
            <a:off x="2987675" y="5157788"/>
            <a:ext cx="1511300" cy="1008062"/>
          </a:xfrm>
          <a:prstGeom prst="rect">
            <a:avLst/>
          </a:prstGeom>
          <a:noFill/>
          <a:ln w="9525">
            <a:noFill/>
            <a:miter lim="800000"/>
            <a:headEnd/>
            <a:tailEnd/>
          </a:ln>
        </p:spPr>
      </p:pic>
      <p:pic>
        <p:nvPicPr>
          <p:cNvPr id="254981" name="Picture 5" descr="part maison individuelle"/>
          <p:cNvPicPr>
            <a:picLocks noChangeAspect="1" noChangeArrowheads="1"/>
          </p:cNvPicPr>
          <p:nvPr/>
        </p:nvPicPr>
        <p:blipFill>
          <a:blip r:embed="rId4" cstate="print"/>
          <a:srcRect l="53508" t="17059" r="4993" b="6453"/>
          <a:stretch>
            <a:fillRect/>
          </a:stretch>
        </p:blipFill>
        <p:spPr bwMode="auto">
          <a:xfrm>
            <a:off x="4643438" y="404813"/>
            <a:ext cx="4500562" cy="6092825"/>
          </a:xfrm>
          <a:prstGeom prst="rect">
            <a:avLst/>
          </a:prstGeom>
          <a:noFill/>
        </p:spPr>
      </p:pic>
      <p:sp>
        <p:nvSpPr>
          <p:cNvPr id="254982" name="Rectangle 6"/>
          <p:cNvSpPr>
            <a:spLocks noChangeArrowheads="1"/>
          </p:cNvSpPr>
          <p:nvPr/>
        </p:nvSpPr>
        <p:spPr bwMode="auto">
          <a:xfrm>
            <a:off x="179388" y="115888"/>
            <a:ext cx="8208962" cy="641350"/>
          </a:xfrm>
          <a:prstGeom prst="rect">
            <a:avLst/>
          </a:prstGeom>
          <a:noFill/>
          <a:ln w="9525">
            <a:noFill/>
            <a:miter lim="800000"/>
            <a:headEnd/>
            <a:tailEnd/>
          </a:ln>
          <a:effectLst/>
        </p:spPr>
        <p:txBody>
          <a:bodyPr>
            <a:spAutoFit/>
          </a:bodyPr>
          <a:lstStyle/>
          <a:p>
            <a:r>
              <a:rPr lang="fr-FR" b="1">
                <a:solidFill>
                  <a:srgbClr val="221100"/>
                </a:solidFill>
              </a:rPr>
              <a:t>DYNAMIQUES D’EVOLUTION</a:t>
            </a:r>
          </a:p>
          <a:p>
            <a:r>
              <a:rPr lang="fr-FR" b="1">
                <a:solidFill>
                  <a:srgbClr val="B01821"/>
                </a:solidFill>
              </a:rPr>
              <a:t>Approche par la construction neuve</a:t>
            </a:r>
          </a:p>
        </p:txBody>
      </p:sp>
      <p:sp>
        <p:nvSpPr>
          <p:cNvPr id="254983" name="Rectangle 7"/>
          <p:cNvSpPr>
            <a:spLocks noChangeArrowheads="1"/>
          </p:cNvSpPr>
          <p:nvPr/>
        </p:nvSpPr>
        <p:spPr bwMode="auto">
          <a:xfrm>
            <a:off x="323850" y="1628775"/>
            <a:ext cx="4392613" cy="304800"/>
          </a:xfrm>
          <a:prstGeom prst="rect">
            <a:avLst/>
          </a:prstGeom>
          <a:noFill/>
          <a:ln w="9525">
            <a:noFill/>
            <a:miter lim="800000"/>
            <a:headEnd/>
            <a:tailEnd/>
          </a:ln>
          <a:effectLst/>
        </p:spPr>
        <p:txBody>
          <a:bodyPr>
            <a:spAutoFit/>
          </a:bodyPr>
          <a:lstStyle/>
          <a:p>
            <a:pPr>
              <a:spcBef>
                <a:spcPct val="50000"/>
              </a:spcBef>
              <a:buFont typeface="Wingdings" pitchFamily="2" charset="2"/>
              <a:buNone/>
            </a:pPr>
            <a:endParaRPr lang="fr-FR" sz="1400">
              <a:cs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5"/>
          <p:cNvSpPr>
            <a:spLocks noGrp="1"/>
          </p:cNvSpPr>
          <p:nvPr>
            <p:ph type="sldNum" sz="quarter" idx="12"/>
          </p:nvPr>
        </p:nvSpPr>
        <p:spPr/>
        <p:txBody>
          <a:bodyPr/>
          <a:lstStyle/>
          <a:p>
            <a:pPr>
              <a:defRPr/>
            </a:pPr>
            <a:fld id="{A661C14C-CD1C-4434-BD82-AB48B2F474E3}" type="slidenum">
              <a:rPr lang="fr-FR"/>
              <a:pPr>
                <a:defRPr/>
              </a:pPr>
              <a:t>41</a:t>
            </a:fld>
            <a:endParaRPr lang="fr-FR"/>
          </a:p>
        </p:txBody>
      </p:sp>
      <p:sp>
        <p:nvSpPr>
          <p:cNvPr id="103426" name="Titre 1"/>
          <p:cNvSpPr>
            <a:spLocks noGrp="1"/>
          </p:cNvSpPr>
          <p:nvPr>
            <p:ph type="ctrTitle"/>
          </p:nvPr>
        </p:nvSpPr>
        <p:spPr>
          <a:xfrm>
            <a:off x="539750" y="2130425"/>
            <a:ext cx="7918450" cy="1470025"/>
          </a:xfrm>
        </p:spPr>
        <p:txBody>
          <a:bodyPr/>
          <a:lstStyle/>
          <a:p>
            <a:r>
              <a:rPr lang="fr-FR" b="1" smtClean="0">
                <a:solidFill>
                  <a:srgbClr val="B01821"/>
                </a:solidFill>
                <a:latin typeface="Helvetica Compressed" pitchFamily="34" charset="0"/>
              </a:rPr>
              <a:t>SYNTHESE</a:t>
            </a:r>
            <a:endParaRPr lang="fr-FR" sz="3200" b="1" smtClean="0">
              <a:solidFill>
                <a:srgbClr val="B01821"/>
              </a:solidFill>
              <a:latin typeface="Helvetica Compressed"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043CFD29-9DAE-44A6-9F8D-60A0DE235597}" type="slidenum">
              <a:rPr lang="fr-FR"/>
              <a:pPr>
                <a:defRPr/>
              </a:pPr>
              <a:t>42</a:t>
            </a:fld>
            <a:endParaRPr lang="fr-FR"/>
          </a:p>
        </p:txBody>
      </p:sp>
      <p:sp>
        <p:nvSpPr>
          <p:cNvPr id="102402" name="Rectangle 2"/>
          <p:cNvSpPr>
            <a:spLocks noChangeArrowheads="1"/>
          </p:cNvSpPr>
          <p:nvPr/>
        </p:nvSpPr>
        <p:spPr bwMode="auto">
          <a:xfrm>
            <a:off x="179388" y="115888"/>
            <a:ext cx="8208962" cy="641350"/>
          </a:xfrm>
          <a:prstGeom prst="rect">
            <a:avLst/>
          </a:prstGeom>
          <a:noFill/>
          <a:ln w="9525">
            <a:noFill/>
            <a:miter lim="800000"/>
            <a:headEnd/>
            <a:tailEnd/>
          </a:ln>
          <a:effectLst/>
        </p:spPr>
        <p:txBody>
          <a:bodyPr>
            <a:spAutoFit/>
          </a:bodyPr>
          <a:lstStyle/>
          <a:p>
            <a:r>
              <a:rPr lang="fr-FR" b="1">
                <a:solidFill>
                  <a:srgbClr val="221100"/>
                </a:solidFill>
              </a:rPr>
              <a:t>SYNTHESE</a:t>
            </a:r>
          </a:p>
          <a:p>
            <a:endParaRPr lang="fr-FR" b="1">
              <a:solidFill>
                <a:srgbClr val="221100"/>
              </a:solidFill>
            </a:endParaRPr>
          </a:p>
        </p:txBody>
      </p:sp>
      <p:sp>
        <p:nvSpPr>
          <p:cNvPr id="102403" name="Text Box 3"/>
          <p:cNvSpPr txBox="1">
            <a:spLocks noChangeArrowheads="1"/>
          </p:cNvSpPr>
          <p:nvPr/>
        </p:nvSpPr>
        <p:spPr bwMode="auto">
          <a:xfrm>
            <a:off x="323850" y="1268413"/>
            <a:ext cx="8496300" cy="6076950"/>
          </a:xfrm>
          <a:prstGeom prst="rect">
            <a:avLst/>
          </a:prstGeom>
          <a:noFill/>
          <a:ln w="9525">
            <a:noFill/>
            <a:miter lim="800000"/>
            <a:headEnd/>
            <a:tailEnd/>
          </a:ln>
          <a:effectLst/>
        </p:spPr>
        <p:txBody>
          <a:bodyPr>
            <a:spAutoFit/>
          </a:bodyPr>
          <a:lstStyle/>
          <a:p>
            <a:pPr lvl="1"/>
            <a:r>
              <a:rPr lang="fr-FR">
                <a:solidFill>
                  <a:srgbClr val="957C6F"/>
                </a:solidFill>
                <a:sym typeface="Wingdings" pitchFamily="2" charset="2"/>
              </a:rPr>
              <a:t></a:t>
            </a:r>
            <a:r>
              <a:rPr lang="fr-FR"/>
              <a:t> Un développement urbain majoritairement par extension significative entre 1976 et 2002</a:t>
            </a:r>
          </a:p>
          <a:p>
            <a:r>
              <a:rPr lang="fr-FR"/>
              <a:t>	</a:t>
            </a:r>
            <a:r>
              <a:rPr lang="fr-FR" sz="1600" b="1">
                <a:solidFill>
                  <a:srgbClr val="957C6F"/>
                </a:solidFill>
              </a:rPr>
              <a:t>775,5 ha</a:t>
            </a:r>
            <a:r>
              <a:rPr lang="fr-FR" sz="1600"/>
              <a:t> ont été consommés s</a:t>
            </a:r>
            <a:r>
              <a:rPr lang="fr-FR" sz="1600">
                <a:solidFill>
                  <a:srgbClr val="221100"/>
                </a:solidFill>
              </a:rPr>
              <a:t>oit</a:t>
            </a:r>
            <a:r>
              <a:rPr lang="fr-FR" sz="1600"/>
              <a:t> </a:t>
            </a:r>
            <a:r>
              <a:rPr lang="fr-FR" sz="1600" b="1">
                <a:solidFill>
                  <a:srgbClr val="957C6F"/>
                </a:solidFill>
              </a:rPr>
              <a:t>29,8 ha par an </a:t>
            </a:r>
          </a:p>
          <a:p>
            <a:r>
              <a:rPr lang="fr-FR" sz="1600">
                <a:solidFill>
                  <a:srgbClr val="957C6F"/>
                </a:solidFill>
              </a:rPr>
              <a:t>	</a:t>
            </a:r>
            <a:r>
              <a:rPr lang="fr-FR" sz="1600"/>
              <a:t>dont</a:t>
            </a:r>
            <a:r>
              <a:rPr lang="fr-FR" sz="1600">
                <a:solidFill>
                  <a:srgbClr val="957C6F"/>
                </a:solidFill>
              </a:rPr>
              <a:t> </a:t>
            </a:r>
            <a:r>
              <a:rPr lang="fr-FR" sz="1600">
                <a:solidFill>
                  <a:srgbClr val="957C6F"/>
                </a:solidFill>
                <a:sym typeface="Wingdings" pitchFamily="2" charset="2"/>
              </a:rPr>
              <a:t>58 % </a:t>
            </a:r>
            <a:r>
              <a:rPr lang="fr-FR" sz="1600">
                <a:sym typeface="Wingdings" pitchFamily="2" charset="2"/>
              </a:rPr>
              <a:t>du territoire</a:t>
            </a:r>
            <a:r>
              <a:rPr lang="fr-FR" sz="1600">
                <a:solidFill>
                  <a:srgbClr val="957C6F"/>
                </a:solidFill>
                <a:sym typeface="Wingdings" pitchFamily="2" charset="2"/>
              </a:rPr>
              <a:t> </a:t>
            </a:r>
            <a:r>
              <a:rPr lang="fr-FR" sz="1600" b="1">
                <a:solidFill>
                  <a:srgbClr val="957C6F"/>
                </a:solidFill>
                <a:sym typeface="Wingdings" pitchFamily="2" charset="2"/>
              </a:rPr>
              <a:t>par extensions significatives</a:t>
            </a:r>
            <a:r>
              <a:rPr lang="fr-FR" sz="1600">
                <a:solidFill>
                  <a:srgbClr val="957C6F"/>
                </a:solidFill>
                <a:sym typeface="Wingdings" pitchFamily="2" charset="2"/>
              </a:rPr>
              <a:t> </a:t>
            </a:r>
            <a:r>
              <a:rPr lang="fr-FR" sz="1600"/>
              <a:t>(448 ha) </a:t>
            </a:r>
          </a:p>
          <a:p>
            <a:r>
              <a:rPr lang="fr-FR" sz="1600">
                <a:solidFill>
                  <a:srgbClr val="957C6F"/>
                </a:solidFill>
              </a:rPr>
              <a:t>	</a:t>
            </a:r>
            <a:r>
              <a:rPr lang="fr-FR" sz="1600" b="1">
                <a:solidFill>
                  <a:srgbClr val="957C6F"/>
                </a:solidFill>
              </a:rPr>
              <a:t>1,24 ha consommé pour 100 habitants</a:t>
            </a:r>
          </a:p>
          <a:p>
            <a:pPr lvl="1"/>
            <a:endParaRPr lang="fr-FR" sz="1600" b="1">
              <a:solidFill>
                <a:srgbClr val="957C6F"/>
              </a:solidFill>
            </a:endParaRPr>
          </a:p>
          <a:p>
            <a:pPr lvl="1"/>
            <a:r>
              <a:rPr lang="fr-FR">
                <a:solidFill>
                  <a:srgbClr val="957C6F"/>
                </a:solidFill>
                <a:sym typeface="Wingdings" pitchFamily="2" charset="2"/>
              </a:rPr>
              <a:t></a:t>
            </a:r>
            <a:r>
              <a:rPr lang="fr-FR"/>
              <a:t> Une dédensification de la population et de l’emploi</a:t>
            </a:r>
          </a:p>
          <a:p>
            <a:pPr lvl="1"/>
            <a:r>
              <a:rPr lang="fr-FR">
                <a:sym typeface="Wingdings" pitchFamily="2" charset="2"/>
              </a:rPr>
              <a:t> 	</a:t>
            </a:r>
            <a:r>
              <a:rPr lang="fr-FR" sz="1600" b="1">
                <a:solidFill>
                  <a:srgbClr val="957C6F"/>
                </a:solidFill>
                <a:sym typeface="Wingdings" pitchFamily="2" charset="2"/>
              </a:rPr>
              <a:t>1976 = </a:t>
            </a:r>
            <a:r>
              <a:rPr lang="fr-FR" sz="1600" b="1">
                <a:solidFill>
                  <a:srgbClr val="957C6F"/>
                </a:solidFill>
              </a:rPr>
              <a:t> 37 habitants et emplois par hectare consommé</a:t>
            </a:r>
          </a:p>
          <a:p>
            <a:r>
              <a:rPr lang="fr-FR" sz="1600" b="1">
                <a:solidFill>
                  <a:srgbClr val="957C6F"/>
                </a:solidFill>
              </a:rPr>
              <a:t>	2002 = 32 habitants et emplois par hectare consommé</a:t>
            </a:r>
          </a:p>
          <a:p>
            <a:pPr lvl="1">
              <a:buFontTx/>
              <a:buChar char="•"/>
            </a:pPr>
            <a:endParaRPr lang="fr-FR" sz="1600" b="1"/>
          </a:p>
          <a:p>
            <a:pPr lvl="1"/>
            <a:r>
              <a:rPr lang="fr-FR" b="1">
                <a:solidFill>
                  <a:srgbClr val="957C6F"/>
                </a:solidFill>
              </a:rPr>
              <a:t>	</a:t>
            </a:r>
            <a:r>
              <a:rPr lang="fr-FR" b="1">
                <a:solidFill>
                  <a:srgbClr val="957C6F"/>
                </a:solidFill>
                <a:sym typeface="Wingdings" pitchFamily="2" charset="2"/>
              </a:rPr>
              <a:t></a:t>
            </a:r>
            <a:r>
              <a:rPr lang="fr-FR" b="1">
                <a:solidFill>
                  <a:srgbClr val="957C6F"/>
                </a:solidFill>
              </a:rPr>
              <a:t> Q</a:t>
            </a:r>
            <a:r>
              <a:rPr lang="fr-FR" sz="1600" b="1">
                <a:solidFill>
                  <a:srgbClr val="957C6F"/>
                </a:solidFill>
              </a:rPr>
              <a:t>uel type de développement urbain et économique privilégier ?</a:t>
            </a:r>
            <a:endParaRPr lang="fr-FR" sz="1600" b="1"/>
          </a:p>
          <a:p>
            <a:pPr lvl="1">
              <a:buFontTx/>
              <a:buChar char="•"/>
            </a:pPr>
            <a:endParaRPr lang="fr-FR" sz="1600" b="1"/>
          </a:p>
          <a:p>
            <a:pPr lvl="1"/>
            <a:r>
              <a:rPr lang="fr-FR">
                <a:solidFill>
                  <a:srgbClr val="957C6F"/>
                </a:solidFill>
                <a:sym typeface="Wingdings" pitchFamily="2" charset="2"/>
              </a:rPr>
              <a:t></a:t>
            </a:r>
            <a:r>
              <a:rPr lang="fr-FR"/>
              <a:t> Une croissance de la construction neuve qui se poursuit </a:t>
            </a:r>
            <a:endParaRPr lang="fr-FR" b="1"/>
          </a:p>
          <a:p>
            <a:pPr marL="903288" lvl="3"/>
            <a:r>
              <a:rPr lang="fr-FR" sz="1600"/>
              <a:t>Phénomène important qui concerne les communes périphériques aux centres urbains principaux et secondaires</a:t>
            </a:r>
            <a:r>
              <a:rPr lang="fr-FR" sz="1600" b="1"/>
              <a:t> </a:t>
            </a:r>
          </a:p>
          <a:p>
            <a:pPr marL="903288" lvl="3"/>
            <a:endParaRPr lang="fr-FR" sz="1600" b="1">
              <a:solidFill>
                <a:srgbClr val="957C6F"/>
              </a:solidFill>
              <a:sym typeface="Wingdings" pitchFamily="2" charset="2"/>
            </a:endParaRPr>
          </a:p>
          <a:p>
            <a:pPr marL="903288" lvl="3"/>
            <a:r>
              <a:rPr lang="fr-FR" b="1">
                <a:solidFill>
                  <a:srgbClr val="957C6F"/>
                </a:solidFill>
                <a:sym typeface="Wingdings" pitchFamily="2" charset="2"/>
              </a:rPr>
              <a:t></a:t>
            </a:r>
            <a:r>
              <a:rPr lang="fr-FR" sz="1600" b="1">
                <a:solidFill>
                  <a:srgbClr val="957C6F"/>
                </a:solidFill>
              </a:rPr>
              <a:t> Quelles orientations données à ces communes dans le cadre du SCOT ?</a:t>
            </a:r>
          </a:p>
          <a:p>
            <a:pPr marL="723900" lvl="2"/>
            <a:endParaRPr lang="fr-FR" sz="1600" b="1">
              <a:solidFill>
                <a:srgbClr val="957C6F"/>
              </a:solidFill>
            </a:endParaRPr>
          </a:p>
          <a:p>
            <a:pPr lvl="1"/>
            <a:endParaRPr lang="fr-FR"/>
          </a:p>
          <a:p>
            <a:pPr lvl="1"/>
            <a:endParaRPr lang="fr-FR">
              <a:latin typeface="Calibri" pitchFamily="34" charset="0"/>
            </a:endParaRPr>
          </a:p>
          <a:p>
            <a:pPr lvl="1">
              <a:buFontTx/>
              <a:buChar char="•"/>
            </a:pPr>
            <a:endParaRPr lang="fr-FR">
              <a:latin typeface="Calibri" pitchFamily="34" charset="0"/>
            </a:endParaRPr>
          </a:p>
          <a:p>
            <a:pPr lvl="1">
              <a:buFontTx/>
              <a:buChar char="•"/>
            </a:pPr>
            <a:endParaRPr lang="fr-FR">
              <a:latin typeface="Calibri" pitchFamily="34" charset="0"/>
            </a:endParaRPr>
          </a:p>
          <a:p>
            <a:pPr>
              <a:buFontTx/>
              <a:buChar char="•"/>
            </a:pPr>
            <a:endParaRPr lang="fr-FR" sz="1600">
              <a:latin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12"/>
          </p:nvPr>
        </p:nvSpPr>
        <p:spPr/>
        <p:txBody>
          <a:bodyPr/>
          <a:lstStyle/>
          <a:p>
            <a:pPr>
              <a:defRPr/>
            </a:pPr>
            <a:fld id="{8263963B-9970-41FB-9E57-6F00C998F3FC}" type="slidenum">
              <a:rPr lang="fr-FR"/>
              <a:pPr>
                <a:defRPr/>
              </a:pPr>
              <a:t>5</a:t>
            </a:fld>
            <a:endParaRPr lang="fr-FR"/>
          </a:p>
        </p:txBody>
      </p:sp>
      <p:pic>
        <p:nvPicPr>
          <p:cNvPr id="46083" name="Picture 3" descr="13"/>
          <p:cNvPicPr>
            <a:picLocks noChangeAspect="1" noChangeArrowheads="1"/>
          </p:cNvPicPr>
          <p:nvPr/>
        </p:nvPicPr>
        <p:blipFill>
          <a:blip r:embed="rId3" cstate="print"/>
          <a:srcRect t="1334" b="2048"/>
          <a:stretch>
            <a:fillRect/>
          </a:stretch>
        </p:blipFill>
        <p:spPr bwMode="auto">
          <a:xfrm>
            <a:off x="1835150" y="1196975"/>
            <a:ext cx="7061200" cy="4824413"/>
          </a:xfrm>
          <a:prstGeom prst="rect">
            <a:avLst/>
          </a:prstGeom>
          <a:noFill/>
        </p:spPr>
      </p:pic>
      <p:sp>
        <p:nvSpPr>
          <p:cNvPr id="46082" name="Rectangle 2"/>
          <p:cNvSpPr>
            <a:spLocks/>
          </p:cNvSpPr>
          <p:nvPr/>
        </p:nvSpPr>
        <p:spPr bwMode="auto">
          <a:xfrm>
            <a:off x="179388" y="71438"/>
            <a:ext cx="6851650" cy="765175"/>
          </a:xfrm>
          <a:prstGeom prst="rect">
            <a:avLst/>
          </a:prstGeom>
          <a:noFill/>
          <a:ln w="9525">
            <a:noFill/>
            <a:miter lim="800000"/>
            <a:headEnd/>
            <a:tailEnd/>
          </a:ln>
        </p:spPr>
        <p:txBody>
          <a:bodyPr/>
          <a:lstStyle/>
          <a:p>
            <a:pPr marL="342900" indent="-342900"/>
            <a:r>
              <a:rPr lang="fr-FR" b="1"/>
              <a:t>LE TERRITOIRE RHIN VIGNOBLE GRAND BALLON</a:t>
            </a:r>
          </a:p>
          <a:p>
            <a:pPr marL="342900" indent="-342900">
              <a:spcBef>
                <a:spcPct val="20000"/>
              </a:spcBef>
              <a:buFont typeface="Arial" charset="0"/>
              <a:buNone/>
            </a:pPr>
            <a:r>
              <a:rPr lang="fr-FR" b="1">
                <a:solidFill>
                  <a:srgbClr val="B01821"/>
                </a:solidFill>
              </a:rPr>
              <a:t>Entit</a:t>
            </a:r>
            <a:r>
              <a:rPr lang="fr-FR" b="1">
                <a:solidFill>
                  <a:srgbClr val="B01821"/>
                </a:solidFill>
                <a:latin typeface="Calibri"/>
              </a:rPr>
              <a:t>é</a:t>
            </a:r>
            <a:r>
              <a:rPr lang="fr-FR" b="1">
                <a:solidFill>
                  <a:srgbClr val="B01821"/>
                </a:solidFill>
              </a:rPr>
              <a:t>s paysag</a:t>
            </a:r>
            <a:r>
              <a:rPr lang="fr-FR" b="1">
                <a:solidFill>
                  <a:srgbClr val="B01821"/>
                </a:solidFill>
                <a:latin typeface="Calibri"/>
              </a:rPr>
              <a:t>è</a:t>
            </a:r>
            <a:r>
              <a:rPr lang="fr-FR" b="1">
                <a:solidFill>
                  <a:srgbClr val="B01821"/>
                </a:solidFill>
              </a:rPr>
              <a:t>res</a:t>
            </a:r>
          </a:p>
          <a:p>
            <a:pPr marL="342900" indent="-342900"/>
            <a:endParaRPr lang="fr-FR" b="1">
              <a:solidFill>
                <a:srgbClr val="B01821"/>
              </a:solidFill>
            </a:endParaRPr>
          </a:p>
          <a:p>
            <a:pPr marL="342900" indent="-342900">
              <a:spcBef>
                <a:spcPct val="20000"/>
              </a:spcBef>
              <a:buFont typeface="Arial" charset="0"/>
              <a:buNone/>
            </a:pPr>
            <a:endParaRPr lang="fr-FR" b="1">
              <a:solidFill>
                <a:srgbClr val="B01821"/>
              </a:solidFill>
            </a:endParaRPr>
          </a:p>
        </p:txBody>
      </p:sp>
      <p:sp>
        <p:nvSpPr>
          <p:cNvPr id="46084" name="Text Box 4"/>
          <p:cNvSpPr txBox="1">
            <a:spLocks noChangeArrowheads="1"/>
          </p:cNvSpPr>
          <p:nvPr/>
        </p:nvSpPr>
        <p:spPr bwMode="auto">
          <a:xfrm>
            <a:off x="7019925" y="1773238"/>
            <a:ext cx="2051050" cy="336550"/>
          </a:xfrm>
          <a:prstGeom prst="rect">
            <a:avLst/>
          </a:prstGeom>
          <a:noFill/>
          <a:ln w="9525">
            <a:noFill/>
            <a:miter lim="800000"/>
            <a:headEnd/>
            <a:tailEnd/>
          </a:ln>
          <a:effectLst/>
        </p:spPr>
        <p:txBody>
          <a:bodyPr>
            <a:spAutoFit/>
          </a:bodyPr>
          <a:lstStyle/>
          <a:p>
            <a:endParaRPr lang="fr-FR" sz="1600">
              <a:latin typeface="Calibri" pitchFamily="34" charset="0"/>
            </a:endParaRPr>
          </a:p>
        </p:txBody>
      </p:sp>
      <p:sp>
        <p:nvSpPr>
          <p:cNvPr id="46085" name="Rectangle 5"/>
          <p:cNvSpPr>
            <a:spLocks noChangeArrowheads="1"/>
          </p:cNvSpPr>
          <p:nvPr/>
        </p:nvSpPr>
        <p:spPr bwMode="auto">
          <a:xfrm>
            <a:off x="179388" y="2349500"/>
            <a:ext cx="1655762" cy="2014538"/>
          </a:xfrm>
          <a:prstGeom prst="rect">
            <a:avLst/>
          </a:prstGeom>
          <a:noFill/>
          <a:ln w="9525">
            <a:noFill/>
            <a:miter lim="800000"/>
            <a:headEnd/>
            <a:tailEnd/>
          </a:ln>
          <a:effectLst/>
        </p:spPr>
        <p:txBody>
          <a:bodyPr>
            <a:spAutoFit/>
          </a:bodyPr>
          <a:lstStyle/>
          <a:p>
            <a:r>
              <a:rPr lang="fr-FR">
                <a:solidFill>
                  <a:srgbClr val="957C6F"/>
                </a:solidFill>
                <a:sym typeface="Wingdings" pitchFamily="2" charset="2"/>
              </a:rPr>
              <a:t> </a:t>
            </a:r>
            <a:r>
              <a:rPr lang="fr-FR">
                <a:sym typeface="Wingdings" pitchFamily="2" charset="2"/>
              </a:rPr>
              <a:t>Un</a:t>
            </a:r>
            <a:r>
              <a:rPr lang="fr-FR"/>
              <a:t> relief entre plaine, piémont et montagne</a:t>
            </a:r>
            <a:r>
              <a:rPr lang="fr-FR">
                <a:sym typeface="Wingdings" pitchFamily="2" charset="2"/>
              </a:rPr>
              <a:t> : trois entités paysagères distinctes</a:t>
            </a:r>
          </a:p>
        </p:txBody>
      </p:sp>
      <p:grpSp>
        <p:nvGrpSpPr>
          <p:cNvPr id="46090" name="Group 10"/>
          <p:cNvGrpSpPr>
            <a:grpSpLocks/>
          </p:cNvGrpSpPr>
          <p:nvPr/>
        </p:nvGrpSpPr>
        <p:grpSpPr bwMode="auto">
          <a:xfrm>
            <a:off x="2411413" y="4724400"/>
            <a:ext cx="1368425" cy="468313"/>
            <a:chOff x="1519" y="2976"/>
            <a:chExt cx="862" cy="295"/>
          </a:xfrm>
        </p:grpSpPr>
        <p:sp>
          <p:nvSpPr>
            <p:cNvPr id="46088" name="Rectangle 8"/>
            <p:cNvSpPr>
              <a:spLocks noChangeArrowheads="1"/>
            </p:cNvSpPr>
            <p:nvPr/>
          </p:nvSpPr>
          <p:spPr bwMode="auto">
            <a:xfrm>
              <a:off x="1519" y="3022"/>
              <a:ext cx="862" cy="227"/>
            </a:xfrm>
            <a:prstGeom prst="rect">
              <a:avLst/>
            </a:prstGeom>
            <a:solidFill>
              <a:schemeClr val="bg1"/>
            </a:solidFill>
            <a:ln w="9525">
              <a:solidFill>
                <a:schemeClr val="bg1"/>
              </a:solidFill>
              <a:miter lim="800000"/>
              <a:headEnd/>
              <a:tailEnd/>
            </a:ln>
            <a:effectLst/>
          </p:spPr>
          <p:txBody>
            <a:bodyPr wrap="none" anchor="ctr"/>
            <a:lstStyle/>
            <a:p>
              <a:endParaRPr lang="fr-FR"/>
            </a:p>
          </p:txBody>
        </p:sp>
        <p:pic>
          <p:nvPicPr>
            <p:cNvPr id="46086" name="Picture 6" descr="13"/>
            <p:cNvPicPr>
              <a:picLocks noChangeAspect="1" noChangeArrowheads="1"/>
            </p:cNvPicPr>
            <p:nvPr/>
          </p:nvPicPr>
          <p:blipFill>
            <a:blip r:embed="rId3" cstate="print"/>
            <a:srcRect l="8160" t="70547" r="79587" b="25098"/>
            <a:stretch>
              <a:fillRect/>
            </a:stretch>
          </p:blipFill>
          <p:spPr bwMode="auto">
            <a:xfrm>
              <a:off x="1519" y="3134"/>
              <a:ext cx="545" cy="137"/>
            </a:xfrm>
            <a:prstGeom prst="rect">
              <a:avLst/>
            </a:prstGeom>
            <a:noFill/>
          </p:spPr>
        </p:pic>
        <p:pic>
          <p:nvPicPr>
            <p:cNvPr id="46087" name="Picture 7" descr="13"/>
            <p:cNvPicPr>
              <a:picLocks noChangeAspect="1" noChangeArrowheads="1"/>
            </p:cNvPicPr>
            <p:nvPr/>
          </p:nvPicPr>
          <p:blipFill>
            <a:blip r:embed="rId3" cstate="print"/>
            <a:srcRect l="8160" t="74870" r="72459" b="20807"/>
            <a:stretch>
              <a:fillRect/>
            </a:stretch>
          </p:blipFill>
          <p:spPr bwMode="auto">
            <a:xfrm>
              <a:off x="1519" y="2976"/>
              <a:ext cx="862" cy="136"/>
            </a:xfrm>
            <a:prstGeom prst="rect">
              <a:avLst/>
            </a:prstGeom>
            <a:noFill/>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6"/>
          <p:cNvSpPr>
            <a:spLocks noGrp="1"/>
          </p:cNvSpPr>
          <p:nvPr>
            <p:ph type="sldNum" sz="quarter" idx="12"/>
          </p:nvPr>
        </p:nvSpPr>
        <p:spPr/>
        <p:txBody>
          <a:bodyPr/>
          <a:lstStyle/>
          <a:p>
            <a:pPr>
              <a:defRPr/>
            </a:pPr>
            <a:fld id="{258BEF02-D37B-41B2-810D-3C095C8D99E6}" type="slidenum">
              <a:rPr lang="fr-FR"/>
              <a:pPr>
                <a:defRPr/>
              </a:pPr>
              <a:t>6</a:t>
            </a:fld>
            <a:endParaRPr lang="fr-FR"/>
          </a:p>
        </p:txBody>
      </p:sp>
      <p:sp>
        <p:nvSpPr>
          <p:cNvPr id="99330" name="Rectangle 2"/>
          <p:cNvSpPr>
            <a:spLocks noChangeArrowheads="1"/>
          </p:cNvSpPr>
          <p:nvPr/>
        </p:nvSpPr>
        <p:spPr bwMode="auto">
          <a:xfrm>
            <a:off x="250825" y="115888"/>
            <a:ext cx="6697663" cy="641350"/>
          </a:xfrm>
          <a:prstGeom prst="rect">
            <a:avLst/>
          </a:prstGeom>
          <a:noFill/>
          <a:ln w="9525">
            <a:noFill/>
            <a:miter lim="800000"/>
            <a:headEnd/>
            <a:tailEnd/>
          </a:ln>
          <a:effectLst/>
        </p:spPr>
        <p:txBody>
          <a:bodyPr>
            <a:spAutoFit/>
          </a:bodyPr>
          <a:lstStyle/>
          <a:p>
            <a:r>
              <a:rPr lang="fr-FR" b="1"/>
              <a:t>LE TERRITOIRE RHIN VIGNOBLE GRAND BALLON</a:t>
            </a:r>
          </a:p>
          <a:p>
            <a:r>
              <a:rPr lang="fr-FR" b="1">
                <a:solidFill>
                  <a:srgbClr val="B01821"/>
                </a:solidFill>
              </a:rPr>
              <a:t>Armature urbaine</a:t>
            </a:r>
          </a:p>
        </p:txBody>
      </p:sp>
      <p:pic>
        <p:nvPicPr>
          <p:cNvPr id="99339" name="Picture 11" descr="Armature urbaine 1"/>
          <p:cNvPicPr>
            <a:picLocks noGrp="1" noChangeAspect="1" noChangeArrowheads="1"/>
          </p:cNvPicPr>
          <p:nvPr>
            <p:ph sz="half" idx="1"/>
          </p:nvPr>
        </p:nvPicPr>
        <p:blipFill>
          <a:blip r:embed="rId3" cstate="print"/>
          <a:srcRect t="14941" b="10277"/>
          <a:stretch>
            <a:fillRect/>
          </a:stretch>
        </p:blipFill>
        <p:spPr>
          <a:xfrm>
            <a:off x="0" y="1773238"/>
            <a:ext cx="7056438" cy="3879850"/>
          </a:xfrm>
        </p:spPr>
      </p:pic>
      <p:sp>
        <p:nvSpPr>
          <p:cNvPr id="99340" name="Text Box 12"/>
          <p:cNvSpPr txBox="1">
            <a:spLocks noChangeArrowheads="1"/>
          </p:cNvSpPr>
          <p:nvPr/>
        </p:nvSpPr>
        <p:spPr bwMode="auto">
          <a:xfrm>
            <a:off x="6300788" y="1268413"/>
            <a:ext cx="2843212" cy="4745037"/>
          </a:xfrm>
          <a:prstGeom prst="rect">
            <a:avLst/>
          </a:prstGeom>
          <a:noFill/>
          <a:ln w="9525">
            <a:noFill/>
            <a:miter lim="800000"/>
            <a:headEnd/>
            <a:tailEnd/>
          </a:ln>
          <a:effectLst/>
        </p:spPr>
        <p:txBody>
          <a:bodyPr>
            <a:spAutoFit/>
          </a:bodyPr>
          <a:lstStyle/>
          <a:p>
            <a:pPr>
              <a:buFont typeface="Wingdings" pitchFamily="2" charset="2"/>
              <a:buNone/>
            </a:pPr>
            <a:r>
              <a:rPr lang="fr-FR">
                <a:solidFill>
                  <a:srgbClr val="957C6F"/>
                </a:solidFill>
                <a:cs typeface="Arial" charset="0"/>
                <a:sym typeface="Wingdings" pitchFamily="2" charset="2"/>
              </a:rPr>
              <a:t></a:t>
            </a:r>
            <a:r>
              <a:rPr lang="fr-FR">
                <a:cs typeface="Arial" charset="0"/>
              </a:rPr>
              <a:t> </a:t>
            </a:r>
            <a:r>
              <a:rPr lang="fr-FR" sz="1400" b="1">
                <a:cs typeface="Arial" charset="0"/>
              </a:rPr>
              <a:t>5 pôles urbains : </a:t>
            </a:r>
          </a:p>
          <a:p>
            <a:pPr>
              <a:buFontTx/>
              <a:buChar char="-"/>
            </a:pPr>
            <a:r>
              <a:rPr lang="fr-FR" sz="1400">
                <a:cs typeface="Arial" charset="0"/>
              </a:rPr>
              <a:t>agglomération de Guebwiller :   25 000 habitants</a:t>
            </a:r>
          </a:p>
          <a:p>
            <a:pPr>
              <a:buFontTx/>
              <a:buChar char="-"/>
            </a:pPr>
            <a:r>
              <a:rPr lang="fr-FR" sz="1400">
                <a:cs typeface="Arial" charset="0"/>
              </a:rPr>
              <a:t>Ensisheim : 6 900 habitants</a:t>
            </a:r>
          </a:p>
          <a:p>
            <a:pPr>
              <a:buFontTx/>
              <a:buChar char="-"/>
            </a:pPr>
            <a:r>
              <a:rPr lang="fr-FR" sz="1400">
                <a:cs typeface="Arial" charset="0"/>
              </a:rPr>
              <a:t>Rouffach, Soultzmatt et Fessenheim (moins de 5 000 habitants)</a:t>
            </a:r>
          </a:p>
          <a:p>
            <a:endParaRPr lang="fr-FR" sz="1400">
              <a:cs typeface="Arial" charset="0"/>
            </a:endParaRPr>
          </a:p>
          <a:p>
            <a:r>
              <a:rPr lang="fr-FR">
                <a:solidFill>
                  <a:srgbClr val="957C6F"/>
                </a:solidFill>
                <a:cs typeface="Arial" charset="0"/>
                <a:sym typeface="Wingdings" pitchFamily="2" charset="2"/>
              </a:rPr>
              <a:t></a:t>
            </a:r>
            <a:r>
              <a:rPr lang="fr-FR" sz="1400">
                <a:cs typeface="Arial" charset="0"/>
              </a:rPr>
              <a:t> </a:t>
            </a:r>
            <a:r>
              <a:rPr lang="fr-FR" sz="1400" b="1">
                <a:cs typeface="Arial" charset="0"/>
              </a:rPr>
              <a:t>Pôles d’activités et pôles d’emplois (plus de 1000 emplois)</a:t>
            </a:r>
          </a:p>
          <a:p>
            <a:pPr>
              <a:buFontTx/>
              <a:buChar char="-"/>
            </a:pPr>
            <a:r>
              <a:rPr lang="fr-FR" sz="1400">
                <a:cs typeface="Arial" charset="0"/>
              </a:rPr>
              <a:t>Guebwiller – Soultz (ZA intercommunale et Schlumberger)</a:t>
            </a:r>
          </a:p>
          <a:p>
            <a:pPr>
              <a:buFontTx/>
              <a:buChar char="-"/>
            </a:pPr>
            <a:r>
              <a:rPr lang="fr-FR" sz="1400">
                <a:cs typeface="Arial" charset="0"/>
              </a:rPr>
              <a:t>Ensisheim (ZA)</a:t>
            </a:r>
          </a:p>
          <a:p>
            <a:pPr>
              <a:buFontTx/>
              <a:buChar char="-"/>
            </a:pPr>
            <a:r>
              <a:rPr lang="fr-FR" sz="1400">
                <a:cs typeface="Arial" charset="0"/>
              </a:rPr>
              <a:t>Rouffach : centre hospitalier et Behr Service</a:t>
            </a:r>
          </a:p>
          <a:p>
            <a:pPr>
              <a:buFontTx/>
              <a:buChar char="-"/>
            </a:pPr>
            <a:r>
              <a:rPr lang="fr-FR" sz="1400">
                <a:cs typeface="Arial" charset="0"/>
              </a:rPr>
              <a:t>Fessenheim : centrale nucléaire</a:t>
            </a:r>
          </a:p>
          <a:p>
            <a:pPr>
              <a:buFontTx/>
              <a:buChar char="-"/>
            </a:pPr>
            <a:r>
              <a:rPr lang="fr-FR" sz="1400">
                <a:cs typeface="Arial" charset="0"/>
              </a:rPr>
              <a:t>Meyenheim : base aérienne</a:t>
            </a:r>
          </a:p>
          <a:p>
            <a:endParaRPr lang="fr-FR" sz="1400">
              <a:cs typeface="Arial" charset="0"/>
            </a:endParaRPr>
          </a:p>
          <a:p>
            <a:endParaRPr lang="fr-FR">
              <a:solidFill>
                <a:srgbClr val="957C6F"/>
              </a:solidFill>
              <a:cs typeface="Arial" charset="0"/>
              <a:sym typeface="Wingdings" pitchFamily="2" charset="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5"/>
          <p:cNvSpPr>
            <a:spLocks noGrp="1"/>
          </p:cNvSpPr>
          <p:nvPr>
            <p:ph type="sldNum" sz="quarter" idx="12"/>
          </p:nvPr>
        </p:nvSpPr>
        <p:spPr/>
        <p:txBody>
          <a:bodyPr/>
          <a:lstStyle/>
          <a:p>
            <a:pPr>
              <a:defRPr/>
            </a:pPr>
            <a:fld id="{D40EE356-BD3F-4CE5-AACC-3A20C04EBB29}" type="slidenum">
              <a:rPr lang="fr-FR"/>
              <a:pPr>
                <a:defRPr/>
              </a:pPr>
              <a:t>7</a:t>
            </a:fld>
            <a:endParaRPr lang="fr-FR"/>
          </a:p>
        </p:txBody>
      </p:sp>
      <p:sp>
        <p:nvSpPr>
          <p:cNvPr id="70658" name="Titre 1"/>
          <p:cNvSpPr>
            <a:spLocks noGrp="1"/>
          </p:cNvSpPr>
          <p:nvPr>
            <p:ph type="ctrTitle"/>
          </p:nvPr>
        </p:nvSpPr>
        <p:spPr>
          <a:xfrm>
            <a:off x="539750" y="2565400"/>
            <a:ext cx="7918450" cy="1470025"/>
          </a:xfrm>
        </p:spPr>
        <p:txBody>
          <a:bodyPr/>
          <a:lstStyle/>
          <a:p>
            <a:r>
              <a:rPr lang="fr-FR" sz="4000" b="1" smtClean="0">
                <a:solidFill>
                  <a:srgbClr val="B01821"/>
                </a:solidFill>
                <a:latin typeface="Helvetica Compressed" pitchFamily="34" charset="0"/>
              </a:rPr>
              <a:t>La consommation foncière </a:t>
            </a:r>
            <a:br>
              <a:rPr lang="fr-FR" sz="4000" b="1" smtClean="0">
                <a:solidFill>
                  <a:srgbClr val="B01821"/>
                </a:solidFill>
                <a:latin typeface="Helvetica Compressed" pitchFamily="34" charset="0"/>
              </a:rPr>
            </a:br>
            <a:r>
              <a:rPr lang="fr-FR" sz="4000" b="1" smtClean="0">
                <a:solidFill>
                  <a:srgbClr val="B01821"/>
                </a:solidFill>
                <a:latin typeface="Helvetica Compressed" pitchFamily="34" charset="0"/>
              </a:rPr>
              <a:t>entre 1976 et 2002</a:t>
            </a:r>
            <a:br>
              <a:rPr lang="fr-FR" sz="4000" b="1" smtClean="0">
                <a:solidFill>
                  <a:srgbClr val="B01821"/>
                </a:solidFill>
                <a:latin typeface="Helvetica Compressed" pitchFamily="34" charset="0"/>
              </a:rPr>
            </a:br>
            <a:r>
              <a:rPr lang="fr-FR" sz="4000" b="1" smtClean="0">
                <a:solidFill>
                  <a:srgbClr val="B01821"/>
                </a:solidFill>
                <a:latin typeface="Helvetica Compressed" pitchFamily="34" charset="0"/>
              </a:rPr>
              <a:t/>
            </a:r>
            <a:br>
              <a:rPr lang="fr-FR" sz="4000" b="1" smtClean="0">
                <a:solidFill>
                  <a:srgbClr val="B01821"/>
                </a:solidFill>
                <a:latin typeface="Helvetica Compressed" pitchFamily="34" charset="0"/>
              </a:rPr>
            </a:br>
            <a:endParaRPr lang="fr-FR" sz="3200" b="1" smtClean="0">
              <a:solidFill>
                <a:srgbClr val="571010"/>
              </a:solidFill>
              <a:latin typeface="Helvetica Compressed"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p:txBody>
          <a:bodyPr/>
          <a:lstStyle/>
          <a:p>
            <a:pPr>
              <a:defRPr/>
            </a:pPr>
            <a:fld id="{402FC804-9DAE-41F0-BF23-6F35E96EA850}" type="slidenum">
              <a:rPr lang="fr-FR"/>
              <a:pPr>
                <a:defRPr/>
              </a:pPr>
              <a:t>8</a:t>
            </a:fld>
            <a:endParaRPr lang="fr-FR"/>
          </a:p>
        </p:txBody>
      </p:sp>
      <p:sp>
        <p:nvSpPr>
          <p:cNvPr id="42014" name="Rectangle 30"/>
          <p:cNvSpPr>
            <a:spLocks noChangeArrowheads="1"/>
          </p:cNvSpPr>
          <p:nvPr/>
        </p:nvSpPr>
        <p:spPr bwMode="auto">
          <a:xfrm>
            <a:off x="250825" y="115888"/>
            <a:ext cx="6697663" cy="641350"/>
          </a:xfrm>
          <a:prstGeom prst="rect">
            <a:avLst/>
          </a:prstGeom>
          <a:noFill/>
          <a:ln w="9525">
            <a:noFill/>
            <a:miter lim="800000"/>
            <a:headEnd/>
            <a:tailEnd/>
          </a:ln>
          <a:effectLst/>
        </p:spPr>
        <p:txBody>
          <a:bodyPr>
            <a:spAutoFit/>
          </a:bodyPr>
          <a:lstStyle/>
          <a:p>
            <a:r>
              <a:rPr lang="fr-FR" b="1"/>
              <a:t>LA CONSOMMATION FONCIERE </a:t>
            </a:r>
          </a:p>
          <a:p>
            <a:r>
              <a:rPr lang="fr-FR" b="1">
                <a:solidFill>
                  <a:srgbClr val="B01821"/>
                </a:solidFill>
              </a:rPr>
              <a:t>Consommation totale</a:t>
            </a:r>
          </a:p>
        </p:txBody>
      </p:sp>
      <p:sp>
        <p:nvSpPr>
          <p:cNvPr id="42015" name="Text Box 31"/>
          <p:cNvSpPr txBox="1">
            <a:spLocks noChangeArrowheads="1"/>
          </p:cNvSpPr>
          <p:nvPr/>
        </p:nvSpPr>
        <p:spPr bwMode="auto">
          <a:xfrm>
            <a:off x="323850" y="1700213"/>
            <a:ext cx="3240088" cy="2014537"/>
          </a:xfrm>
          <a:prstGeom prst="rect">
            <a:avLst/>
          </a:prstGeom>
          <a:noFill/>
          <a:ln w="9525">
            <a:noFill/>
            <a:miter lim="800000"/>
            <a:headEnd/>
            <a:tailEnd/>
          </a:ln>
          <a:effectLst/>
        </p:spPr>
        <p:txBody>
          <a:bodyPr>
            <a:spAutoFit/>
          </a:bodyPr>
          <a:lstStyle/>
          <a:p>
            <a:r>
              <a:rPr lang="fr-FR" u="sng"/>
              <a:t>Entre 1976 et 2002 :</a:t>
            </a:r>
          </a:p>
          <a:p>
            <a:endParaRPr lang="fr-FR" u="sng"/>
          </a:p>
          <a:p>
            <a:r>
              <a:rPr lang="fr-FR" b="1">
                <a:solidFill>
                  <a:srgbClr val="957C6F"/>
                </a:solidFill>
              </a:rPr>
              <a:t>775,5 ha</a:t>
            </a:r>
            <a:r>
              <a:rPr lang="fr-FR"/>
              <a:t> ont été consommés s</a:t>
            </a:r>
            <a:r>
              <a:rPr lang="fr-FR">
                <a:solidFill>
                  <a:srgbClr val="221100"/>
                </a:solidFill>
              </a:rPr>
              <a:t>oit</a:t>
            </a:r>
            <a:r>
              <a:rPr lang="fr-FR"/>
              <a:t> </a:t>
            </a:r>
            <a:r>
              <a:rPr lang="fr-FR" b="1">
                <a:solidFill>
                  <a:srgbClr val="957C6F"/>
                </a:solidFill>
              </a:rPr>
              <a:t>29,8 ha par an</a:t>
            </a:r>
            <a:r>
              <a:rPr lang="fr-FR">
                <a:solidFill>
                  <a:srgbClr val="957C6F"/>
                </a:solidFill>
              </a:rPr>
              <a:t> </a:t>
            </a:r>
          </a:p>
          <a:p>
            <a:r>
              <a:rPr lang="fr-FR"/>
              <a:t>		</a:t>
            </a:r>
          </a:p>
          <a:p>
            <a:endParaRPr lang="fr-FR"/>
          </a:p>
          <a:p>
            <a:endParaRPr lang="fr-FR"/>
          </a:p>
        </p:txBody>
      </p:sp>
      <p:sp>
        <p:nvSpPr>
          <p:cNvPr id="42024" name="Rectangle 40"/>
          <p:cNvSpPr>
            <a:spLocks noChangeArrowheads="1"/>
          </p:cNvSpPr>
          <p:nvPr/>
        </p:nvSpPr>
        <p:spPr bwMode="auto">
          <a:xfrm>
            <a:off x="323850" y="3213100"/>
            <a:ext cx="3527425" cy="2271713"/>
          </a:xfrm>
          <a:prstGeom prst="rect">
            <a:avLst/>
          </a:prstGeom>
          <a:noFill/>
          <a:ln w="9525">
            <a:noFill/>
            <a:miter lim="800000"/>
            <a:headEnd/>
            <a:tailEnd/>
          </a:ln>
          <a:effectLst/>
        </p:spPr>
        <p:txBody>
          <a:bodyPr>
            <a:spAutoFit/>
          </a:bodyPr>
          <a:lstStyle/>
          <a:p>
            <a:pPr>
              <a:buFont typeface="Symbol" pitchFamily="18" charset="2"/>
              <a:buNone/>
            </a:pPr>
            <a:r>
              <a:rPr lang="fr-FR" b="1">
                <a:solidFill>
                  <a:srgbClr val="957C6F"/>
                </a:solidFill>
              </a:rPr>
              <a:t>=&gt; Une consommation foncière plus modérée par rapport au département et la région</a:t>
            </a:r>
          </a:p>
          <a:p>
            <a:pPr>
              <a:buFont typeface="Symbol" pitchFamily="18" charset="2"/>
              <a:buNone/>
            </a:pPr>
            <a:endParaRPr lang="fr-FR" sz="1400" b="1"/>
          </a:p>
          <a:p>
            <a:pPr>
              <a:buFont typeface="Symbol" pitchFamily="18" charset="2"/>
              <a:buNone/>
            </a:pPr>
            <a:endParaRPr lang="fr-FR" b="1"/>
          </a:p>
          <a:p>
            <a:pPr>
              <a:buFont typeface="Symbol" pitchFamily="18" charset="2"/>
              <a:buNone/>
            </a:pPr>
            <a:endParaRPr lang="fr-FR"/>
          </a:p>
          <a:p>
            <a:pPr>
              <a:spcBef>
                <a:spcPct val="50000"/>
              </a:spcBef>
              <a:buFont typeface="Arial" charset="0"/>
              <a:buNone/>
            </a:pPr>
            <a:endParaRPr lang="fr-FR" sz="1400">
              <a:cs typeface="Arial" charset="0"/>
            </a:endParaRPr>
          </a:p>
        </p:txBody>
      </p:sp>
      <p:sp>
        <p:nvSpPr>
          <p:cNvPr id="42031" name="Text Box 47"/>
          <p:cNvSpPr txBox="1">
            <a:spLocks noChangeArrowheads="1"/>
          </p:cNvSpPr>
          <p:nvPr/>
        </p:nvSpPr>
        <p:spPr bwMode="auto">
          <a:xfrm>
            <a:off x="3849688" y="5589588"/>
            <a:ext cx="5148262" cy="520700"/>
          </a:xfrm>
          <a:prstGeom prst="rect">
            <a:avLst/>
          </a:prstGeom>
          <a:noFill/>
          <a:ln w="3175">
            <a:noFill/>
            <a:miter lim="800000"/>
            <a:headEnd/>
            <a:tailEnd/>
          </a:ln>
          <a:effectLst/>
        </p:spPr>
        <p:txBody>
          <a:bodyPr>
            <a:spAutoFit/>
          </a:bodyPr>
          <a:lstStyle/>
          <a:p>
            <a:pPr>
              <a:spcBef>
                <a:spcPct val="50000"/>
              </a:spcBef>
            </a:pPr>
            <a:r>
              <a:rPr lang="fr-FR" sz="800"/>
              <a:t>Source :</a:t>
            </a:r>
            <a:r>
              <a:rPr lang="fr-FR" sz="800" i="1"/>
              <a:t> 30 ans d’urbanisation en Alsace, consommation foncière et fonctionnement du territoire, novembre 2007</a:t>
            </a:r>
          </a:p>
          <a:p>
            <a:pPr>
              <a:spcBef>
                <a:spcPct val="50000"/>
              </a:spcBef>
            </a:pPr>
            <a:r>
              <a:rPr lang="fr-FR" sz="800" i="1"/>
              <a:t>Réalisation : AURM, octobre 2008</a:t>
            </a:r>
          </a:p>
        </p:txBody>
      </p:sp>
      <p:sp>
        <p:nvSpPr>
          <p:cNvPr id="42032" name="Text Box 48"/>
          <p:cNvSpPr txBox="1">
            <a:spLocks noChangeArrowheads="1"/>
          </p:cNvSpPr>
          <p:nvPr/>
        </p:nvSpPr>
        <p:spPr bwMode="auto">
          <a:xfrm>
            <a:off x="3995738" y="1700213"/>
            <a:ext cx="4679950" cy="260350"/>
          </a:xfrm>
          <a:prstGeom prst="rect">
            <a:avLst/>
          </a:prstGeom>
          <a:noFill/>
          <a:ln w="9525">
            <a:noFill/>
            <a:miter lim="800000"/>
            <a:headEnd/>
            <a:tailEnd/>
          </a:ln>
          <a:effectLst/>
        </p:spPr>
        <p:txBody>
          <a:bodyPr>
            <a:spAutoFit/>
          </a:bodyPr>
          <a:lstStyle/>
          <a:p>
            <a:pPr algn="ctr">
              <a:spcBef>
                <a:spcPct val="50000"/>
              </a:spcBef>
            </a:pPr>
            <a:r>
              <a:rPr lang="fr-FR" sz="1100" b="1"/>
              <a:t>La consommation foncière entre 1982 et 2000</a:t>
            </a:r>
          </a:p>
        </p:txBody>
      </p:sp>
      <p:sp>
        <p:nvSpPr>
          <p:cNvPr id="42033" name="Rectangle 49"/>
          <p:cNvSpPr>
            <a:spLocks noChangeArrowheads="1"/>
          </p:cNvSpPr>
          <p:nvPr/>
        </p:nvSpPr>
        <p:spPr bwMode="auto">
          <a:xfrm>
            <a:off x="3851275" y="1485900"/>
            <a:ext cx="5184775" cy="4103688"/>
          </a:xfrm>
          <a:prstGeom prst="rect">
            <a:avLst/>
          </a:prstGeom>
          <a:noFill/>
          <a:ln w="9525">
            <a:solidFill>
              <a:schemeClr val="tx1"/>
            </a:solidFill>
            <a:miter lim="800000"/>
            <a:headEnd/>
            <a:tailEnd/>
          </a:ln>
          <a:effectLst/>
        </p:spPr>
        <p:txBody>
          <a:bodyPr wrap="none" anchor="ctr"/>
          <a:lstStyle/>
          <a:p>
            <a:endParaRPr lang="fr-FR"/>
          </a:p>
        </p:txBody>
      </p:sp>
      <p:pic>
        <p:nvPicPr>
          <p:cNvPr id="42034" name="Picture 50"/>
          <p:cNvPicPr>
            <a:picLocks noChangeAspect="1" noChangeArrowheads="1"/>
          </p:cNvPicPr>
          <p:nvPr/>
        </p:nvPicPr>
        <p:blipFill>
          <a:blip r:embed="rId3" cstate="print"/>
          <a:srcRect/>
          <a:stretch>
            <a:fillRect/>
          </a:stretch>
        </p:blipFill>
        <p:spPr bwMode="auto">
          <a:xfrm>
            <a:off x="3924300" y="2087563"/>
            <a:ext cx="4968875" cy="3368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6"/>
          <p:cNvSpPr>
            <a:spLocks noGrp="1"/>
          </p:cNvSpPr>
          <p:nvPr>
            <p:ph type="sldNum" sz="quarter" idx="12"/>
          </p:nvPr>
        </p:nvSpPr>
        <p:spPr/>
        <p:txBody>
          <a:bodyPr/>
          <a:lstStyle/>
          <a:p>
            <a:pPr>
              <a:defRPr/>
            </a:pPr>
            <a:fld id="{60AB747A-5372-4DDC-BB5D-2757AA31F9F0}" type="slidenum">
              <a:rPr lang="fr-FR"/>
              <a:pPr>
                <a:defRPr/>
              </a:pPr>
              <a:t>9</a:t>
            </a:fld>
            <a:endParaRPr lang="fr-FR"/>
          </a:p>
        </p:txBody>
      </p:sp>
      <p:sp>
        <p:nvSpPr>
          <p:cNvPr id="211970" name="Rectangle 2"/>
          <p:cNvSpPr>
            <a:spLocks noChangeArrowheads="1"/>
          </p:cNvSpPr>
          <p:nvPr/>
        </p:nvSpPr>
        <p:spPr bwMode="auto">
          <a:xfrm>
            <a:off x="0" y="5949950"/>
            <a:ext cx="9144000" cy="908050"/>
          </a:xfrm>
          <a:prstGeom prst="rect">
            <a:avLst/>
          </a:prstGeom>
          <a:solidFill>
            <a:schemeClr val="bg1"/>
          </a:solidFill>
          <a:ln w="9525">
            <a:noFill/>
            <a:miter lim="800000"/>
            <a:headEnd/>
            <a:tailEnd/>
          </a:ln>
          <a:effectLst/>
        </p:spPr>
        <p:txBody>
          <a:bodyPr wrap="none" anchor="ctr"/>
          <a:lstStyle/>
          <a:p>
            <a:pPr algn="ctr"/>
            <a:endParaRPr lang="fr-FR">
              <a:solidFill>
                <a:schemeClr val="bg1"/>
              </a:solidFill>
              <a:cs typeface="Arial" charset="0"/>
            </a:endParaRPr>
          </a:p>
        </p:txBody>
      </p:sp>
      <p:pic>
        <p:nvPicPr>
          <p:cNvPr id="211972" name="Picture 4"/>
          <p:cNvPicPr>
            <a:picLocks noChangeAspect="1" noChangeArrowheads="1"/>
          </p:cNvPicPr>
          <p:nvPr/>
        </p:nvPicPr>
        <p:blipFill>
          <a:blip r:embed="rId3" cstate="print"/>
          <a:srcRect/>
          <a:stretch>
            <a:fillRect/>
          </a:stretch>
        </p:blipFill>
        <p:spPr bwMode="auto">
          <a:xfrm>
            <a:off x="5435600" y="404813"/>
            <a:ext cx="3281363" cy="6197600"/>
          </a:xfrm>
          <a:prstGeom prst="rect">
            <a:avLst/>
          </a:prstGeom>
          <a:noFill/>
          <a:ln w="9525">
            <a:noFill/>
            <a:miter lim="800000"/>
            <a:headEnd/>
            <a:tailEnd/>
          </a:ln>
          <a:effectLst/>
        </p:spPr>
      </p:pic>
      <p:sp>
        <p:nvSpPr>
          <p:cNvPr id="211973" name="Text Box 5"/>
          <p:cNvSpPr txBox="1">
            <a:spLocks noChangeArrowheads="1"/>
          </p:cNvSpPr>
          <p:nvPr/>
        </p:nvSpPr>
        <p:spPr bwMode="auto">
          <a:xfrm>
            <a:off x="539750" y="2565400"/>
            <a:ext cx="2447925" cy="792163"/>
          </a:xfrm>
          <a:prstGeom prst="rect">
            <a:avLst/>
          </a:prstGeom>
          <a:noFill/>
          <a:ln w="9525">
            <a:noFill/>
            <a:miter lim="800000"/>
            <a:headEnd/>
            <a:tailEnd/>
          </a:ln>
          <a:effectLst/>
        </p:spPr>
        <p:txBody>
          <a:bodyPr>
            <a:spAutoFit/>
          </a:bodyPr>
          <a:lstStyle/>
          <a:p>
            <a:r>
              <a:rPr lang="fr-FR" sz="1400">
                <a:cs typeface="Arial" charset="0"/>
              </a:rPr>
              <a:t>		</a:t>
            </a:r>
          </a:p>
          <a:p>
            <a:endParaRPr lang="fr-FR" sz="1400">
              <a:solidFill>
                <a:srgbClr val="FF0000"/>
              </a:solidFill>
              <a:cs typeface="Arial" charset="0"/>
              <a:sym typeface="Wingdings" pitchFamily="2" charset="2"/>
            </a:endParaRPr>
          </a:p>
          <a:p>
            <a:pPr>
              <a:buFont typeface="Wingdings" pitchFamily="2" charset="2"/>
              <a:buChar char="è"/>
            </a:pPr>
            <a:endParaRPr lang="fr-FR">
              <a:solidFill>
                <a:srgbClr val="957C6F"/>
              </a:solidFill>
              <a:cs typeface="Arial" charset="0"/>
              <a:sym typeface="Wingdings" pitchFamily="2" charset="2"/>
            </a:endParaRPr>
          </a:p>
        </p:txBody>
      </p:sp>
      <p:sp>
        <p:nvSpPr>
          <p:cNvPr id="211975" name="Rectangle 7"/>
          <p:cNvSpPr>
            <a:spLocks/>
          </p:cNvSpPr>
          <p:nvPr/>
        </p:nvSpPr>
        <p:spPr bwMode="auto">
          <a:xfrm>
            <a:off x="250825" y="1989138"/>
            <a:ext cx="4537075" cy="2592387"/>
          </a:xfrm>
          <a:prstGeom prst="rect">
            <a:avLst/>
          </a:prstGeom>
          <a:noFill/>
          <a:ln w="9525">
            <a:noFill/>
            <a:miter lim="800000"/>
            <a:headEnd/>
            <a:tailEnd/>
          </a:ln>
        </p:spPr>
        <p:txBody>
          <a:bodyPr/>
          <a:lstStyle/>
          <a:p>
            <a:pPr marL="342900" indent="-342900">
              <a:spcBef>
                <a:spcPct val="20000"/>
              </a:spcBef>
              <a:buFont typeface="Wingdings" pitchFamily="2" charset="2"/>
              <a:buChar char="è"/>
            </a:pPr>
            <a:r>
              <a:rPr lang="fr-FR">
                <a:solidFill>
                  <a:srgbClr val="957C6F"/>
                </a:solidFill>
                <a:latin typeface="Helvetica" pitchFamily="2" charset="0"/>
                <a:cs typeface="Arial" charset="0"/>
              </a:rPr>
              <a:t>Un rythme de consommation fonci</a:t>
            </a:r>
            <a:r>
              <a:rPr lang="fr-FR">
                <a:solidFill>
                  <a:srgbClr val="957C6F"/>
                </a:solidFill>
                <a:latin typeface="Arial"/>
                <a:cs typeface="Arial" charset="0"/>
              </a:rPr>
              <a:t>è</a:t>
            </a:r>
            <a:r>
              <a:rPr lang="fr-FR">
                <a:solidFill>
                  <a:srgbClr val="957C6F"/>
                </a:solidFill>
                <a:latin typeface="Helvetica" pitchFamily="2" charset="0"/>
                <a:cs typeface="Arial" charset="0"/>
              </a:rPr>
              <a:t>re inf</a:t>
            </a:r>
            <a:r>
              <a:rPr lang="fr-FR">
                <a:solidFill>
                  <a:srgbClr val="957C6F"/>
                </a:solidFill>
                <a:latin typeface="Arial"/>
                <a:cs typeface="Arial" charset="0"/>
              </a:rPr>
              <a:t>é</a:t>
            </a:r>
            <a:r>
              <a:rPr lang="fr-FR">
                <a:solidFill>
                  <a:srgbClr val="957C6F"/>
                </a:solidFill>
                <a:latin typeface="Helvetica" pitchFamily="2" charset="0"/>
                <a:cs typeface="Arial" charset="0"/>
              </a:rPr>
              <a:t>rieur </a:t>
            </a:r>
            <a:r>
              <a:rPr lang="fr-FR">
                <a:solidFill>
                  <a:srgbClr val="957C6F"/>
                </a:solidFill>
                <a:latin typeface="Arial"/>
                <a:cs typeface="Arial" charset="0"/>
              </a:rPr>
              <a:t>à</a:t>
            </a:r>
            <a:r>
              <a:rPr lang="fr-FR">
                <a:solidFill>
                  <a:srgbClr val="957C6F"/>
                </a:solidFill>
                <a:latin typeface="Helvetica" pitchFamily="2" charset="0"/>
                <a:cs typeface="Arial" charset="0"/>
              </a:rPr>
              <a:t> la moyenne r</a:t>
            </a:r>
            <a:r>
              <a:rPr lang="fr-FR">
                <a:solidFill>
                  <a:srgbClr val="957C6F"/>
                </a:solidFill>
                <a:latin typeface="Arial"/>
                <a:cs typeface="Arial" charset="0"/>
              </a:rPr>
              <a:t>é</a:t>
            </a:r>
            <a:r>
              <a:rPr lang="fr-FR">
                <a:solidFill>
                  <a:srgbClr val="957C6F"/>
                </a:solidFill>
                <a:latin typeface="Helvetica" pitchFamily="2" charset="0"/>
                <a:cs typeface="Arial" charset="0"/>
              </a:rPr>
              <a:t>gionale et </a:t>
            </a:r>
            <a:r>
              <a:rPr lang="fr-FR">
                <a:solidFill>
                  <a:srgbClr val="957C6F"/>
                </a:solidFill>
                <a:latin typeface="Arial"/>
                <a:cs typeface="Arial" charset="0"/>
              </a:rPr>
              <a:t>à</a:t>
            </a:r>
            <a:r>
              <a:rPr lang="fr-FR">
                <a:solidFill>
                  <a:srgbClr val="957C6F"/>
                </a:solidFill>
                <a:latin typeface="Helvetica" pitchFamily="2" charset="0"/>
                <a:cs typeface="Arial" charset="0"/>
              </a:rPr>
              <a:t> la moyenne d</a:t>
            </a:r>
            <a:r>
              <a:rPr lang="fr-FR">
                <a:solidFill>
                  <a:srgbClr val="957C6F"/>
                </a:solidFill>
                <a:latin typeface="Arial"/>
                <a:cs typeface="Arial" charset="0"/>
              </a:rPr>
              <a:t>é</a:t>
            </a:r>
            <a:r>
              <a:rPr lang="fr-FR">
                <a:solidFill>
                  <a:srgbClr val="957C6F"/>
                </a:solidFill>
                <a:latin typeface="Helvetica" pitchFamily="2" charset="0"/>
                <a:cs typeface="Arial" charset="0"/>
              </a:rPr>
              <a:t>partementale</a:t>
            </a:r>
          </a:p>
          <a:p>
            <a:pPr marL="342900" indent="-342900">
              <a:spcBef>
                <a:spcPct val="20000"/>
              </a:spcBef>
              <a:buFont typeface="Wingdings" pitchFamily="2" charset="2"/>
              <a:buNone/>
            </a:pPr>
            <a:endParaRPr lang="fr-FR">
              <a:solidFill>
                <a:srgbClr val="957C6F"/>
              </a:solidFill>
              <a:latin typeface="Helvetica" pitchFamily="2" charset="0"/>
              <a:cs typeface="Arial" charset="0"/>
            </a:endParaRPr>
          </a:p>
          <a:p>
            <a:pPr marL="342900" indent="-342900">
              <a:spcBef>
                <a:spcPct val="20000"/>
              </a:spcBef>
              <a:buFont typeface="Wingdings" pitchFamily="2" charset="2"/>
              <a:buNone/>
            </a:pPr>
            <a:endParaRPr lang="fr-FR">
              <a:solidFill>
                <a:srgbClr val="957C6F"/>
              </a:solidFill>
              <a:latin typeface="Helvetica" pitchFamily="2" charset="0"/>
              <a:cs typeface="Arial" charset="0"/>
            </a:endParaRPr>
          </a:p>
          <a:p>
            <a:pPr marL="342900" indent="-342900">
              <a:spcBef>
                <a:spcPct val="20000"/>
              </a:spcBef>
            </a:pPr>
            <a:r>
              <a:rPr lang="fr-FR">
                <a:cs typeface="Arial" charset="0"/>
              </a:rPr>
              <a:t>	16% d</a:t>
            </a:r>
            <a:r>
              <a:rPr lang="fr-FR">
                <a:latin typeface="Calibri"/>
                <a:cs typeface="Arial" charset="0"/>
              </a:rPr>
              <a:t>’</a:t>
            </a:r>
            <a:r>
              <a:rPr lang="fr-FR">
                <a:cs typeface="Arial" charset="0"/>
              </a:rPr>
              <a:t>espaces urbanis</a:t>
            </a:r>
            <a:r>
              <a:rPr lang="fr-FR">
                <a:latin typeface="Calibri"/>
                <a:cs typeface="Arial" charset="0"/>
              </a:rPr>
              <a:t>é</a:t>
            </a:r>
            <a:r>
              <a:rPr lang="fr-FR">
                <a:cs typeface="Arial" charset="0"/>
              </a:rPr>
              <a:t>s suppl</a:t>
            </a:r>
            <a:r>
              <a:rPr lang="fr-FR">
                <a:latin typeface="Calibri"/>
                <a:cs typeface="Arial" charset="0"/>
              </a:rPr>
              <a:t>é</a:t>
            </a:r>
            <a:r>
              <a:rPr lang="fr-FR">
                <a:cs typeface="Arial" charset="0"/>
              </a:rPr>
              <a:t>mentaires dans le territoire du SCOT contre 25% en Alsace</a:t>
            </a:r>
          </a:p>
          <a:p>
            <a:pPr marL="342900" indent="-342900">
              <a:spcBef>
                <a:spcPct val="20000"/>
              </a:spcBef>
            </a:pPr>
            <a:endParaRPr lang="fr-FR">
              <a:cs typeface="Arial" charset="0"/>
            </a:endParaRPr>
          </a:p>
          <a:p>
            <a:pPr marL="342900" indent="-342900" algn="ctr">
              <a:spcBef>
                <a:spcPct val="20000"/>
              </a:spcBef>
            </a:pPr>
            <a:r>
              <a:rPr lang="fr-FR" sz="1000">
                <a:cs typeface="Arial" charset="0"/>
              </a:rPr>
              <a:t>					</a:t>
            </a:r>
          </a:p>
        </p:txBody>
      </p:sp>
      <p:sp>
        <p:nvSpPr>
          <p:cNvPr id="211982" name="Text Box 14"/>
          <p:cNvSpPr txBox="1">
            <a:spLocks noChangeArrowheads="1"/>
          </p:cNvSpPr>
          <p:nvPr/>
        </p:nvSpPr>
        <p:spPr bwMode="auto">
          <a:xfrm>
            <a:off x="4500563" y="6448425"/>
            <a:ext cx="4643437" cy="365125"/>
          </a:xfrm>
          <a:prstGeom prst="rect">
            <a:avLst/>
          </a:prstGeom>
          <a:noFill/>
          <a:ln w="9525">
            <a:noFill/>
            <a:miter lim="800000"/>
            <a:headEnd/>
            <a:tailEnd/>
          </a:ln>
          <a:effectLst/>
        </p:spPr>
        <p:txBody>
          <a:bodyPr>
            <a:spAutoFit/>
          </a:bodyPr>
          <a:lstStyle/>
          <a:p>
            <a:pPr>
              <a:spcBef>
                <a:spcPct val="50000"/>
              </a:spcBef>
            </a:pPr>
            <a:r>
              <a:rPr lang="fr-FR" sz="900" i="1">
                <a:cs typeface="Arial" charset="0"/>
              </a:rPr>
              <a:t>Source : 30 ans d’urbanisation en Alsace, consommation foncière et fonctionnement du territoire, ADEUS – AURM, novembre 2007</a:t>
            </a:r>
          </a:p>
        </p:txBody>
      </p:sp>
      <p:pic>
        <p:nvPicPr>
          <p:cNvPr id="211983" name="Picture 15"/>
          <p:cNvPicPr>
            <a:picLocks noChangeAspect="1" noChangeArrowheads="1"/>
          </p:cNvPicPr>
          <p:nvPr/>
        </p:nvPicPr>
        <p:blipFill>
          <a:blip r:embed="rId4" cstate="print"/>
          <a:srcRect/>
          <a:stretch>
            <a:fillRect/>
          </a:stretch>
        </p:blipFill>
        <p:spPr bwMode="auto">
          <a:xfrm>
            <a:off x="5867400" y="0"/>
            <a:ext cx="3276600" cy="320675"/>
          </a:xfrm>
          <a:prstGeom prst="rect">
            <a:avLst/>
          </a:prstGeom>
          <a:noFill/>
          <a:ln w="9525">
            <a:noFill/>
            <a:miter lim="800000"/>
            <a:headEnd/>
            <a:tailEnd/>
          </a:ln>
          <a:effectLst/>
        </p:spPr>
      </p:pic>
      <p:sp>
        <p:nvSpPr>
          <p:cNvPr id="211985" name="Rectangle 17"/>
          <p:cNvSpPr>
            <a:spLocks noChangeArrowheads="1"/>
          </p:cNvSpPr>
          <p:nvPr/>
        </p:nvSpPr>
        <p:spPr bwMode="auto">
          <a:xfrm>
            <a:off x="250825" y="115888"/>
            <a:ext cx="6697663" cy="641350"/>
          </a:xfrm>
          <a:prstGeom prst="rect">
            <a:avLst/>
          </a:prstGeom>
          <a:noFill/>
          <a:ln w="9525">
            <a:noFill/>
            <a:miter lim="800000"/>
            <a:headEnd/>
            <a:tailEnd/>
          </a:ln>
          <a:effectLst/>
        </p:spPr>
        <p:txBody>
          <a:bodyPr>
            <a:spAutoFit/>
          </a:bodyPr>
          <a:lstStyle/>
          <a:p>
            <a:r>
              <a:rPr lang="fr-FR" b="1"/>
              <a:t>LA CONSOMMATION FONCIERE </a:t>
            </a:r>
          </a:p>
          <a:p>
            <a:r>
              <a:rPr lang="fr-FR" b="1">
                <a:solidFill>
                  <a:srgbClr val="B01821"/>
                </a:solidFill>
              </a:rPr>
              <a:t>Consommation totale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pt00000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Ppt0000001</Template>
  <TotalTime>3774</TotalTime>
  <Words>4190</Words>
  <Application>Microsoft Office PowerPoint</Application>
  <PresentationFormat>Affichage à l'écran (4:3)</PresentationFormat>
  <Paragraphs>588</Paragraphs>
  <Slides>42</Slides>
  <Notes>38</Notes>
  <HiddenSlides>0</HiddenSlides>
  <MMClips>0</MMClips>
  <ScaleCrop>false</ScaleCrop>
  <HeadingPairs>
    <vt:vector size="6" baseType="variant">
      <vt:variant>
        <vt:lpstr>Thème</vt:lpstr>
      </vt:variant>
      <vt:variant>
        <vt:i4>2</vt:i4>
      </vt:variant>
      <vt:variant>
        <vt:lpstr>Serveurs OLE incorporés</vt:lpstr>
      </vt:variant>
      <vt:variant>
        <vt:i4>2</vt:i4>
      </vt:variant>
      <vt:variant>
        <vt:lpstr>Titres des diapositives</vt:lpstr>
      </vt:variant>
      <vt:variant>
        <vt:i4>42</vt:i4>
      </vt:variant>
    </vt:vector>
  </HeadingPairs>
  <TitlesOfParts>
    <vt:vector size="46" baseType="lpstr">
      <vt:lpstr>Ppt0000001</vt:lpstr>
      <vt:lpstr>Conception personnalisée</vt:lpstr>
      <vt:lpstr>Graphique Microsoft Excel</vt:lpstr>
      <vt:lpstr>Graphique</vt:lpstr>
      <vt:lpstr>Diapositive 1</vt:lpstr>
      <vt:lpstr>Éléments de cadrage général  Le territoire Rhin Vignoble Grand Ballon</vt:lpstr>
      <vt:lpstr>Diapositive 3</vt:lpstr>
      <vt:lpstr>Diapositive 4</vt:lpstr>
      <vt:lpstr>Diapositive 5</vt:lpstr>
      <vt:lpstr>Diapositive 6</vt:lpstr>
      <vt:lpstr>La consommation foncière  entre 1976 et 2002  </vt:lpstr>
      <vt:lpstr>Diapositive 8</vt:lpstr>
      <vt:lpstr>Diapositive 9</vt:lpstr>
      <vt:lpstr>Diapositive 10</vt:lpstr>
      <vt:lpstr>Diapositive 11</vt:lpstr>
      <vt:lpstr>Diapositive 12</vt:lpstr>
      <vt:lpstr> Les formes d’urbanisation  entre 1976 et 2002   Un développement urbain par extension significative </vt:lpstr>
      <vt:lpstr>Diapositive 14</vt:lpstr>
      <vt:lpstr>Diapositive 15</vt:lpstr>
      <vt:lpstr>Diapositive 16</vt:lpstr>
      <vt:lpstr>Diapositive 17</vt:lpstr>
      <vt:lpstr>Diapositive 18</vt:lpstr>
      <vt:lpstr>Diapositive 19</vt:lpstr>
      <vt:lpstr>Évolution de la population et de l’ emploi</vt:lpstr>
      <vt:lpstr>Diapositive 21</vt:lpstr>
      <vt:lpstr>Diapositive 22</vt:lpstr>
      <vt:lpstr>Diapositive 23</vt:lpstr>
      <vt:lpstr>Diapositive 24</vt:lpstr>
      <vt:lpstr>Diapositive 25</vt:lpstr>
      <vt:lpstr>Diapositive 26</vt:lpstr>
      <vt:lpstr>Mise en regard des évolutions</vt:lpstr>
      <vt:lpstr>Diapositive 28</vt:lpstr>
      <vt:lpstr>Diapositive 29</vt:lpstr>
      <vt:lpstr>Diapositive 30</vt:lpstr>
      <vt:lpstr>Diapositive 31</vt:lpstr>
      <vt:lpstr>Évolution des densités  entre 1976 et 2002  Une dédensification de la population  et de l’emploi</vt:lpstr>
      <vt:lpstr>Diapositive 33</vt:lpstr>
      <vt:lpstr>Diapositive 34</vt:lpstr>
      <vt:lpstr>Diapositive 35</vt:lpstr>
      <vt:lpstr>Évolution de la construction neuve</vt:lpstr>
      <vt:lpstr>Diapositive 37</vt:lpstr>
      <vt:lpstr>Diapositive 38</vt:lpstr>
      <vt:lpstr>Diapositive 39</vt:lpstr>
      <vt:lpstr>Diapositive 40</vt:lpstr>
      <vt:lpstr>SYNTHESE</vt:lpstr>
      <vt:lpstr>Diapositive 42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Emmanuelle</dc:creator>
  <cp:lastModifiedBy>Roxane</cp:lastModifiedBy>
  <cp:revision>127</cp:revision>
  <dcterms:created xsi:type="dcterms:W3CDTF">2008-09-19T14:18:10Z</dcterms:created>
  <dcterms:modified xsi:type="dcterms:W3CDTF">2011-09-22T15:46:42Z</dcterms:modified>
</cp:coreProperties>
</file>