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8" r:id="rId3"/>
    <p:sldId id="257" r:id="rId4"/>
    <p:sldId id="269" r:id="rId5"/>
    <p:sldId id="264" r:id="rId6"/>
    <p:sldId id="265" r:id="rId7"/>
    <p:sldId id="266" r:id="rId8"/>
    <p:sldId id="267" r:id="rId9"/>
    <p:sldId id="270" r:id="rId10"/>
    <p:sldId id="271" r:id="rId11"/>
    <p:sldId id="272" r:id="rId12"/>
    <p:sldId id="273" r:id="rId13"/>
    <p:sldId id="274" r:id="rId14"/>
    <p:sldId id="276" r:id="rId15"/>
    <p:sldId id="277" r:id="rId16"/>
    <p:sldId id="278" r:id="rId17"/>
    <p:sldId id="299" r:id="rId18"/>
    <p:sldId id="300" r:id="rId19"/>
    <p:sldId id="302" r:id="rId20"/>
    <p:sldId id="281" r:id="rId21"/>
    <p:sldId id="259" r:id="rId22"/>
    <p:sldId id="294" r:id="rId23"/>
    <p:sldId id="297" r:id="rId24"/>
    <p:sldId id="298" r:id="rId25"/>
    <p:sldId id="303"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62" autoAdjust="0"/>
  </p:normalViewPr>
  <p:slideViewPr>
    <p:cSldViewPr>
      <p:cViewPr varScale="1">
        <p:scale>
          <a:sx n="56" d="100"/>
          <a:sy n="56" d="100"/>
        </p:scale>
        <p:origin x="-58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38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rvaurm\Echanges\3%20ETUDES\DEVELOPPEMENT%20ECO\DIVERS\prepa%20article%20fnau\graf%20trait%20d'age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sz="1200"/>
              <a:t>Emissions directes et indirectes de</a:t>
            </a:r>
            <a:r>
              <a:rPr lang="fr-FR" sz="1200" baseline="0"/>
              <a:t> GES des habitants et activités du territoire de Mulhouse Alsace Agglomération</a:t>
            </a:r>
            <a:endParaRPr lang="fr-FR" sz="1200"/>
          </a:p>
        </c:rich>
      </c:tx>
      <c:layout>
        <c:manualLayout>
          <c:xMode val="edge"/>
          <c:yMode val="edge"/>
          <c:x val="0.10250148089287005"/>
          <c:y val="0"/>
        </c:manualLayout>
      </c:layout>
    </c:title>
    <c:plotArea>
      <c:layout>
        <c:manualLayout>
          <c:layoutTarget val="inner"/>
          <c:xMode val="edge"/>
          <c:yMode val="edge"/>
          <c:x val="8.6815478340437305E-2"/>
          <c:y val="0.19122400213692636"/>
          <c:w val="0.88627320667485643"/>
          <c:h val="0.67425491034269602"/>
        </c:manualLayout>
      </c:layout>
      <c:barChart>
        <c:barDir val="col"/>
        <c:grouping val="clustered"/>
        <c:ser>
          <c:idx val="0"/>
          <c:order val="0"/>
          <c:dPt>
            <c:idx val="0"/>
            <c:spPr>
              <a:solidFill>
                <a:schemeClr val="accent2">
                  <a:lumMod val="40000"/>
                  <a:lumOff val="60000"/>
                </a:schemeClr>
              </a:solidFill>
            </c:spPr>
          </c:dPt>
          <c:dPt>
            <c:idx val="1"/>
            <c:spPr>
              <a:solidFill>
                <a:schemeClr val="accent4">
                  <a:lumMod val="60000"/>
                  <a:lumOff val="40000"/>
                </a:schemeClr>
              </a:solidFill>
            </c:spPr>
          </c:dPt>
          <c:dPt>
            <c:idx val="3"/>
            <c:spPr>
              <a:solidFill>
                <a:schemeClr val="accent6">
                  <a:lumMod val="60000"/>
                  <a:lumOff val="40000"/>
                </a:schemeClr>
              </a:solidFill>
            </c:spPr>
          </c:dPt>
          <c:dPt>
            <c:idx val="4"/>
            <c:spPr>
              <a:solidFill>
                <a:schemeClr val="accent3">
                  <a:lumMod val="60000"/>
                  <a:lumOff val="40000"/>
                </a:schemeClr>
              </a:solidFill>
            </c:spPr>
          </c:dPt>
          <c:dPt>
            <c:idx val="5"/>
            <c:spPr>
              <a:solidFill>
                <a:schemeClr val="bg1">
                  <a:lumMod val="65000"/>
                </a:schemeClr>
              </a:solidFill>
            </c:spPr>
          </c:dPt>
          <c:dPt>
            <c:idx val="6"/>
            <c:spPr>
              <a:solidFill>
                <a:srgbClr val="FFFF00"/>
              </a:solidFill>
            </c:spPr>
          </c:dPt>
          <c:dLbls>
            <c:dLblPos val="inEnd"/>
            <c:showVal val="1"/>
          </c:dLbls>
          <c:val>
            <c:numRef>
              <c:f>Feuil1!$B$1:$H$1</c:f>
              <c:numCache>
                <c:formatCode>General</c:formatCode>
                <c:ptCount val="7"/>
                <c:pt idx="0">
                  <c:v>135</c:v>
                </c:pt>
                <c:pt idx="1">
                  <c:v>50</c:v>
                </c:pt>
                <c:pt idx="2">
                  <c:v>6</c:v>
                </c:pt>
                <c:pt idx="3">
                  <c:v>63</c:v>
                </c:pt>
                <c:pt idx="4">
                  <c:v>127</c:v>
                </c:pt>
                <c:pt idx="5">
                  <c:v>178</c:v>
                </c:pt>
                <c:pt idx="6">
                  <c:v>39</c:v>
                </c:pt>
              </c:numCache>
            </c:numRef>
          </c:val>
        </c:ser>
        <c:dLbls>
          <c:showVal val="1"/>
        </c:dLbls>
        <c:gapWidth val="49"/>
        <c:axId val="68347008"/>
        <c:axId val="68348544"/>
      </c:barChart>
      <c:catAx>
        <c:axId val="68347008"/>
        <c:scaling>
          <c:orientation val="minMax"/>
        </c:scaling>
        <c:delete val="1"/>
        <c:axPos val="b"/>
        <c:tickLblPos val="none"/>
        <c:crossAx val="68348544"/>
        <c:crosses val="autoZero"/>
        <c:auto val="1"/>
        <c:lblAlgn val="ctr"/>
        <c:lblOffset val="100"/>
        <c:tickLblSkip val="1"/>
      </c:catAx>
      <c:valAx>
        <c:axId val="68348544"/>
        <c:scaling>
          <c:orientation val="minMax"/>
        </c:scaling>
        <c:axPos val="l"/>
        <c:numFmt formatCode="General" sourceLinked="1"/>
        <c:tickLblPos val="nextTo"/>
        <c:crossAx val="68347008"/>
        <c:crosses val="autoZero"/>
        <c:crossBetween val="between"/>
      </c:valAx>
      <c:spPr>
        <a:ln w="3175"/>
      </c:spPr>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0.08624</cdr:x>
      <cdr:y>0.32764</cdr:y>
    </cdr:from>
    <cdr:to>
      <cdr:x>0.27156</cdr:x>
      <cdr:y>0.6035</cdr:y>
    </cdr:to>
    <cdr:sp macro="" textlink="">
      <cdr:nvSpPr>
        <cdr:cNvPr id="2" name="ZoneTexte 1"/>
        <cdr:cNvSpPr txBox="1"/>
      </cdr:nvSpPr>
      <cdr:spPr>
        <a:xfrm xmlns:a="http://schemas.openxmlformats.org/drawingml/2006/main">
          <a:off x="447675" y="1444926"/>
          <a:ext cx="962025" cy="12165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900" b="1"/>
            <a:t>Résidentiel dont </a:t>
          </a:r>
        </a:p>
        <a:p xmlns:a="http://schemas.openxmlformats.org/drawingml/2006/main">
          <a:r>
            <a:rPr lang="fr-FR" sz="900" b="1"/>
            <a:t>chauffage urbain</a:t>
          </a:r>
        </a:p>
      </cdr:txBody>
    </cdr:sp>
  </cdr:relSizeAnchor>
  <cdr:relSizeAnchor xmlns:cdr="http://schemas.openxmlformats.org/drawingml/2006/chartDrawing">
    <cdr:from>
      <cdr:x>0.19816</cdr:x>
      <cdr:y>0.61384</cdr:y>
    </cdr:from>
    <cdr:to>
      <cdr:x>0.37431</cdr:x>
      <cdr:y>0.8897</cdr:y>
    </cdr:to>
    <cdr:sp macro="" textlink="">
      <cdr:nvSpPr>
        <cdr:cNvPr id="3" name="ZoneTexte 2"/>
        <cdr:cNvSpPr txBox="1"/>
      </cdr:nvSpPr>
      <cdr:spPr>
        <a:xfrm xmlns:a="http://schemas.openxmlformats.org/drawingml/2006/main">
          <a:off x="1028697" y="2853238"/>
          <a:ext cx="914417" cy="12822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900" b="1"/>
            <a:t>Tertiaire dont </a:t>
          </a:r>
        </a:p>
        <a:p xmlns:a="http://schemas.openxmlformats.org/drawingml/2006/main">
          <a:r>
            <a:rPr lang="fr-FR" sz="900" b="1"/>
            <a:t>chauffage urbain</a:t>
          </a:r>
        </a:p>
      </cdr:txBody>
    </cdr:sp>
  </cdr:relSizeAnchor>
  <cdr:relSizeAnchor xmlns:cdr="http://schemas.openxmlformats.org/drawingml/2006/chartDrawing">
    <cdr:from>
      <cdr:x>0.45688</cdr:x>
      <cdr:y>0.57116</cdr:y>
    </cdr:from>
    <cdr:to>
      <cdr:x>0.64954</cdr:x>
      <cdr:y>0.67819</cdr:y>
    </cdr:to>
    <cdr:sp macro="" textlink="">
      <cdr:nvSpPr>
        <cdr:cNvPr id="5" name="ZoneTexte 4"/>
        <cdr:cNvSpPr txBox="1"/>
      </cdr:nvSpPr>
      <cdr:spPr>
        <a:xfrm xmlns:a="http://schemas.openxmlformats.org/drawingml/2006/main">
          <a:off x="2371725" y="2518869"/>
          <a:ext cx="1000125" cy="4719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900" b="1"/>
            <a:t>Industries </a:t>
          </a:r>
        </a:p>
        <a:p xmlns:a="http://schemas.openxmlformats.org/drawingml/2006/main">
          <a:r>
            <a:rPr lang="fr-FR" sz="900" b="1"/>
            <a:t>manufacturières</a:t>
          </a:r>
        </a:p>
      </cdr:txBody>
    </cdr:sp>
  </cdr:relSizeAnchor>
  <cdr:relSizeAnchor xmlns:cdr="http://schemas.openxmlformats.org/drawingml/2006/chartDrawing">
    <cdr:from>
      <cdr:x>0.57798</cdr:x>
      <cdr:y>0.3399</cdr:y>
    </cdr:from>
    <cdr:to>
      <cdr:x>0.75413</cdr:x>
      <cdr:y>0.61577</cdr:y>
    </cdr:to>
    <cdr:sp macro="" textlink="">
      <cdr:nvSpPr>
        <cdr:cNvPr id="6" name="ZoneTexte 5"/>
        <cdr:cNvSpPr txBox="1"/>
      </cdr:nvSpPr>
      <cdr:spPr>
        <a:xfrm xmlns:a="http://schemas.openxmlformats.org/drawingml/2006/main">
          <a:off x="3000362" y="1579927"/>
          <a:ext cx="914417" cy="12822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900" b="1" dirty="0"/>
            <a:t>Transports</a:t>
          </a:r>
          <a:r>
            <a:rPr lang="fr-FR" sz="900" b="1" baseline="0" dirty="0"/>
            <a:t> de</a:t>
          </a:r>
        </a:p>
        <a:p xmlns:a="http://schemas.openxmlformats.org/drawingml/2006/main">
          <a:r>
            <a:rPr lang="fr-FR" sz="900" b="1" baseline="0" dirty="0"/>
            <a:t>personnes</a:t>
          </a:r>
          <a:endParaRPr lang="fr-FR" sz="900" b="1" dirty="0"/>
        </a:p>
      </cdr:txBody>
    </cdr:sp>
  </cdr:relSizeAnchor>
  <cdr:relSizeAnchor xmlns:cdr="http://schemas.openxmlformats.org/drawingml/2006/chartDrawing">
    <cdr:from>
      <cdr:x>0.71743</cdr:x>
      <cdr:y>0.1739</cdr:y>
    </cdr:from>
    <cdr:to>
      <cdr:x>0.87156</cdr:x>
      <cdr:y>0.44976</cdr:y>
    </cdr:to>
    <cdr:sp macro="" textlink="">
      <cdr:nvSpPr>
        <cdr:cNvPr id="7" name="ZoneTexte 6"/>
        <cdr:cNvSpPr txBox="1"/>
      </cdr:nvSpPr>
      <cdr:spPr>
        <a:xfrm xmlns:a="http://schemas.openxmlformats.org/drawingml/2006/main">
          <a:off x="3724272" y="808322"/>
          <a:ext cx="800108" cy="12822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900" b="1"/>
            <a:t>Transports </a:t>
          </a:r>
        </a:p>
        <a:p xmlns:a="http://schemas.openxmlformats.org/drawingml/2006/main">
          <a:r>
            <a:rPr lang="fr-FR" sz="900" b="1"/>
            <a:t>de fret</a:t>
          </a:r>
        </a:p>
      </cdr:txBody>
    </cdr:sp>
  </cdr:relSizeAnchor>
  <cdr:relSizeAnchor xmlns:cdr="http://schemas.openxmlformats.org/drawingml/2006/chartDrawing">
    <cdr:from>
      <cdr:x>0.85505</cdr:x>
      <cdr:y>0.67816</cdr:y>
    </cdr:from>
    <cdr:to>
      <cdr:x>1</cdr:x>
      <cdr:y>0.95402</cdr:y>
    </cdr:to>
    <cdr:sp macro="" textlink="">
      <cdr:nvSpPr>
        <cdr:cNvPr id="8" name="ZoneTexte 7"/>
        <cdr:cNvSpPr txBox="1"/>
      </cdr:nvSpPr>
      <cdr:spPr>
        <a:xfrm xmlns:a="http://schemas.openxmlformats.org/drawingml/2006/main">
          <a:off x="4438649" y="2247900"/>
          <a:ext cx="75247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900" b="1"/>
            <a:t>Déchets</a:t>
          </a:r>
        </a:p>
      </cdr:txBody>
    </cdr:sp>
  </cdr:relSizeAnchor>
  <cdr:relSizeAnchor xmlns:cdr="http://schemas.openxmlformats.org/drawingml/2006/chartDrawing">
    <cdr:from>
      <cdr:x>0.34128</cdr:x>
      <cdr:y>0.77832</cdr:y>
    </cdr:from>
    <cdr:to>
      <cdr:x>0.51743</cdr:x>
      <cdr:y>0.85607</cdr:y>
    </cdr:to>
    <cdr:sp macro="" textlink="">
      <cdr:nvSpPr>
        <cdr:cNvPr id="9" name="ZoneTexte 8"/>
        <cdr:cNvSpPr txBox="1"/>
      </cdr:nvSpPr>
      <cdr:spPr>
        <a:xfrm xmlns:a="http://schemas.openxmlformats.org/drawingml/2006/main">
          <a:off x="1771652" y="3617766"/>
          <a:ext cx="914417" cy="361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900" b="1"/>
            <a:t>Agriculture </a:t>
          </a:r>
        </a:p>
        <a:p xmlns:a="http://schemas.openxmlformats.org/drawingml/2006/main">
          <a:r>
            <a:rPr lang="fr-FR" sz="900" b="1"/>
            <a:t>et pêche</a:t>
          </a:r>
        </a:p>
      </cdr:txBody>
    </cdr:sp>
  </cdr:relSizeAnchor>
  <cdr:relSizeAnchor xmlns:cdr="http://schemas.openxmlformats.org/drawingml/2006/chartDrawing">
    <cdr:from>
      <cdr:x>0.1633</cdr:x>
      <cdr:y>0.14471</cdr:y>
    </cdr:from>
    <cdr:to>
      <cdr:x>0.66239</cdr:x>
      <cdr:y>0.24539</cdr:y>
    </cdr:to>
    <cdr:sp macro="" textlink="">
      <cdr:nvSpPr>
        <cdr:cNvPr id="10" name="ZoneTexte 9"/>
        <cdr:cNvSpPr txBox="1"/>
      </cdr:nvSpPr>
      <cdr:spPr>
        <a:xfrm xmlns:a="http://schemas.openxmlformats.org/drawingml/2006/main">
          <a:off x="847711" y="672641"/>
          <a:ext cx="2590838" cy="468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000" b="1"/>
            <a:t>Total en kilitonnes équivalents CO2 : 598</a:t>
          </a:r>
        </a:p>
        <a:p xmlns:a="http://schemas.openxmlformats.org/drawingml/2006/main">
          <a:r>
            <a:rPr lang="fr-FR" sz="1000" b="1"/>
            <a:t>soit 8,6 teqCO2/hab</a:t>
          </a:r>
        </a:p>
      </cdr:txBody>
    </cdr:sp>
  </cdr:relSizeAnchor>
  <cdr:relSizeAnchor xmlns:cdr="http://schemas.openxmlformats.org/drawingml/2006/chartDrawing">
    <cdr:from>
      <cdr:x>0.49725</cdr:x>
      <cdr:y>0.92441</cdr:y>
    </cdr:from>
    <cdr:to>
      <cdr:x>0.67339</cdr:x>
      <cdr:y>1</cdr:y>
    </cdr:to>
    <cdr:sp macro="" textlink="">
      <cdr:nvSpPr>
        <cdr:cNvPr id="11" name="ZoneTexte 10"/>
        <cdr:cNvSpPr txBox="1"/>
      </cdr:nvSpPr>
      <cdr:spPr>
        <a:xfrm xmlns:a="http://schemas.openxmlformats.org/drawingml/2006/main">
          <a:off x="2581275" y="4076698"/>
          <a:ext cx="914400"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0.77064</cdr:x>
      <cdr:y>0.91598</cdr:y>
    </cdr:from>
    <cdr:to>
      <cdr:x>0.97982</cdr:x>
      <cdr:y>0.97951</cdr:y>
    </cdr:to>
    <cdr:sp macro="" textlink="">
      <cdr:nvSpPr>
        <cdr:cNvPr id="12" name="ZoneTexte 11"/>
        <cdr:cNvSpPr txBox="1"/>
      </cdr:nvSpPr>
      <cdr:spPr>
        <a:xfrm xmlns:a="http://schemas.openxmlformats.org/drawingml/2006/main">
          <a:off x="4000501" y="4257674"/>
          <a:ext cx="108585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000" dirty="0"/>
            <a:t>Source : </a:t>
          </a:r>
          <a:r>
            <a:rPr lang="fr-FR" sz="1000" dirty="0" smtClean="0"/>
            <a:t>ICE</a:t>
          </a:r>
          <a:endParaRPr lang="fr-FR"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7F8D1-CC7B-4087-9719-4BA90CD0CA43}" type="datetimeFigureOut">
              <a:rPr lang="fr-FR" smtClean="0"/>
              <a:pPr/>
              <a:t>16/08/2011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F442C-A357-45E0-9DB8-43E8329E188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titre indique assez bien le problème auquel on s’est trouvé confronté ces dernières décennies. Dans de très nombreuses villes et communes, attirer des entreprises et donc créer des emplois était perçu comme absolument</a:t>
            </a:r>
            <a:r>
              <a:rPr lang="fr-FR" baseline="0" dirty="0" smtClean="0"/>
              <a:t> nécessaire. L’instrument 1</a:t>
            </a:r>
            <a:r>
              <a:rPr lang="fr-FR" baseline="30000" dirty="0" smtClean="0"/>
              <a:t>er</a:t>
            </a:r>
            <a:r>
              <a:rPr lang="fr-FR" baseline="0" dirty="0" smtClean="0"/>
              <a:t> de cette attractivité était la création de ZA. </a:t>
            </a:r>
          </a:p>
          <a:p>
            <a:r>
              <a:rPr lang="fr-FR" baseline="0" dirty="0" smtClean="0"/>
              <a:t>Corolaire, les collectivités locales encaissait la Taxe Professionnelle, ce qui contribuait à maintenir à flot les finances locales. </a:t>
            </a:r>
          </a:p>
          <a:p>
            <a:r>
              <a:rPr lang="fr-FR" baseline="0" dirty="0" smtClean="0"/>
              <a:t>On voit déjà que la réforme de la TP change en partie la donne. Mais surtout, les évolutions récentes (préoccupations environnementales, GES, caractère limité du foncier disponible, développement durable </a:t>
            </a:r>
            <a:r>
              <a:rPr lang="fr-FR" baseline="0" dirty="0" err="1" smtClean="0"/>
              <a:t>etc</a:t>
            </a:r>
            <a:r>
              <a:rPr lang="fr-FR" baseline="0" dirty="0" smtClean="0"/>
              <a:t>) amènent à se </a:t>
            </a:r>
            <a:r>
              <a:rPr lang="fr-FR" baseline="0" dirty="0" err="1" smtClean="0"/>
              <a:t>re-poser</a:t>
            </a:r>
            <a:r>
              <a:rPr lang="fr-FR" baseline="0" dirty="0" smtClean="0"/>
              <a:t> la question de la pertinence de l’approche en vigueur.</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transports de fret comme de personnes constituent</a:t>
            </a:r>
            <a:r>
              <a:rPr lang="fr-FR" baseline="0" dirty="0" smtClean="0"/>
              <a:t> des sources d’émissions très importantes. </a:t>
            </a:r>
          </a:p>
          <a:p>
            <a:r>
              <a:rPr lang="fr-FR" baseline="0" dirty="0" smtClean="0"/>
              <a:t>51% des émissions = transports dont 21% pour les personnes</a:t>
            </a:r>
          </a:p>
          <a:p>
            <a:r>
              <a:rPr lang="fr-FR" baseline="0" dirty="0" smtClean="0"/>
              <a:t>C’est un poste sur lequel il faudra de toute façon agir.</a:t>
            </a:r>
          </a:p>
          <a:p>
            <a:r>
              <a:rPr lang="fr-FR" dirty="0" smtClean="0"/>
              <a:t>O</a:t>
            </a:r>
            <a:r>
              <a:rPr lang="fr-FR" baseline="0" dirty="0" smtClean="0"/>
              <a:t>r, la localisation des ZA en dehors des villes, génère des déplacements très importants.</a:t>
            </a:r>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voit bien comment la localisation de grandes zones d’activités, notamment commerciales, engendrent des déplacements importants</a:t>
            </a:r>
            <a:r>
              <a:rPr lang="fr-FR" baseline="0" dirty="0" smtClean="0"/>
              <a:t> et pour lesquels la « solution » passe par le véhicule individuel. C’est la même chose pour les autres zones, qui sont peu desservis en TC</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exemple : une personne part du centre ville de Mulhouse pour aller au technopole.</a:t>
            </a:r>
          </a:p>
          <a:p>
            <a:r>
              <a:rPr lang="fr-FR" dirty="0" smtClean="0"/>
              <a:t>Ière solution : il prend les TC. Tram d’abord, bus ligne 20 ensuite (cadencée à 17 mn)</a:t>
            </a:r>
          </a:p>
          <a:p>
            <a:r>
              <a:rPr lang="fr-FR" dirty="0" smtClean="0"/>
              <a:t>Temps 40 minutes</a:t>
            </a:r>
          </a:p>
          <a:p>
            <a:endParaRPr lang="fr-FR" dirty="0" smtClean="0"/>
          </a:p>
          <a:p>
            <a:r>
              <a:rPr lang="fr-FR" dirty="0" smtClean="0"/>
              <a:t>Il prend sa voiture : 11 minutes</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Données 2006, en cours d’actualisation</a:t>
            </a:r>
          </a:p>
          <a:p>
            <a:r>
              <a:rPr lang="fr-FR" dirty="0" smtClean="0"/>
              <a:t>5% de la surface totale du PRM est occupée par des ZA </a:t>
            </a:r>
            <a:r>
              <a:rPr lang="fr-FR" b="1" dirty="0" smtClean="0"/>
              <a:t>hors emprise routière</a:t>
            </a:r>
          </a:p>
          <a:p>
            <a:r>
              <a:rPr lang="fr-FR" dirty="0" smtClean="0"/>
              <a:t>Hors on sait que ces</a:t>
            </a:r>
            <a:r>
              <a:rPr lang="fr-FR" baseline="0" dirty="0" smtClean="0"/>
              <a:t> emprises sont énormes. De même que les aires de stockage, parkings</a:t>
            </a:r>
            <a:r>
              <a:rPr lang="fr-FR" dirty="0" smtClean="0"/>
              <a:t> etc.</a:t>
            </a:r>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voit bien la place des voies de desserte et de stockage et une architecture à plat qui est fortement consommatrice d’espace.</a:t>
            </a:r>
          </a:p>
          <a:p>
            <a:endParaRPr lang="fr-FR" dirty="0" smtClean="0"/>
          </a:p>
          <a:p>
            <a:r>
              <a:rPr lang="fr-FR" dirty="0" smtClean="0"/>
              <a:t>Pourquoi pas plusieurs étages ?</a:t>
            </a:r>
          </a:p>
          <a:p>
            <a:r>
              <a:rPr lang="fr-FR" dirty="0" smtClean="0"/>
              <a:t>Pourquoi le parking n’est-il pas sur le toit ?</a:t>
            </a:r>
          </a:p>
          <a:p>
            <a:r>
              <a:rPr lang="fr-FR" dirty="0" smtClean="0"/>
              <a:t>Pourquoi pas de parking en ouvrage ?</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Données APCE </a:t>
            </a:r>
          </a:p>
          <a:p>
            <a:r>
              <a:rPr lang="fr-FR" dirty="0" smtClean="0"/>
              <a:t>81,3% des entreprises créées en 2009 ont une activité tertiaire. Sans donc les nuisances et besoins spécifiques évoqués plus haut.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QUESTION DE</a:t>
            </a:r>
            <a:r>
              <a:rPr lang="fr-FR" baseline="0" dirty="0" smtClean="0"/>
              <a:t> FOND : Pourquoi vouloir mettre ces activités hors de la ville, dans des Zones spéciales ? Historiquement les villes se sont construites autour de l’activité :commerce, artisanat puis services.</a:t>
            </a:r>
            <a:endParaRPr lang="fr-FR" dirty="0" smtClean="0"/>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Bien sûr besoins classiques de desserte : autoroutes, air, fer….</a:t>
            </a:r>
          </a:p>
          <a:p>
            <a:r>
              <a:rPr lang="fr-FR" dirty="0" smtClean="0"/>
              <a:t>Mais recherche de « pairs »</a:t>
            </a:r>
          </a:p>
          <a:p>
            <a:pPr marL="228600" indent="-228600">
              <a:buAutoNum type="arabicParenR"/>
            </a:pPr>
            <a:r>
              <a:rPr lang="fr-FR" dirty="0" smtClean="0"/>
              <a:t>Des entreprises ayant</a:t>
            </a:r>
            <a:r>
              <a:rPr lang="fr-FR" baseline="0" dirty="0" smtClean="0"/>
              <a:t> du renom, des leaders</a:t>
            </a:r>
          </a:p>
          <a:p>
            <a:pPr marL="228600" indent="-228600">
              <a:buAutoNum type="arabicParenR"/>
            </a:pPr>
            <a:r>
              <a:rPr lang="fr-FR" baseline="0" dirty="0" smtClean="0"/>
              <a:t>Des entreprises ayant des activités proches pour faire partie d’un pôles</a:t>
            </a:r>
          </a:p>
          <a:p>
            <a:pPr marL="228600" indent="-228600">
              <a:buAutoNum type="arabicParenR"/>
            </a:pPr>
            <a:r>
              <a:rPr lang="fr-FR" baseline="0" dirty="0" smtClean="0"/>
              <a:t>Une localisation qui sert une image (externalité), notoriété</a:t>
            </a:r>
          </a:p>
          <a:p>
            <a:pPr marL="228600" indent="-228600">
              <a:buAutoNum type="arabicParenR"/>
            </a:pPr>
            <a:r>
              <a:rPr lang="fr-FR" baseline="0" dirty="0" smtClean="0"/>
              <a:t>Explique que les grandes ZAE connaissent des invendus</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18</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Services et commerces de proximité</a:t>
            </a:r>
          </a:p>
          <a:p>
            <a:r>
              <a:rPr lang="fr-FR" dirty="0" smtClean="0"/>
              <a:t>Services </a:t>
            </a:r>
            <a:r>
              <a:rPr lang="fr-FR" dirty="0" err="1" smtClean="0"/>
              <a:t>sépcifiques</a:t>
            </a:r>
            <a:r>
              <a:rPr lang="fr-FR" dirty="0" smtClean="0"/>
              <a:t> (déchets, eaux industrielles)</a:t>
            </a:r>
          </a:p>
          <a:p>
            <a:r>
              <a:rPr lang="fr-FR" dirty="0" smtClean="0"/>
              <a:t>Modes doux vers et dans la zone</a:t>
            </a:r>
          </a:p>
          <a:p>
            <a:r>
              <a:rPr lang="fr-FR" dirty="0" smtClean="0"/>
              <a:t>Lien avec dessertes en TC</a:t>
            </a:r>
          </a:p>
          <a:p>
            <a:r>
              <a:rPr lang="fr-FR" dirty="0" smtClean="0"/>
              <a:t>Parkings collectifs</a:t>
            </a:r>
          </a:p>
          <a:p>
            <a:r>
              <a:rPr lang="fr-FR" dirty="0" smtClean="0"/>
              <a:t>Aménagement paysager</a:t>
            </a:r>
          </a:p>
          <a:p>
            <a:r>
              <a:rPr lang="fr-FR" dirty="0" smtClean="0"/>
              <a:t>Qualité architecturale</a:t>
            </a:r>
          </a:p>
          <a:p>
            <a:r>
              <a:rPr lang="fr-FR" dirty="0" smtClean="0"/>
              <a:t>BBC, éolien, solaire voir </a:t>
            </a:r>
            <a:r>
              <a:rPr lang="fr-FR" dirty="0" err="1" smtClean="0"/>
              <a:t>eco</a:t>
            </a:r>
            <a:r>
              <a:rPr lang="fr-FR" dirty="0" smtClean="0"/>
              <a:t> circulaire</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19</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Depuis</a:t>
            </a:r>
            <a:r>
              <a:rPr lang="fr-FR" baseline="0" dirty="0" smtClean="0"/>
              <a:t> les années 60, on privilégie l’usage du sol (on y affecte des usages : logement, ZA, infrastructures…) que l’on programmait à plus ou moins long terme.</a:t>
            </a:r>
          </a:p>
          <a:p>
            <a:r>
              <a:rPr lang="fr-FR" baseline="0" dirty="0" smtClean="0"/>
              <a:t>Les grandes entreprises de leur côté cherchaient des territoires d’implantation et l’Etat arbitrait (</a:t>
            </a:r>
            <a:r>
              <a:rPr lang="fr-FR" baseline="0" dirty="0" err="1" smtClean="0"/>
              <a:t>Cf</a:t>
            </a:r>
            <a:r>
              <a:rPr lang="fr-FR" baseline="0" dirty="0" smtClean="0"/>
              <a:t> PSA) au nom de l’aménagement du territoire.</a:t>
            </a:r>
          </a:p>
          <a:p>
            <a:r>
              <a:rPr lang="fr-FR" baseline="0" dirty="0" smtClean="0"/>
              <a:t>Les autres s’installaient là où l’offre était présente, ainsi que des ressources spécifiques : main d’œuvre docile, ou abondante, </a:t>
            </a:r>
            <a:r>
              <a:rPr lang="fr-FR" baseline="0" dirty="0" err="1" smtClean="0"/>
              <a:t>atières</a:t>
            </a:r>
            <a:r>
              <a:rPr lang="fr-FR" baseline="0" dirty="0" smtClean="0"/>
              <a:t> premières etc.</a:t>
            </a:r>
          </a:p>
          <a:p>
            <a:r>
              <a:rPr lang="fr-FR" baseline="0" dirty="0" smtClean="0"/>
              <a:t>Aujourd’hui, le choix de la localisation (ou de la délocalisation) se fait souvent sur un modèle d’enchères… mais la localisation est intégrée à la stratégie globale de l’entreprise. Une obligation donc : faire converger les pratiques d’aménagement et les besoins des entreprises, tenir compte de leur temporalité. Ce qui est difficile : on est d’un côté dans la programmation, de l’autre dans le court terme. </a:t>
            </a:r>
            <a:r>
              <a:rPr lang="fr-FR" baseline="0" smtClean="0"/>
              <a:t>Ce qui signifie aussi pouvoir proposer des biens évolutifs, à la location plutôt qu’à la vente, modulables….</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question va être posée en deux temps, qui correspondent à deux façons de comprendre la question.</a:t>
            </a:r>
          </a:p>
          <a:p>
            <a:r>
              <a:rPr lang="fr-FR" dirty="0" smtClean="0"/>
              <a:t>La première façon de poser la question consiste à savoir s’il faut de nouvelles ZA. On verra que dans certains cas la Zone est une nécessité, mais qu’il y a des possibilités de faire autrement</a:t>
            </a:r>
          </a:p>
          <a:p>
            <a:r>
              <a:rPr lang="fr-FR" dirty="0" smtClean="0"/>
              <a:t>La</a:t>
            </a:r>
            <a:r>
              <a:rPr lang="fr-FR" baseline="0" dirty="0" smtClean="0"/>
              <a:t> seconde façon de poser le problème est de s’intéresser au concept même de Zone : est-il encore aujourd’hui pertinent ?</a:t>
            </a:r>
          </a:p>
          <a:p>
            <a:r>
              <a:rPr lang="fr-FR" baseline="0" dirty="0" smtClean="0"/>
              <a:t>Est-ce que ce n’est pas le moment de repenser la ville et son rapport aux activités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21</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cadre du débat : le rapport centre périphérie.</a:t>
            </a:r>
          </a:p>
          <a:p>
            <a:r>
              <a:rPr lang="fr-FR" dirty="0" smtClean="0"/>
              <a:t>Jeu à somme nulle</a:t>
            </a:r>
          </a:p>
          <a:p>
            <a:r>
              <a:rPr lang="fr-FR" dirty="0" smtClean="0"/>
              <a:t>La ville accuse la périphérie de se développer, met en avant son rôle « historique », les effets de percolation</a:t>
            </a:r>
          </a:p>
          <a:p>
            <a:r>
              <a:rPr lang="fr-FR" dirty="0" smtClean="0"/>
              <a:t>La périphérie accuse la ville pomper,</a:t>
            </a:r>
            <a:r>
              <a:rPr lang="fr-FR" baseline="0" dirty="0" smtClean="0"/>
              <a:t> absorber les ressources et met en avant son droit à </a:t>
            </a:r>
            <a:r>
              <a:rPr lang="fr-FR" baseline="0" smtClean="0"/>
              <a:t>se développer</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22</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Cherchez l’erreur</a:t>
            </a:r>
          </a:p>
          <a:p>
            <a:r>
              <a:rPr lang="fr-FR" dirty="0" smtClean="0"/>
              <a:t>Que</a:t>
            </a:r>
            <a:r>
              <a:rPr lang="fr-FR" baseline="0" dirty="0" smtClean="0"/>
              <a:t> manque-t-il pour faire ville : des logements </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23</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Plutôt que de penser centre périphérie, on peut penser ville multipolaire</a:t>
            </a:r>
            <a:br>
              <a:rPr lang="fr-FR" dirty="0" smtClean="0"/>
            </a:br>
            <a:r>
              <a:rPr lang="fr-FR" dirty="0" smtClean="0"/>
              <a:t>Reste à reformater les ZA</a:t>
            </a:r>
          </a:p>
          <a:p>
            <a:r>
              <a:rPr lang="fr-FR" dirty="0" smtClean="0"/>
              <a:t>Exemples</a:t>
            </a:r>
            <a:r>
              <a:rPr lang="fr-FR" baseline="0" dirty="0" smtClean="0"/>
              <a:t> à suivre</a:t>
            </a:r>
          </a:p>
          <a:p>
            <a:r>
              <a:rPr lang="fr-FR" baseline="0" dirty="0" smtClean="0"/>
              <a:t>Exemple de la </a:t>
            </a:r>
            <a:r>
              <a:rPr lang="fr-FR" baseline="0" dirty="0" err="1" smtClean="0"/>
              <a:t>vallette</a:t>
            </a:r>
            <a:r>
              <a:rPr lang="fr-FR" baseline="0" dirty="0" smtClean="0"/>
              <a:t> à Toulon : </a:t>
            </a:r>
          </a:p>
          <a:p>
            <a:r>
              <a:rPr lang="fr-FR" baseline="0" dirty="0" smtClean="0"/>
              <a:t>Relocation d’industries</a:t>
            </a:r>
          </a:p>
          <a:p>
            <a:r>
              <a:rPr lang="fr-FR" baseline="0" dirty="0" smtClean="0"/>
              <a:t>Rachat d’un hyper marché</a:t>
            </a:r>
          </a:p>
          <a:p>
            <a:r>
              <a:rPr lang="fr-FR" baseline="0" dirty="0" smtClean="0"/>
              <a:t>15 ha </a:t>
            </a:r>
            <a:r>
              <a:rPr lang="fr-FR" baseline="0" smtClean="0"/>
              <a:t>de logements</a:t>
            </a:r>
          </a:p>
          <a:p>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24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est sur un marché, donc penser en termes de segmentation de marché.</a:t>
            </a:r>
          </a:p>
          <a:p>
            <a:r>
              <a:rPr lang="fr-FR" dirty="0" smtClean="0"/>
              <a:t>Pas de VA = baisse des couts, achat d’espace</a:t>
            </a:r>
          </a:p>
          <a:p>
            <a:r>
              <a:rPr lang="fr-FR" dirty="0" smtClean="0"/>
              <a:t>VA = espace +</a:t>
            </a:r>
            <a:r>
              <a:rPr lang="fr-FR" baseline="0" dirty="0" smtClean="0"/>
              <a:t> services</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est évident que des activités (</a:t>
            </a:r>
            <a:r>
              <a:rPr lang="fr-FR" dirty="0" err="1" smtClean="0"/>
              <a:t>mê:me</a:t>
            </a:r>
            <a:r>
              <a:rPr lang="fr-FR" dirty="0" smtClean="0"/>
              <a:t> potentiellement) polluantes ne peuvent s’inscrire dans le tissu urbain</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même que les activités à risques. Quoique l’exemple choisi montre bien que c’est une approche nouvelle nourrie de </a:t>
            </a:r>
            <a:r>
              <a:rPr lang="fr-FR" dirty="0" err="1" smtClean="0"/>
              <a:t>Sevezo</a:t>
            </a:r>
            <a:r>
              <a:rPr lang="fr-FR" dirty="0" smtClean="0"/>
              <a:t>, </a:t>
            </a:r>
            <a:r>
              <a:rPr lang="fr-FR" dirty="0" err="1" smtClean="0"/>
              <a:t>Bophal</a:t>
            </a:r>
            <a:r>
              <a:rPr lang="fr-FR" dirty="0" smtClean="0"/>
              <a:t>, AZF… qui ont entraîné une distanciation croissance de la ville et des activités à risques car l’acceptabilité sociale du risque tend à baisser.</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Certaines entreprises par leur taille peuvent engendrer une cassure du tissu urbain et de gros problèmes de circulation :9 000 personnes même postées ça fait du monde sur la route…</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Et qui dit entreprises dit approvisionnement, fourniture clients </a:t>
            </a:r>
            <a:r>
              <a:rPr lang="fr-FR" dirty="0" err="1" smtClean="0"/>
              <a:t>etc</a:t>
            </a:r>
            <a:r>
              <a:rPr lang="fr-FR" dirty="0" smtClean="0"/>
              <a:t> donc en l’état des choses des camions… peu compatibles avec le tissu </a:t>
            </a:r>
            <a:r>
              <a:rPr lang="fr-FR" dirty="0" err="1" smtClean="0"/>
              <a:t>rubain</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E6F442C-A357-45E0-9DB8-43E8329E1887}"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E674CCC-0182-4960-9334-EA73D46DAE3B}" type="datetimeFigureOut">
              <a:rPr lang="fr-FR" smtClean="0"/>
              <a:pPr/>
              <a:t>16/08/2011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E007AE-47F1-40AB-ACFA-1977264B659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674CCC-0182-4960-9334-EA73D46DAE3B}" type="datetimeFigureOut">
              <a:rPr lang="fr-FR" smtClean="0"/>
              <a:pPr/>
              <a:t>16/08/2011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E007AE-47F1-40AB-ACFA-1977264B659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674CCC-0182-4960-9334-EA73D46DAE3B}" type="datetimeFigureOut">
              <a:rPr lang="fr-FR" smtClean="0"/>
              <a:pPr/>
              <a:t>16/08/2011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E007AE-47F1-40AB-ACFA-1977264B659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674CCC-0182-4960-9334-EA73D46DAE3B}" type="datetimeFigureOut">
              <a:rPr lang="fr-FR" smtClean="0"/>
              <a:pPr/>
              <a:t>16/08/2011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E007AE-47F1-40AB-ACFA-1977264B659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E674CCC-0182-4960-9334-EA73D46DAE3B}" type="datetimeFigureOut">
              <a:rPr lang="fr-FR" smtClean="0"/>
              <a:pPr/>
              <a:t>16/08/2011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E007AE-47F1-40AB-ACFA-1977264B659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674CCC-0182-4960-9334-EA73D46DAE3B}" type="datetimeFigureOut">
              <a:rPr lang="fr-FR" smtClean="0"/>
              <a:pPr/>
              <a:t>16/08/2011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E007AE-47F1-40AB-ACFA-1977264B659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674CCC-0182-4960-9334-EA73D46DAE3B}" type="datetimeFigureOut">
              <a:rPr lang="fr-FR" smtClean="0"/>
              <a:pPr/>
              <a:t>16/08/2011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E007AE-47F1-40AB-ACFA-1977264B659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E674CCC-0182-4960-9334-EA73D46DAE3B}" type="datetimeFigureOut">
              <a:rPr lang="fr-FR" smtClean="0"/>
              <a:pPr/>
              <a:t>16/08/2011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E007AE-47F1-40AB-ACFA-1977264B659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674CCC-0182-4960-9334-EA73D46DAE3B}" type="datetimeFigureOut">
              <a:rPr lang="fr-FR" smtClean="0"/>
              <a:pPr/>
              <a:t>16/08/2011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E007AE-47F1-40AB-ACFA-1977264B659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E674CCC-0182-4960-9334-EA73D46DAE3B}" type="datetimeFigureOut">
              <a:rPr lang="fr-FR" smtClean="0"/>
              <a:pPr/>
              <a:t>16/08/2011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E007AE-47F1-40AB-ACFA-1977264B659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E674CCC-0182-4960-9334-EA73D46DAE3B}" type="datetimeFigureOut">
              <a:rPr lang="fr-FR" smtClean="0"/>
              <a:pPr/>
              <a:t>16/08/2011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E007AE-47F1-40AB-ACFA-1977264B659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74CCC-0182-4960-9334-EA73D46DAE3B}" type="datetimeFigureOut">
              <a:rPr lang="fr-FR" smtClean="0"/>
              <a:pPr/>
              <a:t>16/08/2011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007AE-47F1-40AB-ACFA-1977264B659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cid:image001.png@01CAFC15.CDAD9B6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3214686"/>
            <a:ext cx="8501122" cy="1000132"/>
          </a:xfrm>
        </p:spPr>
        <p:txBody>
          <a:bodyPr>
            <a:normAutofit fontScale="90000"/>
          </a:bodyPr>
          <a:lstStyle/>
          <a:p>
            <a:r>
              <a:rPr lang="fr-FR" b="1" dirty="0" smtClean="0">
                <a:solidFill>
                  <a:schemeClr val="accent2">
                    <a:lumMod val="75000"/>
                  </a:schemeClr>
                </a:solidFill>
                <a:latin typeface="Arial" pitchFamily="34" charset="0"/>
                <a:cs typeface="Arial" pitchFamily="34" charset="0"/>
              </a:rPr>
              <a:t>Des zones d’Activités à tout prix ?</a:t>
            </a:r>
            <a:endParaRPr lang="fr-FR" b="1" dirty="0">
              <a:solidFill>
                <a:schemeClr val="accent2">
                  <a:lumMod val="75000"/>
                </a:schemeClr>
              </a:solidFill>
              <a:latin typeface="Arial" pitchFamily="34" charset="0"/>
              <a:cs typeface="Arial" pitchFamily="34" charset="0"/>
            </a:endParaRPr>
          </a:p>
        </p:txBody>
      </p:sp>
      <p:sp>
        <p:nvSpPr>
          <p:cNvPr id="3" name="Sous-titre 2"/>
          <p:cNvSpPr>
            <a:spLocks noGrp="1"/>
          </p:cNvSpPr>
          <p:nvPr>
            <p:ph type="subTitle" idx="1"/>
          </p:nvPr>
        </p:nvSpPr>
        <p:spPr>
          <a:xfrm>
            <a:off x="428596" y="4357694"/>
            <a:ext cx="8001056" cy="1752600"/>
          </a:xfrm>
        </p:spPr>
        <p:txBody>
          <a:bodyPr/>
          <a:lstStyle/>
          <a:p>
            <a:r>
              <a:rPr lang="fr-FR" b="1" dirty="0" smtClean="0">
                <a:latin typeface="Arial" pitchFamily="34" charset="0"/>
                <a:cs typeface="Arial" pitchFamily="34" charset="0"/>
              </a:rPr>
              <a:t>Faut-il encore des Zones d’Activités ?</a:t>
            </a:r>
            <a:endParaRPr lang="fr-FR" b="1"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28596" y="71414"/>
            <a:ext cx="8277225" cy="2495550"/>
          </a:xfrm>
          <a:prstGeom prst="rect">
            <a:avLst/>
          </a:prstGeom>
          <a:noFill/>
          <a:ln w="9525">
            <a:noFill/>
            <a:miter lim="800000"/>
            <a:headEnd/>
            <a:tailEnd/>
          </a:ln>
        </p:spPr>
      </p:pic>
      <p:pic>
        <p:nvPicPr>
          <p:cNvPr id="7" name="Image 6" descr="pied de page portrait.tif"/>
          <p:cNvPicPr/>
          <p:nvPr/>
        </p:nvPicPr>
        <p:blipFill>
          <a:blip r:embed="rId4" cstate="print"/>
          <a:srcRect/>
          <a:stretch>
            <a:fillRect/>
          </a:stretch>
        </p:blipFill>
        <p:spPr bwMode="auto">
          <a:xfrm>
            <a:off x="428596" y="6500834"/>
            <a:ext cx="8208000" cy="11131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1000108"/>
            <a:ext cx="5396029" cy="830997"/>
          </a:xfrm>
          <a:prstGeom prst="rect">
            <a:avLst/>
          </a:prstGeom>
          <a:noFill/>
        </p:spPr>
        <p:txBody>
          <a:bodyPr wrap="none" rtlCol="0">
            <a:spAutoFit/>
          </a:bodyPr>
          <a:lstStyle/>
          <a:p>
            <a:r>
              <a:rPr lang="fr-FR" sz="2400" b="1" dirty="0" smtClean="0">
                <a:solidFill>
                  <a:schemeClr val="accent2">
                    <a:lumMod val="75000"/>
                  </a:schemeClr>
                </a:solidFill>
                <a:latin typeface="Arial" pitchFamily="34" charset="0"/>
                <a:cs typeface="Arial" pitchFamily="34" charset="0"/>
              </a:rPr>
              <a:t>1</a:t>
            </a:r>
            <a:r>
              <a:rPr lang="fr-FR" sz="2400" b="1" baseline="30000" dirty="0" smtClean="0">
                <a:solidFill>
                  <a:schemeClr val="accent2">
                    <a:lumMod val="75000"/>
                  </a:schemeClr>
                </a:solidFill>
                <a:latin typeface="Arial" pitchFamily="34" charset="0"/>
                <a:cs typeface="Arial" pitchFamily="34" charset="0"/>
              </a:rPr>
              <a:t>er</a:t>
            </a:r>
            <a:r>
              <a:rPr lang="fr-FR" sz="2400" b="1" dirty="0" smtClean="0">
                <a:solidFill>
                  <a:schemeClr val="accent2">
                    <a:lumMod val="75000"/>
                  </a:schemeClr>
                </a:solidFill>
                <a:latin typeface="Arial" pitchFamily="34" charset="0"/>
                <a:cs typeface="Arial" pitchFamily="34" charset="0"/>
              </a:rPr>
              <a:t> facteur de changement : </a:t>
            </a:r>
          </a:p>
          <a:p>
            <a:r>
              <a:rPr lang="fr-FR" sz="2400" b="1" dirty="0" smtClean="0">
                <a:solidFill>
                  <a:schemeClr val="accent2">
                    <a:lumMod val="75000"/>
                  </a:schemeClr>
                </a:solidFill>
                <a:latin typeface="Arial" pitchFamily="34" charset="0"/>
                <a:cs typeface="Arial" pitchFamily="34" charset="0"/>
              </a:rPr>
              <a:t>la réduction des émissions de  GES</a:t>
            </a:r>
            <a:endParaRPr lang="fr-FR" sz="2400" b="1" dirty="0">
              <a:solidFill>
                <a:schemeClr val="accent2">
                  <a:lumMod val="75000"/>
                </a:schemeClr>
              </a:solidFill>
              <a:latin typeface="Arial" pitchFamily="34" charset="0"/>
              <a:cs typeface="Arial" pitchFamily="34" charset="0"/>
            </a:endParaRPr>
          </a:p>
        </p:txBody>
      </p:sp>
      <p:graphicFrame>
        <p:nvGraphicFramePr>
          <p:cNvPr id="3" name="Graphique 2"/>
          <p:cNvGraphicFramePr/>
          <p:nvPr/>
        </p:nvGraphicFramePr>
        <p:xfrm>
          <a:off x="2071670" y="1928802"/>
          <a:ext cx="5292000" cy="435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p:cNvSpPr txBox="1"/>
          <p:nvPr/>
        </p:nvSpPr>
        <p:spPr>
          <a:xfrm>
            <a:off x="285719" y="3857628"/>
            <a:ext cx="1500199" cy="1200329"/>
          </a:xfrm>
          <a:prstGeom prst="rect">
            <a:avLst/>
          </a:prstGeom>
          <a:noFill/>
        </p:spPr>
        <p:txBody>
          <a:bodyPr wrap="square" rtlCol="0">
            <a:spAutoFit/>
          </a:bodyPr>
          <a:lstStyle/>
          <a:p>
            <a:r>
              <a:rPr lang="fr-FR" sz="1200" dirty="0" smtClean="0"/>
              <a:t>Travail réalisé dans le cadre de la recherche Ville post carbone</a:t>
            </a:r>
          </a:p>
          <a:p>
            <a:r>
              <a:rPr lang="fr-FR" sz="1200" dirty="0" smtClean="0"/>
              <a:t>ICE/EIFER/Tracés urbains/M2A/AURM</a:t>
            </a:r>
            <a:endParaRPr lang="fr-FR" sz="1200" dirty="0"/>
          </a:p>
        </p:txBody>
      </p:sp>
      <p:pic>
        <p:nvPicPr>
          <p:cNvPr id="5" name="Image 4" descr="haut de page portrait.tif"/>
          <p:cNvPicPr/>
          <p:nvPr/>
        </p:nvPicPr>
        <p:blipFill>
          <a:blip r:embed="rId4" cstate="print"/>
          <a:srcRect/>
          <a:stretch>
            <a:fillRect/>
          </a:stretch>
        </p:blipFill>
        <p:spPr bwMode="auto">
          <a:xfrm>
            <a:off x="1000100" y="285728"/>
            <a:ext cx="7416000" cy="520700"/>
          </a:xfrm>
          <a:prstGeom prst="rect">
            <a:avLst/>
          </a:prstGeom>
          <a:noFill/>
          <a:ln w="9525">
            <a:noFill/>
            <a:miter lim="800000"/>
            <a:headEnd/>
            <a:tailEnd/>
          </a:ln>
        </p:spPr>
      </p:pic>
      <p:pic>
        <p:nvPicPr>
          <p:cNvPr id="6" name="Image 5" descr="pied de page portrait.tif"/>
          <p:cNvPicPr/>
          <p:nvPr/>
        </p:nvPicPr>
        <p:blipFill>
          <a:blip r:embed="rId5" cstate="print"/>
          <a:srcRect/>
          <a:stretch>
            <a:fillRect/>
          </a:stretch>
        </p:blipFill>
        <p:spPr bwMode="auto">
          <a:xfrm>
            <a:off x="708710" y="6572272"/>
            <a:ext cx="7056000" cy="111318"/>
          </a:xfrm>
          <a:prstGeom prst="rect">
            <a:avLst/>
          </a:prstGeom>
          <a:noFill/>
          <a:ln w="9525">
            <a:noFill/>
            <a:miter lim="800000"/>
            <a:headEnd/>
            <a:tailEnd/>
          </a:ln>
        </p:spPr>
      </p:pic>
      <p:pic>
        <p:nvPicPr>
          <p:cNvPr id="10242" name="Picture 2"/>
          <p:cNvPicPr>
            <a:picLocks noChangeAspect="1" noChangeArrowheads="1"/>
          </p:cNvPicPr>
          <p:nvPr/>
        </p:nvPicPr>
        <p:blipFill>
          <a:blip r:embed="rId6" cstate="print"/>
          <a:srcRect/>
          <a:stretch>
            <a:fillRect/>
          </a:stretch>
        </p:blipFill>
        <p:spPr bwMode="auto">
          <a:xfrm>
            <a:off x="8072464" y="5959710"/>
            <a:ext cx="730636" cy="684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localisation_ZA_ds_RM.jpg"/>
          <p:cNvPicPr>
            <a:picLocks noChangeAspect="1"/>
          </p:cNvPicPr>
          <p:nvPr/>
        </p:nvPicPr>
        <p:blipFill>
          <a:blip r:embed="rId3" cstate="print"/>
          <a:stretch>
            <a:fillRect/>
          </a:stretch>
        </p:blipFill>
        <p:spPr>
          <a:xfrm>
            <a:off x="851650" y="857232"/>
            <a:ext cx="7578002" cy="5364000"/>
          </a:xfrm>
          <a:prstGeom prst="rect">
            <a:avLst/>
          </a:prstGeom>
        </p:spPr>
      </p:pic>
      <p:pic>
        <p:nvPicPr>
          <p:cNvPr id="4" name="Image 3" descr="haut de page portrait.tif"/>
          <p:cNvPicPr/>
          <p:nvPr/>
        </p:nvPicPr>
        <p:blipFill>
          <a:blip r:embed="rId4" cstate="print"/>
          <a:srcRect/>
          <a:stretch>
            <a:fillRect/>
          </a:stretch>
        </p:blipFill>
        <p:spPr bwMode="auto">
          <a:xfrm>
            <a:off x="978776" y="214290"/>
            <a:ext cx="7308000" cy="648000"/>
          </a:xfrm>
          <a:prstGeom prst="rect">
            <a:avLst/>
          </a:prstGeom>
          <a:noFill/>
          <a:ln w="9525">
            <a:noFill/>
            <a:miter lim="800000"/>
            <a:headEnd/>
            <a:tailEnd/>
          </a:ln>
        </p:spPr>
      </p:pic>
      <p:pic>
        <p:nvPicPr>
          <p:cNvPr id="5" name="Image 4" descr="pied de page portrait.tif"/>
          <p:cNvPicPr/>
          <p:nvPr/>
        </p:nvPicPr>
        <p:blipFill>
          <a:blip r:embed="rId5" cstate="print"/>
          <a:srcRect/>
          <a:stretch>
            <a:fillRect/>
          </a:stretch>
        </p:blipFill>
        <p:spPr bwMode="auto">
          <a:xfrm>
            <a:off x="494396" y="6500834"/>
            <a:ext cx="7056000" cy="111318"/>
          </a:xfrm>
          <a:prstGeom prst="rect">
            <a:avLst/>
          </a:prstGeom>
          <a:noFill/>
          <a:ln w="9525">
            <a:noFill/>
            <a:miter lim="800000"/>
            <a:headEnd/>
            <a:tailEnd/>
          </a:ln>
        </p:spPr>
      </p:pic>
      <p:pic>
        <p:nvPicPr>
          <p:cNvPr id="11266" name="Picture 2"/>
          <p:cNvPicPr>
            <a:picLocks noChangeAspect="1" noChangeArrowheads="1"/>
          </p:cNvPicPr>
          <p:nvPr/>
        </p:nvPicPr>
        <p:blipFill>
          <a:blip r:embed="rId6" cstate="print"/>
          <a:srcRect/>
          <a:stretch>
            <a:fillRect/>
          </a:stretch>
        </p:blipFill>
        <p:spPr bwMode="auto">
          <a:xfrm>
            <a:off x="8056206" y="5959710"/>
            <a:ext cx="730636" cy="684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357290" y="3786190"/>
          <a:ext cx="6096000" cy="687231"/>
        </p:xfrm>
        <a:graphic>
          <a:graphicData uri="http://schemas.openxmlformats.org/drawingml/2006/table">
            <a:tbl>
              <a:tblPr/>
              <a:tblGrid>
                <a:gridCol w="1016000"/>
                <a:gridCol w="1016000"/>
                <a:gridCol w="968396"/>
                <a:gridCol w="1063604"/>
                <a:gridCol w="1365288"/>
                <a:gridCol w="666712"/>
              </a:tblGrid>
              <a:tr h="321471">
                <a:tc>
                  <a:txBody>
                    <a:bodyPr/>
                    <a:lstStyle/>
                    <a:p>
                      <a:pPr>
                        <a:spcAft>
                          <a:spcPts val="0"/>
                        </a:spcAft>
                      </a:pPr>
                      <a:r>
                        <a:rPr lang="fr-FR" sz="1200" dirty="0">
                          <a:latin typeface="Times New Roman"/>
                          <a:ea typeface="Times New Roman"/>
                          <a:cs typeface="Times New Roman"/>
                        </a:rPr>
                        <a:t>5</a:t>
                      </a:r>
                    </a:p>
                  </a:txBody>
                  <a:tcPr marL="0" marR="0" marT="0" marB="0" anchor="ctr">
                    <a:lnL>
                      <a:noFill/>
                    </a:lnL>
                    <a:lnR>
                      <a:noFill/>
                    </a:lnR>
                    <a:lnT>
                      <a:noFill/>
                    </a:lnT>
                    <a:lnB>
                      <a:noFill/>
                    </a:lnB>
                  </a:tcPr>
                </a:tc>
                <a:tc>
                  <a:txBody>
                    <a:bodyPr/>
                    <a:lstStyle/>
                    <a:p>
                      <a:pPr algn="ctr">
                        <a:spcAft>
                          <a:spcPts val="0"/>
                        </a:spcAft>
                      </a:pPr>
                      <a:r>
                        <a:rPr lang="fr-FR" sz="1200" b="1">
                          <a:latin typeface="Times New Roman"/>
                          <a:ea typeface="Times New Roman"/>
                          <a:cs typeface="Times New Roman"/>
                        </a:rPr>
                        <a:t>Départ</a:t>
                      </a:r>
                      <a:endParaRPr lang="fr-FR" sz="1200">
                        <a:latin typeface="Times New Roman"/>
                        <a:ea typeface="Times New Roman"/>
                        <a:cs typeface="Times New Roman"/>
                      </a:endParaRPr>
                    </a:p>
                  </a:txBody>
                  <a:tcPr marL="0" marR="0" marT="0" marB="0" anchor="ctr">
                    <a:lnL>
                      <a:noFill/>
                    </a:lnL>
                    <a:lnR>
                      <a:noFill/>
                    </a:lnR>
                    <a:lnT>
                      <a:noFill/>
                    </a:lnT>
                    <a:lnB>
                      <a:noFill/>
                    </a:lnB>
                  </a:tcPr>
                </a:tc>
                <a:tc>
                  <a:txBody>
                    <a:bodyPr/>
                    <a:lstStyle/>
                    <a:p>
                      <a:pPr algn="ctr">
                        <a:spcAft>
                          <a:spcPts val="0"/>
                        </a:spcAft>
                      </a:pPr>
                      <a:r>
                        <a:rPr lang="fr-FR" sz="1200" b="1" dirty="0">
                          <a:latin typeface="Times New Roman"/>
                          <a:ea typeface="Times New Roman"/>
                          <a:cs typeface="Times New Roman"/>
                        </a:rPr>
                        <a:t>Arrivée</a:t>
                      </a:r>
                      <a:endParaRPr lang="fr-FR" sz="12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ctr">
                        <a:spcAft>
                          <a:spcPts val="0"/>
                        </a:spcAft>
                      </a:pPr>
                      <a:r>
                        <a:rPr lang="fr-FR" sz="1200" b="1" dirty="0">
                          <a:latin typeface="Times New Roman"/>
                          <a:ea typeface="Times New Roman"/>
                          <a:cs typeface="Times New Roman"/>
                        </a:rPr>
                        <a:t>Durée du trajet</a:t>
                      </a:r>
                      <a:endParaRPr lang="fr-FR" sz="12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ctr">
                        <a:spcAft>
                          <a:spcPts val="0"/>
                        </a:spcAft>
                      </a:pPr>
                      <a:r>
                        <a:rPr lang="fr-FR" sz="1200" b="1">
                          <a:latin typeface="Times New Roman"/>
                          <a:ea typeface="Times New Roman"/>
                          <a:cs typeface="Times New Roman"/>
                        </a:rPr>
                        <a:t>Correspondances</a:t>
                      </a:r>
                      <a:endParaRPr lang="fr-FR" sz="1200">
                        <a:latin typeface="Times New Roman"/>
                        <a:ea typeface="Times New Roman"/>
                        <a:cs typeface="Times New Roman"/>
                      </a:endParaRPr>
                    </a:p>
                  </a:txBody>
                  <a:tcPr marL="0" marR="0" marT="0" marB="0" anchor="ctr">
                    <a:lnL>
                      <a:noFill/>
                    </a:lnL>
                    <a:lnR>
                      <a:noFill/>
                    </a:lnR>
                    <a:lnT>
                      <a:noFill/>
                    </a:lnT>
                    <a:lnB>
                      <a:noFill/>
                    </a:lnB>
                  </a:tcPr>
                </a:tc>
                <a:tc rowSpan="2">
                  <a:txBody>
                    <a:bodyPr/>
                    <a:lstStyle/>
                    <a:p>
                      <a:pPr algn="ctr">
                        <a:spcAft>
                          <a:spcPts val="0"/>
                        </a:spcAft>
                      </a:pPr>
                      <a:r>
                        <a:rPr lang="fr-FR" sz="1200" b="1">
                          <a:latin typeface="Times New Roman"/>
                          <a:ea typeface="Times New Roman"/>
                          <a:cs typeface="Times New Roman"/>
                        </a:rPr>
                        <a:t> </a:t>
                      </a:r>
                      <a:endParaRPr lang="fr-FR" sz="1200">
                        <a:latin typeface="Times New Roman"/>
                        <a:ea typeface="Times New Roman"/>
                        <a:cs typeface="Times New Roman"/>
                      </a:endParaRPr>
                    </a:p>
                  </a:txBody>
                  <a:tcPr marL="0" marR="0" marT="0" marB="0" anchor="ctr">
                    <a:lnL>
                      <a:noFill/>
                    </a:lnL>
                    <a:lnR>
                      <a:noFill/>
                    </a:lnR>
                    <a:lnT>
                      <a:noFill/>
                    </a:lnT>
                    <a:lnB>
                      <a:noFill/>
                    </a:lnB>
                  </a:tcPr>
                </a:tc>
              </a:tr>
              <a:tr h="321471">
                <a:tc>
                  <a:txBody>
                    <a:bodyPr/>
                    <a:lstStyle/>
                    <a:p>
                      <a:pPr>
                        <a:spcAft>
                          <a:spcPts val="0"/>
                        </a:spcAft>
                      </a:pPr>
                      <a:r>
                        <a:rPr lang="fr-FR"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07:54</a:t>
                      </a: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08:34</a:t>
                      </a:r>
                    </a:p>
                  </a:txBody>
                  <a:tcPr marL="0" marR="0" marT="0" marB="0" anchor="ctr">
                    <a:lnL>
                      <a:noFill/>
                    </a:lnL>
                    <a:lnR>
                      <a:noFill/>
                    </a:lnR>
                    <a:lnT>
                      <a:noFill/>
                    </a:lnT>
                    <a:lnB>
                      <a:noFill/>
                    </a:lnB>
                  </a:tcPr>
                </a:tc>
                <a:tc>
                  <a:txBody>
                    <a:bodyPr/>
                    <a:lstStyle/>
                    <a:p>
                      <a:pPr>
                        <a:spcAft>
                          <a:spcPts val="0"/>
                        </a:spcAft>
                      </a:pPr>
                      <a:r>
                        <a:rPr lang="fr-FR" sz="2400" b="1" dirty="0" smtClean="0">
                          <a:latin typeface="Times New Roman"/>
                          <a:ea typeface="Times New Roman"/>
                          <a:cs typeface="Times New Roman"/>
                        </a:rPr>
                        <a:t>0h40mn</a:t>
                      </a:r>
                      <a:endParaRPr lang="fr-FR" sz="2400" b="1" dirty="0">
                        <a:latin typeface="Times New Roman"/>
                        <a:ea typeface="Times New Roman"/>
                        <a:cs typeface="Times New Roman"/>
                      </a:endParaRPr>
                    </a:p>
                  </a:txBody>
                  <a:tcPr marL="0" marR="0" marT="0" marB="0" anchor="ctr">
                    <a:lnL>
                      <a:noFill/>
                    </a:lnL>
                    <a:lnR>
                      <a:noFill/>
                    </a:lnR>
                    <a:lnT>
                      <a:noFill/>
                    </a:lnT>
                    <a:lnB>
                      <a:noFill/>
                    </a:lnB>
                  </a:tcPr>
                </a:tc>
                <a:tc>
                  <a:txBody>
                    <a:bodyPr/>
                    <a:lstStyle/>
                    <a:p>
                      <a:pPr>
                        <a:spcAft>
                          <a:spcPts val="0"/>
                        </a:spcAft>
                      </a:pPr>
                      <a:r>
                        <a:rPr lang="fr-FR" sz="1200" dirty="0">
                          <a:latin typeface="Times New Roman"/>
                          <a:ea typeface="Times New Roman"/>
                          <a:cs typeface="Times New Roman"/>
                        </a:rPr>
                        <a:t>1</a:t>
                      </a:r>
                    </a:p>
                  </a:txBody>
                  <a:tcPr marL="0" marR="0" marT="0" marB="0" anchor="ctr">
                    <a:lnL>
                      <a:noFill/>
                    </a:lnL>
                    <a:lnR>
                      <a:noFill/>
                    </a:lnR>
                    <a:lnT>
                      <a:noFill/>
                    </a:lnT>
                    <a:lnB>
                      <a:noFill/>
                    </a:lnB>
                  </a:tcPr>
                </a:tc>
                <a:tc vMerge="1">
                  <a:txBody>
                    <a:bodyPr/>
                    <a:lstStyle/>
                    <a:p>
                      <a:endParaRPr lang="fr-FR"/>
                    </a:p>
                  </a:txBody>
                  <a:tcPr/>
                </a:tc>
              </a:tr>
            </a:tbl>
          </a:graphicData>
        </a:graphic>
      </p:graphicFrame>
      <p:pic>
        <p:nvPicPr>
          <p:cNvPr id="1029" name="Image 1" descr="Soléa"/>
          <p:cNvPicPr>
            <a:picLocks noChangeAspect="1" noChangeArrowheads="1"/>
          </p:cNvPicPr>
          <p:nvPr/>
        </p:nvPicPr>
        <p:blipFill>
          <a:blip r:embed="rId3" cstate="print"/>
          <a:srcRect/>
          <a:stretch>
            <a:fillRect/>
          </a:stretch>
        </p:blipFill>
        <p:spPr bwMode="auto">
          <a:xfrm>
            <a:off x="0" y="457200"/>
            <a:ext cx="9277350" cy="1638300"/>
          </a:xfrm>
          <a:prstGeom prst="rect">
            <a:avLst/>
          </a:prstGeom>
          <a:noFill/>
        </p:spPr>
      </p:pic>
      <p:pic>
        <p:nvPicPr>
          <p:cNvPr id="1028" name="Image 28" descr="tram2.png"/>
          <p:cNvPicPr>
            <a:picLocks noChangeAspect="1" noChangeArrowheads="1"/>
          </p:cNvPicPr>
          <p:nvPr/>
        </p:nvPicPr>
        <p:blipFill>
          <a:blip r:embed="rId4" cstate="print"/>
          <a:srcRect/>
          <a:stretch>
            <a:fillRect/>
          </a:stretch>
        </p:blipFill>
        <p:spPr bwMode="auto">
          <a:xfrm>
            <a:off x="0" y="0"/>
            <a:ext cx="352425" cy="161925"/>
          </a:xfrm>
          <a:prstGeom prst="rect">
            <a:avLst/>
          </a:prstGeom>
          <a:noFill/>
        </p:spPr>
      </p:pic>
      <p:pic>
        <p:nvPicPr>
          <p:cNvPr id="1027" name="Image 29" descr="tram2.png"/>
          <p:cNvPicPr>
            <a:picLocks noChangeAspect="1" noChangeArrowheads="1"/>
          </p:cNvPicPr>
          <p:nvPr/>
        </p:nvPicPr>
        <p:blipFill>
          <a:blip r:embed="rId4" cstate="print"/>
          <a:srcRect/>
          <a:stretch>
            <a:fillRect/>
          </a:stretch>
        </p:blipFill>
        <p:spPr bwMode="auto">
          <a:xfrm>
            <a:off x="0" y="0"/>
            <a:ext cx="352425" cy="161925"/>
          </a:xfrm>
          <a:prstGeom prst="rect">
            <a:avLst/>
          </a:prstGeom>
          <a:noFill/>
        </p:spPr>
      </p:pic>
      <p:pic>
        <p:nvPicPr>
          <p:cNvPr id="1026" name="Image 30" descr="20.jpg"/>
          <p:cNvPicPr>
            <a:picLocks noChangeAspect="1" noChangeArrowheads="1"/>
          </p:cNvPicPr>
          <p:nvPr/>
        </p:nvPicPr>
        <p:blipFill>
          <a:blip r:embed="rId5" cstate="print"/>
          <a:srcRect/>
          <a:stretch>
            <a:fillRect/>
          </a:stretch>
        </p:blipFill>
        <p:spPr bwMode="auto">
          <a:xfrm>
            <a:off x="0" y="0"/>
            <a:ext cx="161925" cy="161925"/>
          </a:xfrm>
          <a:prstGeom prst="rect">
            <a:avLst/>
          </a:prstGeom>
          <a:noFill/>
        </p:spPr>
      </p:pic>
      <p:pic>
        <p:nvPicPr>
          <p:cNvPr id="1025" name="Image 31" descr="20.jpg"/>
          <p:cNvPicPr>
            <a:picLocks noChangeAspect="1" noChangeArrowheads="1"/>
          </p:cNvPicPr>
          <p:nvPr/>
        </p:nvPicPr>
        <p:blipFill>
          <a:blip r:embed="rId5" cstate="print"/>
          <a:srcRect/>
          <a:stretch>
            <a:fillRect/>
          </a:stretch>
        </p:blipFill>
        <p:spPr bwMode="auto">
          <a:xfrm>
            <a:off x="0" y="0"/>
            <a:ext cx="161925" cy="161925"/>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31" name="Rectangle 7"/>
          <p:cNvSpPr>
            <a:spLocks noChangeArrowheads="1"/>
          </p:cNvSpPr>
          <p:nvPr/>
        </p:nvSpPr>
        <p:spPr bwMode="auto">
          <a:xfrm>
            <a:off x="0" y="2095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ea typeface="Times New Roman" pitchFamily="18" charset="0"/>
              </a:rPr>
              <a:t/>
            </a:r>
            <a:br>
              <a:rPr kumimoji="0" lang="fr-FR" sz="1200" b="0" i="0" u="none" strike="noStrike" cap="none" normalizeH="0" baseline="0" smtClean="0">
                <a:ln>
                  <a:noFill/>
                </a:ln>
                <a:solidFill>
                  <a:schemeClr val="tx1"/>
                </a:solidFill>
                <a:effectLst/>
                <a:latin typeface="Arial" pitchFamily="34" charset="0"/>
                <a:ea typeface="Times New Roman" pitchFamily="18" charset="0"/>
              </a:rPr>
            </a:br>
            <a:r>
              <a:rPr kumimoji="0" lang="fr-FR" sz="2400" b="1" i="0" u="none" strike="noStrike" cap="none" normalizeH="0" baseline="0" smtClean="0">
                <a:ln>
                  <a:noFill/>
                </a:ln>
                <a:solidFill>
                  <a:schemeClr val="tx1"/>
                </a:solidFill>
                <a:effectLst/>
                <a:latin typeface="Arial" pitchFamily="34" charset="0"/>
                <a:ea typeface="Times New Roman" pitchFamily="18" charset="0"/>
              </a:rPr>
              <a:t>Itinéraire sur mesure </a:t>
            </a:r>
            <a:endParaRPr kumimoji="0" lang="fr-FR"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graphicFrame>
        <p:nvGraphicFramePr>
          <p:cNvPr id="13" name="Tableau 12"/>
          <p:cNvGraphicFramePr>
            <a:graphicFrameLocks noGrp="1"/>
          </p:cNvGraphicFramePr>
          <p:nvPr/>
        </p:nvGraphicFramePr>
        <p:xfrm>
          <a:off x="1500166" y="2571744"/>
          <a:ext cx="6096000" cy="1097280"/>
        </p:xfrm>
        <a:graphic>
          <a:graphicData uri="http://schemas.openxmlformats.org/drawingml/2006/table">
            <a:tbl>
              <a:tblPr/>
              <a:tblGrid>
                <a:gridCol w="207604"/>
                <a:gridCol w="1698576"/>
                <a:gridCol w="1472099"/>
                <a:gridCol w="754923"/>
                <a:gridCol w="377461"/>
                <a:gridCol w="1585337"/>
              </a:tblGrid>
              <a:tr h="362363">
                <a:tc>
                  <a:txBody>
                    <a:bodyPr/>
                    <a:lstStyle/>
                    <a:p>
                      <a:pPr>
                        <a:spcAft>
                          <a:spcPts val="0"/>
                        </a:spcAft>
                      </a:pPr>
                      <a:r>
                        <a:rPr lang="fr-FR"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a:spcAft>
                          <a:spcPts val="0"/>
                        </a:spcAft>
                      </a:pPr>
                      <a:r>
                        <a:rPr lang="fr-FR" sz="1200" b="1">
                          <a:latin typeface="Times New Roman"/>
                          <a:ea typeface="Times New Roman"/>
                          <a:cs typeface="Times New Roman"/>
                        </a:rPr>
                        <a:t>Montez dans le Tram à</a:t>
                      </a:r>
                      <a:endParaRPr lang="fr-FR" sz="1200">
                        <a:latin typeface="Times New Roman"/>
                        <a:ea typeface="Times New Roman"/>
                        <a:cs typeface="Times New Roman"/>
                      </a:endParaRP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PORTE JEUNE </a:t>
                      </a: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07:54</a:t>
                      </a:r>
                    </a:p>
                  </a:txBody>
                  <a:tcPr marL="0" marR="0" marT="0" marB="0" anchor="ctr">
                    <a:lnL>
                      <a:noFill/>
                    </a:lnL>
                    <a:lnR>
                      <a:noFill/>
                    </a:lnR>
                    <a:lnT>
                      <a:noFill/>
                    </a:lnT>
                    <a:lnB>
                      <a:noFill/>
                    </a:lnB>
                  </a:tcPr>
                </a:tc>
                <a:tc>
                  <a:txBody>
                    <a:bodyPr/>
                    <a:lstStyle/>
                    <a:p>
                      <a:pPr>
                        <a:spcAft>
                          <a:spcPts val="0"/>
                        </a:spcAft>
                      </a:pPr>
                      <a:endParaRPr lang="fr-FR" sz="1200">
                        <a:latin typeface="Times New Roman"/>
                        <a:ea typeface="Times New Roman"/>
                        <a:cs typeface="Times New Roman"/>
                      </a:endParaRP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MULHOUSE (COTEAUX)</a:t>
                      </a:r>
                    </a:p>
                  </a:txBody>
                  <a:tcPr marL="0" marR="0" marT="0" marB="0" anchor="ctr">
                    <a:lnL>
                      <a:noFill/>
                    </a:lnL>
                    <a:lnR>
                      <a:noFill/>
                    </a:lnR>
                    <a:lnT>
                      <a:noFill/>
                    </a:lnT>
                    <a:lnB>
                      <a:noFill/>
                    </a:lnB>
                  </a:tcPr>
                </a:tc>
              </a:tr>
              <a:tr h="181181">
                <a:tc>
                  <a:txBody>
                    <a:bodyPr/>
                    <a:lstStyle/>
                    <a:p>
                      <a:pPr>
                        <a:spcAft>
                          <a:spcPts val="0"/>
                        </a:spcAft>
                      </a:pPr>
                      <a:r>
                        <a:rPr lang="fr-FR"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a:spcAft>
                          <a:spcPts val="0"/>
                        </a:spcAft>
                      </a:pPr>
                      <a:r>
                        <a:rPr lang="fr-FR" sz="1200" b="1">
                          <a:latin typeface="Times New Roman"/>
                          <a:ea typeface="Times New Roman"/>
                          <a:cs typeface="Times New Roman"/>
                        </a:rPr>
                        <a:t>Descendre à</a:t>
                      </a:r>
                      <a:endParaRPr lang="fr-FR" sz="1200">
                        <a:latin typeface="Times New Roman"/>
                        <a:ea typeface="Times New Roman"/>
                        <a:cs typeface="Times New Roman"/>
                      </a:endParaRP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NATIONS </a:t>
                      </a: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08:07</a:t>
                      </a:r>
                    </a:p>
                  </a:txBody>
                  <a:tcPr marL="0" marR="0" marT="0" marB="0" anchor="ctr">
                    <a:lnL>
                      <a:noFill/>
                    </a:lnL>
                    <a:lnR>
                      <a:noFill/>
                    </a:lnR>
                    <a:lnT>
                      <a:noFill/>
                    </a:lnT>
                    <a:lnB>
                      <a:noFill/>
                    </a:lnB>
                  </a:tcPr>
                </a:tc>
                <a:tc>
                  <a:txBody>
                    <a:bodyPr/>
                    <a:lstStyle/>
                    <a:p>
                      <a:pPr>
                        <a:spcAft>
                          <a:spcPts val="0"/>
                        </a:spcAft>
                      </a:pPr>
                      <a:endParaRPr lang="fr-FR" sz="1200">
                        <a:latin typeface="Times New Roman"/>
                        <a:ea typeface="Times New Roman"/>
                        <a:cs typeface="Times New Roman"/>
                      </a:endParaRPr>
                    </a:p>
                  </a:txBody>
                  <a:tcPr marL="0" marR="0" marT="0" marB="0" anchor="ctr">
                    <a:lnL>
                      <a:noFill/>
                    </a:lnL>
                    <a:lnR>
                      <a:noFill/>
                    </a:lnR>
                    <a:lnT>
                      <a:noFill/>
                    </a:lnT>
                    <a:lnB>
                      <a:noFill/>
                    </a:lnB>
                  </a:tcPr>
                </a:tc>
                <a:tc>
                  <a:txBody>
                    <a:bodyPr/>
                    <a:lstStyle/>
                    <a:p>
                      <a:endParaRPr lang="fr-FR" sz="1100">
                        <a:latin typeface="Calibri"/>
                        <a:ea typeface="Times New Roman"/>
                        <a:cs typeface="Times New Roman"/>
                      </a:endParaRPr>
                    </a:p>
                  </a:txBody>
                  <a:tcPr marL="0" marR="0" marT="0" marB="0" anchor="ctr">
                    <a:lnL>
                      <a:noFill/>
                    </a:lnL>
                    <a:lnR>
                      <a:noFill/>
                    </a:lnR>
                    <a:lnT>
                      <a:noFill/>
                    </a:lnT>
                    <a:lnB>
                      <a:noFill/>
                    </a:lnB>
                  </a:tcPr>
                </a:tc>
              </a:tr>
              <a:tr h="362363">
                <a:tc>
                  <a:txBody>
                    <a:bodyPr/>
                    <a:lstStyle/>
                    <a:p>
                      <a:pPr>
                        <a:spcAft>
                          <a:spcPts val="0"/>
                        </a:spcAft>
                      </a:pPr>
                      <a:r>
                        <a:rPr lang="fr-FR"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a:spcAft>
                          <a:spcPts val="0"/>
                        </a:spcAft>
                      </a:pPr>
                      <a:r>
                        <a:rPr lang="fr-FR" sz="1200" b="1">
                          <a:latin typeface="Times New Roman"/>
                          <a:ea typeface="Times New Roman"/>
                          <a:cs typeface="Times New Roman"/>
                        </a:rPr>
                        <a:t>Montez dans le bus à</a:t>
                      </a:r>
                      <a:endParaRPr lang="fr-FR" sz="1200">
                        <a:latin typeface="Times New Roman"/>
                        <a:ea typeface="Times New Roman"/>
                        <a:cs typeface="Times New Roman"/>
                      </a:endParaRP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NATIONS </a:t>
                      </a: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08:28</a:t>
                      </a:r>
                    </a:p>
                  </a:txBody>
                  <a:tcPr marL="0" marR="0" marT="0" marB="0" anchor="ctr">
                    <a:lnL>
                      <a:noFill/>
                    </a:lnL>
                    <a:lnR>
                      <a:noFill/>
                    </a:lnR>
                    <a:lnT>
                      <a:noFill/>
                    </a:lnT>
                    <a:lnB>
                      <a:noFill/>
                    </a:lnB>
                  </a:tcPr>
                </a:tc>
                <a:tc>
                  <a:txBody>
                    <a:bodyPr/>
                    <a:lstStyle/>
                    <a:p>
                      <a:pPr>
                        <a:spcAft>
                          <a:spcPts val="0"/>
                        </a:spcAft>
                      </a:pPr>
                      <a:endParaRPr lang="fr-FR" sz="1200">
                        <a:latin typeface="Times New Roman"/>
                        <a:ea typeface="Times New Roman"/>
                        <a:cs typeface="Times New Roman"/>
                      </a:endParaRP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MULHOUSE (TECHNOPOLE)</a:t>
                      </a:r>
                    </a:p>
                  </a:txBody>
                  <a:tcPr marL="0" marR="0" marT="0" marB="0" anchor="ctr">
                    <a:lnL>
                      <a:noFill/>
                    </a:lnL>
                    <a:lnR>
                      <a:noFill/>
                    </a:lnR>
                    <a:lnT>
                      <a:noFill/>
                    </a:lnT>
                    <a:lnB>
                      <a:noFill/>
                    </a:lnB>
                  </a:tcPr>
                </a:tc>
              </a:tr>
              <a:tr h="181181">
                <a:tc>
                  <a:txBody>
                    <a:bodyPr/>
                    <a:lstStyle/>
                    <a:p>
                      <a:pPr>
                        <a:spcAft>
                          <a:spcPts val="0"/>
                        </a:spcAft>
                      </a:pPr>
                      <a:r>
                        <a:rPr lang="fr-FR" sz="1200">
                          <a:latin typeface="Times New Roman"/>
                          <a:ea typeface="Times New Roman"/>
                          <a:cs typeface="Times New Roman"/>
                        </a:rPr>
                        <a:t> </a:t>
                      </a:r>
                    </a:p>
                  </a:txBody>
                  <a:tcPr marL="0" marR="0" marT="0" marB="0" anchor="ctr">
                    <a:lnL>
                      <a:noFill/>
                    </a:lnL>
                    <a:lnR>
                      <a:noFill/>
                    </a:lnR>
                    <a:lnT>
                      <a:noFill/>
                    </a:lnT>
                    <a:lnB>
                      <a:noFill/>
                    </a:lnB>
                  </a:tcPr>
                </a:tc>
                <a:tc>
                  <a:txBody>
                    <a:bodyPr/>
                    <a:lstStyle/>
                    <a:p>
                      <a:pPr>
                        <a:spcAft>
                          <a:spcPts val="0"/>
                        </a:spcAft>
                      </a:pPr>
                      <a:r>
                        <a:rPr lang="fr-FR" sz="1200" b="1">
                          <a:latin typeface="Times New Roman"/>
                          <a:ea typeface="Times New Roman"/>
                          <a:cs typeface="Times New Roman"/>
                        </a:rPr>
                        <a:t>Descendre à</a:t>
                      </a:r>
                      <a:endParaRPr lang="fr-FR" sz="1200">
                        <a:latin typeface="Times New Roman"/>
                        <a:ea typeface="Times New Roman"/>
                        <a:cs typeface="Times New Roman"/>
                      </a:endParaRP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TECHNOPOLE </a:t>
                      </a:r>
                    </a:p>
                  </a:txBody>
                  <a:tcPr marL="0" marR="0" marT="0" marB="0" anchor="ctr">
                    <a:lnL>
                      <a:noFill/>
                    </a:lnL>
                    <a:lnR>
                      <a:noFill/>
                    </a:lnR>
                    <a:lnT>
                      <a:noFill/>
                    </a:lnT>
                    <a:lnB>
                      <a:noFill/>
                    </a:lnB>
                  </a:tcPr>
                </a:tc>
                <a:tc>
                  <a:txBody>
                    <a:bodyPr/>
                    <a:lstStyle/>
                    <a:p>
                      <a:pPr>
                        <a:spcAft>
                          <a:spcPts val="0"/>
                        </a:spcAft>
                      </a:pPr>
                      <a:r>
                        <a:rPr lang="fr-FR" sz="1200">
                          <a:latin typeface="Times New Roman"/>
                          <a:ea typeface="Times New Roman"/>
                          <a:cs typeface="Times New Roman"/>
                        </a:rPr>
                        <a:t>08:34</a:t>
                      </a:r>
                    </a:p>
                  </a:txBody>
                  <a:tcPr marL="0" marR="0" marT="0" marB="0" anchor="ctr">
                    <a:lnL>
                      <a:noFill/>
                    </a:lnL>
                    <a:lnR>
                      <a:noFill/>
                    </a:lnR>
                    <a:lnT>
                      <a:noFill/>
                    </a:lnT>
                    <a:lnB>
                      <a:noFill/>
                    </a:lnB>
                  </a:tcPr>
                </a:tc>
                <a:tc>
                  <a:txBody>
                    <a:bodyPr/>
                    <a:lstStyle/>
                    <a:p>
                      <a:pPr>
                        <a:spcAft>
                          <a:spcPts val="0"/>
                        </a:spcAft>
                      </a:pPr>
                      <a:endParaRPr lang="fr-FR" sz="1200">
                        <a:latin typeface="Times New Roman"/>
                        <a:ea typeface="Times New Roman"/>
                        <a:cs typeface="Times New Roman"/>
                      </a:endParaRPr>
                    </a:p>
                  </a:txBody>
                  <a:tcPr marL="0" marR="0" marT="0" marB="0" anchor="ctr">
                    <a:lnL>
                      <a:noFill/>
                    </a:lnL>
                    <a:lnR>
                      <a:noFill/>
                    </a:lnR>
                    <a:lnT>
                      <a:noFill/>
                    </a:lnT>
                    <a:lnB>
                      <a:noFill/>
                    </a:lnB>
                  </a:tcPr>
                </a:tc>
                <a:tc>
                  <a:txBody>
                    <a:bodyPr/>
                    <a:lstStyle/>
                    <a:p>
                      <a:endParaRPr lang="fr-FR" sz="1100" dirty="0">
                        <a:latin typeface="Calibri"/>
                        <a:ea typeface="Times New Roman"/>
                        <a:cs typeface="Times New Roman"/>
                      </a:endParaRPr>
                    </a:p>
                  </a:txBody>
                  <a:tcPr marL="0" marR="0" marT="0" marB="0" anchor="ctr">
                    <a:lnL>
                      <a:noFill/>
                    </a:lnL>
                    <a:lnR>
                      <a:noFill/>
                    </a:lnR>
                    <a:lnT>
                      <a:noFill/>
                    </a:lnT>
                    <a:lnB>
                      <a:noFill/>
                    </a:lnB>
                  </a:tcPr>
                </a:tc>
              </a:tr>
            </a:tbl>
          </a:graphicData>
        </a:graphic>
      </p:graphicFrame>
      <p:pic>
        <p:nvPicPr>
          <p:cNvPr id="1036" name="Image 28" descr="tram2.png"/>
          <p:cNvPicPr>
            <a:picLocks noChangeAspect="1" noChangeArrowheads="1"/>
          </p:cNvPicPr>
          <p:nvPr/>
        </p:nvPicPr>
        <p:blipFill>
          <a:blip r:embed="rId4" cstate="print"/>
          <a:srcRect/>
          <a:stretch>
            <a:fillRect/>
          </a:stretch>
        </p:blipFill>
        <p:spPr bwMode="auto">
          <a:xfrm>
            <a:off x="0" y="0"/>
            <a:ext cx="352425" cy="161925"/>
          </a:xfrm>
          <a:prstGeom prst="rect">
            <a:avLst/>
          </a:prstGeom>
          <a:noFill/>
        </p:spPr>
      </p:pic>
      <p:pic>
        <p:nvPicPr>
          <p:cNvPr id="1035" name="Image 29" descr="tram2.png"/>
          <p:cNvPicPr>
            <a:picLocks noChangeAspect="1" noChangeArrowheads="1"/>
          </p:cNvPicPr>
          <p:nvPr/>
        </p:nvPicPr>
        <p:blipFill>
          <a:blip r:embed="rId4" cstate="print"/>
          <a:srcRect/>
          <a:stretch>
            <a:fillRect/>
          </a:stretch>
        </p:blipFill>
        <p:spPr bwMode="auto">
          <a:xfrm>
            <a:off x="0" y="0"/>
            <a:ext cx="352425" cy="161925"/>
          </a:xfrm>
          <a:prstGeom prst="rect">
            <a:avLst/>
          </a:prstGeom>
          <a:noFill/>
        </p:spPr>
      </p:pic>
      <p:pic>
        <p:nvPicPr>
          <p:cNvPr id="1034" name="Image 30" descr="20.jpg"/>
          <p:cNvPicPr>
            <a:picLocks noChangeAspect="1" noChangeArrowheads="1"/>
          </p:cNvPicPr>
          <p:nvPr/>
        </p:nvPicPr>
        <p:blipFill>
          <a:blip r:embed="rId5" cstate="print"/>
          <a:srcRect/>
          <a:stretch>
            <a:fillRect/>
          </a:stretch>
        </p:blipFill>
        <p:spPr bwMode="auto">
          <a:xfrm>
            <a:off x="0" y="0"/>
            <a:ext cx="161925" cy="161925"/>
          </a:xfrm>
          <a:prstGeom prst="rect">
            <a:avLst/>
          </a:prstGeom>
          <a:noFill/>
        </p:spPr>
      </p:pic>
      <p:pic>
        <p:nvPicPr>
          <p:cNvPr id="1033" name="Image 31" descr="20.jpg"/>
          <p:cNvPicPr>
            <a:picLocks noChangeAspect="1" noChangeArrowheads="1"/>
          </p:cNvPicPr>
          <p:nvPr/>
        </p:nvPicPr>
        <p:blipFill>
          <a:blip r:embed="rId5" cstate="print"/>
          <a:srcRect/>
          <a:stretch>
            <a:fillRect/>
          </a:stretch>
        </p:blipFill>
        <p:spPr bwMode="auto">
          <a:xfrm>
            <a:off x="0" y="0"/>
            <a:ext cx="161925" cy="161925"/>
          </a:xfrm>
          <a:prstGeom prst="rect">
            <a:avLst/>
          </a:prstGeom>
          <a:noFill/>
        </p:spPr>
      </p:pic>
      <p:graphicFrame>
        <p:nvGraphicFramePr>
          <p:cNvPr id="18" name="Tableau 17"/>
          <p:cNvGraphicFramePr>
            <a:graphicFrameLocks noGrp="1"/>
          </p:cNvGraphicFramePr>
          <p:nvPr/>
        </p:nvGraphicFramePr>
        <p:xfrm>
          <a:off x="1500166" y="5072074"/>
          <a:ext cx="6096000" cy="1376680"/>
        </p:xfrm>
        <a:graphic>
          <a:graphicData uri="http://schemas.openxmlformats.org/drawingml/2006/table">
            <a:tbl>
              <a:tblPr/>
              <a:tblGrid>
                <a:gridCol w="6096000"/>
              </a:tblGrid>
              <a:tr h="0">
                <a:tc>
                  <a:txBody>
                    <a:bodyPr/>
                    <a:lstStyle/>
                    <a:p>
                      <a:pPr>
                        <a:spcAft>
                          <a:spcPts val="0"/>
                        </a:spcAft>
                      </a:pPr>
                      <a:r>
                        <a:rPr lang="fr-FR" sz="1100" b="1" dirty="0">
                          <a:solidFill>
                            <a:srgbClr val="000000"/>
                          </a:solidFill>
                          <a:latin typeface="Arial"/>
                          <a:ea typeface="Times New Roman"/>
                          <a:cs typeface="Times New Roman"/>
                        </a:rPr>
                        <a:t>Départ : Mulhouse, Boulevard de </a:t>
                      </a:r>
                      <a:r>
                        <a:rPr lang="fr-FR" sz="1100" b="1" dirty="0" smtClean="0">
                          <a:solidFill>
                            <a:srgbClr val="000000"/>
                          </a:solidFill>
                          <a:latin typeface="Arial"/>
                          <a:ea typeface="Times New Roman"/>
                          <a:cs typeface="Times New Roman"/>
                        </a:rPr>
                        <a:t>l'Europe</a:t>
                      </a:r>
                    </a:p>
                    <a:p>
                      <a:pPr>
                        <a:spcAft>
                          <a:spcPts val="0"/>
                        </a:spcAft>
                      </a:pPr>
                      <a:r>
                        <a:rPr lang="fr-FR" sz="1100" b="1" dirty="0" smtClean="0">
                          <a:solidFill>
                            <a:srgbClr val="000000"/>
                          </a:solidFill>
                          <a:latin typeface="Arial"/>
                          <a:ea typeface="Times New Roman"/>
                          <a:cs typeface="Times New Roman"/>
                        </a:rPr>
                        <a:t>Arrivée : Technopole, rue Marc Seguin</a:t>
                      </a:r>
                    </a:p>
                    <a:p>
                      <a:pPr>
                        <a:spcAft>
                          <a:spcPts val="0"/>
                        </a:spcAft>
                      </a:pPr>
                      <a:endParaRPr lang="fr-FR" sz="1100" b="1" dirty="0" smtClean="0">
                        <a:solidFill>
                          <a:srgbClr val="000000"/>
                        </a:solidFill>
                        <a:latin typeface="Arial"/>
                        <a:ea typeface="Times New Roman"/>
                        <a:cs typeface="Times New Roman"/>
                      </a:endParaRPr>
                    </a:p>
                    <a:p>
                      <a:pPr>
                        <a:spcAft>
                          <a:spcPts val="0"/>
                        </a:spcAft>
                      </a:pPr>
                      <a:r>
                        <a:rPr lang="fr-FR" sz="1100" b="1" dirty="0" smtClean="0">
                          <a:solidFill>
                            <a:srgbClr val="000000"/>
                          </a:solidFill>
                          <a:latin typeface="Arial"/>
                          <a:ea typeface="Times New Roman"/>
                          <a:cs typeface="Times New Roman"/>
                        </a:rPr>
                        <a:t>4,5Km                                       </a:t>
                      </a:r>
                      <a:r>
                        <a:rPr lang="fr-FR" sz="2400" b="1" dirty="0" smtClean="0">
                          <a:solidFill>
                            <a:srgbClr val="000000"/>
                          </a:solidFill>
                          <a:latin typeface="Arial"/>
                          <a:ea typeface="Times New Roman"/>
                          <a:cs typeface="Times New Roman"/>
                        </a:rPr>
                        <a:t>00H11mn</a:t>
                      </a:r>
                    </a:p>
                    <a:p>
                      <a:pPr>
                        <a:spcAft>
                          <a:spcPts val="0"/>
                        </a:spcAft>
                      </a:pPr>
                      <a:endParaRPr lang="fr-FR" sz="1200" dirty="0">
                        <a:latin typeface="Times New Roman"/>
                        <a:ea typeface="Times New Roman"/>
                        <a:cs typeface="Times New Roman"/>
                      </a:endParaRPr>
                    </a:p>
                  </a:txBody>
                  <a:tcPr marL="35560" marR="35560" marT="35560" marB="35560">
                    <a:lnL>
                      <a:noFill/>
                    </a:lnL>
                    <a:lnR>
                      <a:noFill/>
                    </a:lnR>
                    <a:lnT>
                      <a:noFill/>
                    </a:lnT>
                    <a:lnB>
                      <a:noFill/>
                    </a:lnB>
                  </a:tcPr>
                </a:tc>
              </a:tr>
              <a:tr h="0">
                <a:tc>
                  <a:txBody>
                    <a:bodyPr/>
                    <a:lstStyle/>
                    <a:p>
                      <a:pPr>
                        <a:spcAft>
                          <a:spcPts val="0"/>
                        </a:spcAft>
                      </a:pPr>
                      <a:endParaRPr lang="fr-FR" sz="1200" dirty="0">
                        <a:latin typeface="Times New Roman"/>
                        <a:ea typeface="Times New Roman"/>
                        <a:cs typeface="Times New Roman"/>
                      </a:endParaRPr>
                    </a:p>
                  </a:txBody>
                  <a:tcPr marL="35560" marR="35560" marT="35560" marB="35560">
                    <a:lnL>
                      <a:noFill/>
                    </a:lnL>
                    <a:lnR>
                      <a:noFill/>
                    </a:lnR>
                    <a:lnT>
                      <a:noFill/>
                    </a:lnT>
                    <a:lnB>
                      <a:noFill/>
                    </a:lnB>
                  </a:tcPr>
                </a:tc>
              </a:tr>
            </a:tbl>
          </a:graphicData>
        </a:graphic>
      </p:graphicFrame>
      <p:sp>
        <p:nvSpPr>
          <p:cNvPr id="20" name="ZoneTexte 19"/>
          <p:cNvSpPr txBox="1"/>
          <p:nvPr/>
        </p:nvSpPr>
        <p:spPr>
          <a:xfrm>
            <a:off x="0" y="4500570"/>
            <a:ext cx="3214678" cy="461665"/>
          </a:xfrm>
          <a:prstGeom prst="rect">
            <a:avLst/>
          </a:prstGeom>
          <a:noFill/>
        </p:spPr>
        <p:txBody>
          <a:bodyPr wrap="square" rtlCol="0">
            <a:spAutoFit/>
          </a:bodyPr>
          <a:lstStyle/>
          <a:p>
            <a:r>
              <a:rPr lang="fr-FR" sz="2400" b="1" dirty="0" smtClean="0"/>
              <a:t>Via Michelin</a:t>
            </a:r>
            <a:endParaRPr lang="fr-FR" sz="2400" b="1" dirty="0"/>
          </a:p>
        </p:txBody>
      </p:sp>
      <p:pic>
        <p:nvPicPr>
          <p:cNvPr id="17" name="Image 16" descr="pied de page portrait.tif"/>
          <p:cNvPicPr/>
          <p:nvPr/>
        </p:nvPicPr>
        <p:blipFill>
          <a:blip r:embed="rId6" cstate="print"/>
          <a:srcRect/>
          <a:stretch>
            <a:fillRect/>
          </a:stretch>
        </p:blipFill>
        <p:spPr bwMode="auto">
          <a:xfrm>
            <a:off x="565834" y="6500834"/>
            <a:ext cx="7056000" cy="111318"/>
          </a:xfrm>
          <a:prstGeom prst="rect">
            <a:avLst/>
          </a:prstGeom>
          <a:noFill/>
          <a:ln w="9525">
            <a:noFill/>
            <a:miter lim="800000"/>
            <a:headEnd/>
            <a:tailEnd/>
          </a:ln>
        </p:spPr>
      </p:pic>
      <p:pic>
        <p:nvPicPr>
          <p:cNvPr id="12290" name="Picture 2"/>
          <p:cNvPicPr>
            <a:picLocks noChangeAspect="1" noChangeArrowheads="1"/>
          </p:cNvPicPr>
          <p:nvPr/>
        </p:nvPicPr>
        <p:blipFill>
          <a:blip r:embed="rId7" cstate="print"/>
          <a:srcRect/>
          <a:stretch>
            <a:fillRect/>
          </a:stretch>
        </p:blipFill>
        <p:spPr bwMode="auto">
          <a:xfrm>
            <a:off x="8056206" y="5959710"/>
            <a:ext cx="730636" cy="684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1357298"/>
            <a:ext cx="6268063" cy="830997"/>
          </a:xfrm>
          <a:prstGeom prst="rect">
            <a:avLst/>
          </a:prstGeom>
          <a:noFill/>
        </p:spPr>
        <p:txBody>
          <a:bodyPr wrap="none" rtlCol="0">
            <a:spAutoFit/>
          </a:bodyPr>
          <a:lstStyle/>
          <a:p>
            <a:r>
              <a:rPr lang="fr-FR" sz="2400" b="1" dirty="0" smtClean="0">
                <a:solidFill>
                  <a:schemeClr val="accent2">
                    <a:lumMod val="75000"/>
                  </a:schemeClr>
                </a:solidFill>
                <a:latin typeface="Arial" pitchFamily="34" charset="0"/>
                <a:cs typeface="Arial" pitchFamily="34" charset="0"/>
              </a:rPr>
              <a:t>2</a:t>
            </a:r>
            <a:r>
              <a:rPr lang="fr-FR" sz="2400" b="1" baseline="30000" dirty="0" smtClean="0">
                <a:solidFill>
                  <a:schemeClr val="accent2">
                    <a:lumMod val="75000"/>
                  </a:schemeClr>
                </a:solidFill>
                <a:latin typeface="Arial" pitchFamily="34" charset="0"/>
                <a:cs typeface="Arial" pitchFamily="34" charset="0"/>
              </a:rPr>
              <a:t>ème</a:t>
            </a:r>
            <a:r>
              <a:rPr lang="fr-FR" sz="2400" b="1" dirty="0" smtClean="0">
                <a:solidFill>
                  <a:schemeClr val="accent2">
                    <a:lumMod val="75000"/>
                  </a:schemeClr>
                </a:solidFill>
                <a:latin typeface="Arial" pitchFamily="34" charset="0"/>
                <a:cs typeface="Arial" pitchFamily="34" charset="0"/>
              </a:rPr>
              <a:t> facteur de changement : </a:t>
            </a:r>
          </a:p>
          <a:p>
            <a:r>
              <a:rPr lang="fr-FR" sz="2400" b="1" dirty="0" smtClean="0">
                <a:solidFill>
                  <a:schemeClr val="accent2">
                    <a:lumMod val="75000"/>
                  </a:schemeClr>
                </a:solidFill>
                <a:latin typeface="Arial" pitchFamily="34" charset="0"/>
                <a:cs typeface="Arial" pitchFamily="34" charset="0"/>
              </a:rPr>
              <a:t>la réduction de la consommation foncière</a:t>
            </a:r>
            <a:endParaRPr lang="fr-FR" sz="2400" b="1" dirty="0">
              <a:solidFill>
                <a:schemeClr val="accent2">
                  <a:lumMod val="75000"/>
                </a:schemeClr>
              </a:solidFill>
              <a:latin typeface="Arial" pitchFamily="34" charset="0"/>
              <a:cs typeface="Arial" pitchFamily="34" charset="0"/>
            </a:endParaRPr>
          </a:p>
        </p:txBody>
      </p:sp>
      <p:sp>
        <p:nvSpPr>
          <p:cNvPr id="3" name="ZoneTexte 2"/>
          <p:cNvSpPr txBox="1"/>
          <p:nvPr/>
        </p:nvSpPr>
        <p:spPr>
          <a:xfrm>
            <a:off x="642910" y="2428868"/>
            <a:ext cx="7786742" cy="3724096"/>
          </a:xfrm>
          <a:prstGeom prst="rect">
            <a:avLst/>
          </a:prstGeom>
          <a:noFill/>
        </p:spPr>
        <p:txBody>
          <a:bodyPr wrap="square" rtlCol="0">
            <a:spAutoFit/>
          </a:bodyPr>
          <a:lstStyle/>
          <a:p>
            <a:r>
              <a:rPr lang="fr-FR" sz="2800" dirty="0" smtClean="0"/>
              <a:t>Surface du Pays de la Région Mulhousienne : 40 695 ha</a:t>
            </a:r>
          </a:p>
          <a:p>
            <a:r>
              <a:rPr lang="fr-FR" sz="2800" dirty="0" smtClean="0"/>
              <a:t>Surface des ZA , </a:t>
            </a:r>
            <a:r>
              <a:rPr lang="fr-FR" sz="2800" b="1" dirty="0" smtClean="0"/>
              <a:t>hors emprise voirie : 2 125 ha</a:t>
            </a:r>
          </a:p>
          <a:p>
            <a:pPr algn="ctr"/>
            <a:endParaRPr lang="fr-FR" sz="2800" b="1" dirty="0" smtClean="0"/>
          </a:p>
          <a:p>
            <a:pPr algn="ctr"/>
            <a:endParaRPr lang="fr-FR" sz="2800" b="1" dirty="0" smtClean="0"/>
          </a:p>
          <a:p>
            <a:pPr algn="just"/>
            <a:r>
              <a:rPr lang="fr-FR" sz="2800" dirty="0" smtClean="0"/>
              <a:t>Travail AU Saint Nazaire : </a:t>
            </a:r>
            <a:r>
              <a:rPr lang="fr-FR" sz="2800" b="1" dirty="0" smtClean="0"/>
              <a:t>50% surface bituminée</a:t>
            </a:r>
          </a:p>
          <a:p>
            <a:pPr algn="ctr"/>
            <a:endParaRPr lang="fr-FR" sz="3200" b="1" dirty="0" smtClean="0"/>
          </a:p>
          <a:p>
            <a:endParaRPr lang="fr-FR" dirty="0" smtClean="0"/>
          </a:p>
          <a:p>
            <a:endParaRPr lang="fr-FR" dirty="0" smtClean="0"/>
          </a:p>
        </p:txBody>
      </p:sp>
      <p:pic>
        <p:nvPicPr>
          <p:cNvPr id="4" name="Image 3" descr="haut de page portrait.tif"/>
          <p:cNvPicPr/>
          <p:nvPr/>
        </p:nvPicPr>
        <p:blipFill>
          <a:blip r:embed="rId3" cstate="print"/>
          <a:srcRect/>
          <a:stretch>
            <a:fillRect/>
          </a:stretch>
        </p:blipFill>
        <p:spPr bwMode="auto">
          <a:xfrm>
            <a:off x="928662" y="285728"/>
            <a:ext cx="7488000" cy="720000"/>
          </a:xfrm>
          <a:prstGeom prst="rect">
            <a:avLst/>
          </a:prstGeom>
          <a:noFill/>
          <a:ln w="9525">
            <a:noFill/>
            <a:miter lim="800000"/>
            <a:headEnd/>
            <a:tailEnd/>
          </a:ln>
        </p:spPr>
      </p:pic>
      <p:pic>
        <p:nvPicPr>
          <p:cNvPr id="5" name="Image 4" descr="pied de page portrait.tif"/>
          <p:cNvPicPr/>
          <p:nvPr/>
        </p:nvPicPr>
        <p:blipFill>
          <a:blip r:embed="rId4" cstate="print"/>
          <a:srcRect/>
          <a:stretch>
            <a:fillRect/>
          </a:stretch>
        </p:blipFill>
        <p:spPr bwMode="auto">
          <a:xfrm>
            <a:off x="565834" y="6500834"/>
            <a:ext cx="7056000" cy="111318"/>
          </a:xfrm>
          <a:prstGeom prst="rect">
            <a:avLst/>
          </a:prstGeom>
          <a:noFill/>
          <a:ln w="9525">
            <a:noFill/>
            <a:miter lim="800000"/>
            <a:headEnd/>
            <a:tailEnd/>
          </a:ln>
        </p:spPr>
      </p:pic>
      <p:pic>
        <p:nvPicPr>
          <p:cNvPr id="13314" name="Picture 2"/>
          <p:cNvPicPr>
            <a:picLocks noChangeAspect="1" noChangeArrowheads="1"/>
          </p:cNvPicPr>
          <p:nvPr/>
        </p:nvPicPr>
        <p:blipFill>
          <a:blip r:embed="rId5" cstate="print"/>
          <a:srcRect/>
          <a:stretch>
            <a:fillRect/>
          </a:stretch>
        </p:blipFill>
        <p:spPr bwMode="auto">
          <a:xfrm>
            <a:off x="8056206" y="5959710"/>
            <a:ext cx="730636" cy="684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id:image001.png@01CAFC15.CDAD9B60"/>
          <p:cNvPicPr/>
          <p:nvPr/>
        </p:nvPicPr>
        <p:blipFill>
          <a:blip r:embed="rId3" r:link="rId4" cstate="print"/>
          <a:srcRect/>
          <a:stretch>
            <a:fillRect/>
          </a:stretch>
        </p:blipFill>
        <p:spPr bwMode="auto">
          <a:xfrm>
            <a:off x="1691640" y="1357298"/>
            <a:ext cx="5760720" cy="4525133"/>
          </a:xfrm>
          <a:prstGeom prst="rect">
            <a:avLst/>
          </a:prstGeom>
          <a:noFill/>
          <a:ln w="9525">
            <a:noFill/>
            <a:miter lim="800000"/>
            <a:headEnd/>
            <a:tailEnd/>
          </a:ln>
        </p:spPr>
      </p:pic>
      <p:sp>
        <p:nvSpPr>
          <p:cNvPr id="3" name="ZoneTexte 2"/>
          <p:cNvSpPr txBox="1"/>
          <p:nvPr/>
        </p:nvSpPr>
        <p:spPr>
          <a:xfrm>
            <a:off x="357158" y="857232"/>
            <a:ext cx="8215370"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Exemple d’emprise d’une grande surface</a:t>
            </a:r>
            <a:endParaRPr lang="fr-FR" sz="2400" b="1" dirty="0">
              <a:latin typeface="Arial" pitchFamily="34" charset="0"/>
              <a:cs typeface="Arial" pitchFamily="34" charset="0"/>
            </a:endParaRPr>
          </a:p>
        </p:txBody>
      </p:sp>
      <p:pic>
        <p:nvPicPr>
          <p:cNvPr id="4" name="Image 3" descr="haut de page portrait.tif"/>
          <p:cNvPicPr/>
          <p:nvPr/>
        </p:nvPicPr>
        <p:blipFill>
          <a:blip r:embed="rId5" cstate="print"/>
          <a:srcRect/>
          <a:stretch>
            <a:fillRect/>
          </a:stretch>
        </p:blipFill>
        <p:spPr bwMode="auto">
          <a:xfrm>
            <a:off x="928662" y="214290"/>
            <a:ext cx="7452000" cy="684000"/>
          </a:xfrm>
          <a:prstGeom prst="rect">
            <a:avLst/>
          </a:prstGeom>
          <a:noFill/>
          <a:ln w="9525">
            <a:noFill/>
            <a:miter lim="800000"/>
            <a:headEnd/>
            <a:tailEnd/>
          </a:ln>
        </p:spPr>
      </p:pic>
      <p:pic>
        <p:nvPicPr>
          <p:cNvPr id="5" name="Image 4" descr="pied de page portrait.tif"/>
          <p:cNvPicPr/>
          <p:nvPr/>
        </p:nvPicPr>
        <p:blipFill>
          <a:blip r:embed="rId6" cstate="print"/>
          <a:srcRect/>
          <a:stretch>
            <a:fillRect/>
          </a:stretch>
        </p:blipFill>
        <p:spPr bwMode="auto">
          <a:xfrm>
            <a:off x="565834" y="6500834"/>
            <a:ext cx="7092000" cy="111318"/>
          </a:xfrm>
          <a:prstGeom prst="rect">
            <a:avLst/>
          </a:prstGeom>
          <a:noFill/>
          <a:ln w="9525">
            <a:noFill/>
            <a:miter lim="800000"/>
            <a:headEnd/>
            <a:tailEnd/>
          </a:ln>
        </p:spPr>
      </p:pic>
      <p:pic>
        <p:nvPicPr>
          <p:cNvPr id="14338" name="Picture 2"/>
          <p:cNvPicPr>
            <a:picLocks noChangeAspect="1" noChangeArrowheads="1"/>
          </p:cNvPicPr>
          <p:nvPr/>
        </p:nvPicPr>
        <p:blipFill>
          <a:blip r:embed="rId7" cstate="print"/>
          <a:srcRect/>
          <a:stretch>
            <a:fillRect/>
          </a:stretch>
        </p:blipFill>
        <p:spPr bwMode="auto">
          <a:xfrm>
            <a:off x="8056206" y="5959710"/>
            <a:ext cx="730636" cy="684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1454995"/>
            <a:ext cx="8143932" cy="830997"/>
          </a:xfrm>
          <a:prstGeom prst="rect">
            <a:avLst/>
          </a:prstGeom>
          <a:noFill/>
        </p:spPr>
        <p:txBody>
          <a:bodyPr wrap="square" rtlCol="0">
            <a:spAutoFit/>
          </a:bodyPr>
          <a:lstStyle/>
          <a:p>
            <a:r>
              <a:rPr lang="fr-FR" sz="2400" b="1" dirty="0" smtClean="0">
                <a:solidFill>
                  <a:schemeClr val="accent2">
                    <a:lumMod val="75000"/>
                  </a:schemeClr>
                </a:solidFill>
                <a:latin typeface="Arial" pitchFamily="34" charset="0"/>
                <a:cs typeface="Arial" pitchFamily="34" charset="0"/>
              </a:rPr>
              <a:t>3</a:t>
            </a:r>
            <a:r>
              <a:rPr lang="fr-FR" sz="2400" b="1" baseline="30000" dirty="0" smtClean="0">
                <a:solidFill>
                  <a:schemeClr val="accent2">
                    <a:lumMod val="75000"/>
                  </a:schemeClr>
                </a:solidFill>
                <a:latin typeface="Arial" pitchFamily="34" charset="0"/>
                <a:cs typeface="Arial" pitchFamily="34" charset="0"/>
              </a:rPr>
              <a:t>ème</a:t>
            </a:r>
            <a:r>
              <a:rPr lang="fr-FR" sz="2400" b="1" dirty="0" smtClean="0">
                <a:solidFill>
                  <a:schemeClr val="accent2">
                    <a:lumMod val="75000"/>
                  </a:schemeClr>
                </a:solidFill>
                <a:latin typeface="Arial" pitchFamily="34" charset="0"/>
                <a:cs typeface="Arial" pitchFamily="34" charset="0"/>
              </a:rPr>
              <a:t> vecteur de changement : Des activités et des tailles différentes</a:t>
            </a:r>
            <a:endParaRPr lang="fr-FR" sz="2400" b="1" dirty="0">
              <a:solidFill>
                <a:schemeClr val="accent2">
                  <a:lumMod val="75000"/>
                </a:schemeClr>
              </a:solidFill>
              <a:latin typeface="Arial" pitchFamily="34" charset="0"/>
              <a:cs typeface="Arial" pitchFamily="34" charset="0"/>
            </a:endParaRPr>
          </a:p>
        </p:txBody>
      </p:sp>
      <p:pic>
        <p:nvPicPr>
          <p:cNvPr id="3" name="Image 2" descr="haut de page portrait.tif"/>
          <p:cNvPicPr/>
          <p:nvPr/>
        </p:nvPicPr>
        <p:blipFill>
          <a:blip r:embed="rId3" cstate="print"/>
          <a:srcRect/>
          <a:stretch>
            <a:fillRect/>
          </a:stretch>
        </p:blipFill>
        <p:spPr bwMode="auto">
          <a:xfrm>
            <a:off x="857224" y="214290"/>
            <a:ext cx="7488000" cy="720000"/>
          </a:xfrm>
          <a:prstGeom prst="rect">
            <a:avLst/>
          </a:prstGeom>
          <a:noFill/>
          <a:ln w="9525">
            <a:noFill/>
            <a:miter lim="800000"/>
            <a:headEnd/>
            <a:tailEnd/>
          </a:ln>
        </p:spPr>
      </p:pic>
      <p:sp>
        <p:nvSpPr>
          <p:cNvPr id="5" name="ZoneTexte 4"/>
          <p:cNvSpPr txBox="1"/>
          <p:nvPr/>
        </p:nvSpPr>
        <p:spPr>
          <a:xfrm>
            <a:off x="642910" y="2825305"/>
            <a:ext cx="8143932" cy="2246769"/>
          </a:xfrm>
          <a:prstGeom prst="rect">
            <a:avLst/>
          </a:prstGeom>
          <a:noFill/>
        </p:spPr>
        <p:txBody>
          <a:bodyPr wrap="square" rtlCol="0">
            <a:spAutoFit/>
          </a:bodyPr>
          <a:lstStyle/>
          <a:p>
            <a:r>
              <a:rPr lang="fr-FR" sz="2800" dirty="0" smtClean="0">
                <a:latin typeface="Arial" pitchFamily="34" charset="0"/>
                <a:cs typeface="Arial" pitchFamily="34" charset="0"/>
              </a:rPr>
              <a:t>81,3% des entreprises créées = tertiaire</a:t>
            </a:r>
          </a:p>
          <a:p>
            <a:endParaRPr lang="fr-FR" sz="2800" dirty="0" smtClean="0">
              <a:latin typeface="Arial" pitchFamily="34" charset="0"/>
              <a:cs typeface="Arial" pitchFamily="34" charset="0"/>
            </a:endParaRPr>
          </a:p>
          <a:p>
            <a:r>
              <a:rPr lang="fr-FR" sz="2800" dirty="0" smtClean="0">
                <a:latin typeface="Arial" pitchFamily="34" charset="0"/>
                <a:cs typeface="Arial" pitchFamily="34" charset="0"/>
              </a:rPr>
              <a:t>92,9% n’ont pas de salariés, </a:t>
            </a:r>
          </a:p>
          <a:p>
            <a:r>
              <a:rPr lang="fr-FR" sz="2800" dirty="0" smtClean="0">
                <a:latin typeface="Arial" pitchFamily="34" charset="0"/>
                <a:cs typeface="Arial" pitchFamily="34" charset="0"/>
              </a:rPr>
              <a:t>seules 0,2% ont plus de 10 salariés.</a:t>
            </a:r>
          </a:p>
          <a:p>
            <a:endParaRPr lang="fr-FR" sz="2800" dirty="0">
              <a:latin typeface="Arial" pitchFamily="34" charset="0"/>
              <a:cs typeface="Arial" pitchFamily="34" charset="0"/>
            </a:endParaRPr>
          </a:p>
        </p:txBody>
      </p:sp>
      <p:pic>
        <p:nvPicPr>
          <p:cNvPr id="6" name="Image 5" descr="pied de page portrait.tif"/>
          <p:cNvPicPr/>
          <p:nvPr/>
        </p:nvPicPr>
        <p:blipFill>
          <a:blip r:embed="rId4" cstate="print"/>
          <a:srcRect/>
          <a:stretch>
            <a:fillRect/>
          </a:stretch>
        </p:blipFill>
        <p:spPr bwMode="auto">
          <a:xfrm>
            <a:off x="637272" y="6357958"/>
            <a:ext cx="7128000" cy="111318"/>
          </a:xfrm>
          <a:prstGeom prst="rect">
            <a:avLst/>
          </a:prstGeom>
          <a:noFill/>
          <a:ln w="9525">
            <a:noFill/>
            <a:miter lim="800000"/>
            <a:headEnd/>
            <a:tailEnd/>
          </a:ln>
        </p:spPr>
      </p:pic>
      <p:pic>
        <p:nvPicPr>
          <p:cNvPr id="15362" name="Picture 2"/>
          <p:cNvPicPr>
            <a:picLocks noChangeAspect="1" noChangeArrowheads="1"/>
          </p:cNvPicPr>
          <p:nvPr/>
        </p:nvPicPr>
        <p:blipFill>
          <a:blip r:embed="rId5" cstate="print"/>
          <a:srcRect/>
          <a:stretch>
            <a:fillRect/>
          </a:stretch>
        </p:blipFill>
        <p:spPr bwMode="auto">
          <a:xfrm>
            <a:off x="8056206" y="5888272"/>
            <a:ext cx="730636" cy="684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1285860"/>
            <a:ext cx="8001056" cy="3231654"/>
          </a:xfrm>
          <a:prstGeom prst="rect">
            <a:avLst/>
          </a:prstGeom>
          <a:noFill/>
        </p:spPr>
        <p:txBody>
          <a:bodyPr wrap="square" rtlCol="0">
            <a:spAutoFit/>
          </a:bodyPr>
          <a:lstStyle/>
          <a:p>
            <a:endParaRPr lang="fr-FR" dirty="0" smtClean="0"/>
          </a:p>
          <a:p>
            <a:endParaRPr lang="fr-FR" dirty="0" smtClean="0"/>
          </a:p>
          <a:p>
            <a:r>
              <a:rPr lang="fr-FR" sz="2400" b="1" dirty="0" smtClean="0">
                <a:solidFill>
                  <a:schemeClr val="accent2">
                    <a:lumMod val="75000"/>
                  </a:schemeClr>
                </a:solidFill>
                <a:latin typeface="Arial" pitchFamily="34" charset="0"/>
                <a:cs typeface="Arial" pitchFamily="34" charset="0"/>
              </a:rPr>
              <a:t>4ème facteur de changement : Les besoins des entreprises évoluent :</a:t>
            </a:r>
          </a:p>
          <a:p>
            <a:endParaRPr lang="fr-FR" sz="2400" b="1" dirty="0" smtClean="0">
              <a:solidFill>
                <a:schemeClr val="accent2">
                  <a:lumMod val="75000"/>
                </a:schemeClr>
              </a:solidFill>
              <a:latin typeface="Arial" pitchFamily="34" charset="0"/>
              <a:cs typeface="Arial" pitchFamily="34" charset="0"/>
            </a:endParaRPr>
          </a:p>
          <a:p>
            <a:pPr>
              <a:buFont typeface="Wingdings" pitchFamily="2" charset="2"/>
              <a:buChar char="Ø"/>
            </a:pPr>
            <a:r>
              <a:rPr lang="fr-FR" sz="2400" dirty="0" smtClean="0">
                <a:latin typeface="Arial" pitchFamily="34" charset="0"/>
                <a:cs typeface="Arial" pitchFamily="34" charset="0"/>
              </a:rPr>
              <a:t>Recherche de connectivité</a:t>
            </a:r>
          </a:p>
          <a:p>
            <a:pPr>
              <a:buFont typeface="Wingdings" pitchFamily="2" charset="2"/>
              <a:buChar char="Ø"/>
            </a:pPr>
            <a:r>
              <a:rPr lang="fr-FR" sz="2400" dirty="0" smtClean="0">
                <a:latin typeface="Arial" pitchFamily="34" charset="0"/>
                <a:cs typeface="Arial" pitchFamily="34" charset="0"/>
              </a:rPr>
              <a:t>Recherche d’effets d’agglomération</a:t>
            </a:r>
          </a:p>
          <a:p>
            <a:pPr>
              <a:buFont typeface="Wingdings" pitchFamily="2" charset="2"/>
              <a:buChar char="Ø"/>
            </a:pPr>
            <a:r>
              <a:rPr lang="fr-FR" sz="2400" dirty="0" smtClean="0">
                <a:latin typeface="Arial" pitchFamily="34" charset="0"/>
                <a:cs typeface="Arial" pitchFamily="34" charset="0"/>
              </a:rPr>
              <a:t>Valorisation de l’image</a:t>
            </a:r>
          </a:p>
          <a:p>
            <a:r>
              <a:rPr lang="fr-FR" sz="2400" dirty="0" smtClean="0">
                <a:latin typeface="Arial" pitchFamily="34" charset="0"/>
                <a:cs typeface="Arial" pitchFamily="34" charset="0"/>
              </a:rPr>
              <a:t>	prise en compte progressive des impératifs de DD</a:t>
            </a:r>
            <a:endParaRPr lang="fr-FR" sz="2400" dirty="0">
              <a:latin typeface="Arial" pitchFamily="34" charset="0"/>
              <a:cs typeface="Arial" pitchFamily="34" charset="0"/>
            </a:endParaRPr>
          </a:p>
        </p:txBody>
      </p:sp>
      <p:pic>
        <p:nvPicPr>
          <p:cNvPr id="4" name="Image 3" descr="haut de page portrait.tif"/>
          <p:cNvPicPr/>
          <p:nvPr/>
        </p:nvPicPr>
        <p:blipFill>
          <a:blip r:embed="rId3" cstate="print"/>
          <a:srcRect/>
          <a:stretch>
            <a:fillRect/>
          </a:stretch>
        </p:blipFill>
        <p:spPr bwMode="auto">
          <a:xfrm>
            <a:off x="1643042" y="285728"/>
            <a:ext cx="5762625" cy="520700"/>
          </a:xfrm>
          <a:prstGeom prst="rect">
            <a:avLst/>
          </a:prstGeom>
          <a:noFill/>
          <a:ln w="9525">
            <a:noFill/>
            <a:miter lim="800000"/>
            <a:headEnd/>
            <a:tailEnd/>
          </a:ln>
        </p:spPr>
      </p:pic>
      <p:pic>
        <p:nvPicPr>
          <p:cNvPr id="5" name="Image 4" descr="pied de page portrait.tif"/>
          <p:cNvPicPr/>
          <p:nvPr/>
        </p:nvPicPr>
        <p:blipFill>
          <a:blip r:embed="rId4" cstate="print"/>
          <a:srcRect/>
          <a:stretch>
            <a:fillRect/>
          </a:stretch>
        </p:blipFill>
        <p:spPr bwMode="auto">
          <a:xfrm>
            <a:off x="637272" y="6500834"/>
            <a:ext cx="7020000" cy="111318"/>
          </a:xfrm>
          <a:prstGeom prst="rect">
            <a:avLst/>
          </a:prstGeom>
          <a:noFill/>
          <a:ln w="9525">
            <a:noFill/>
            <a:miter lim="800000"/>
            <a:headEnd/>
            <a:tailEnd/>
          </a:ln>
        </p:spPr>
      </p:pic>
      <p:pic>
        <p:nvPicPr>
          <p:cNvPr id="16386" name="Picture 2"/>
          <p:cNvPicPr>
            <a:picLocks noChangeAspect="1" noChangeArrowheads="1"/>
          </p:cNvPicPr>
          <p:nvPr/>
        </p:nvPicPr>
        <p:blipFill>
          <a:blip r:embed="rId5" cstate="print"/>
          <a:srcRect/>
          <a:stretch>
            <a:fillRect/>
          </a:stretch>
        </p:blipFill>
        <p:spPr bwMode="auto">
          <a:xfrm>
            <a:off x="8056206" y="5959710"/>
            <a:ext cx="730636" cy="684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1241527"/>
            <a:ext cx="8215370" cy="2246769"/>
          </a:xfrm>
          <a:prstGeom prst="rect">
            <a:avLst/>
          </a:prstGeom>
          <a:noFill/>
        </p:spPr>
        <p:txBody>
          <a:bodyPr wrap="square" rtlCol="0">
            <a:spAutoFit/>
          </a:bodyPr>
          <a:lstStyle/>
          <a:p>
            <a:pPr algn="ctr"/>
            <a:r>
              <a:rPr lang="fr-FR" sz="3200" b="1" dirty="0" smtClean="0">
                <a:latin typeface="Arial" pitchFamily="34" charset="0"/>
                <a:cs typeface="Arial" pitchFamily="34" charset="0"/>
              </a:rPr>
              <a:t>Quelques pistes à explorer :</a:t>
            </a:r>
          </a:p>
          <a:p>
            <a:endParaRPr lang="fr-FR" dirty="0" smtClean="0"/>
          </a:p>
          <a:p>
            <a:pPr algn="just"/>
            <a:r>
              <a:rPr lang="fr-FR" sz="2400" b="1" dirty="0" smtClean="0">
                <a:solidFill>
                  <a:schemeClr val="accent2">
                    <a:lumMod val="75000"/>
                  </a:schemeClr>
                </a:solidFill>
                <a:latin typeface="Arial" pitchFamily="34" charset="0"/>
                <a:cs typeface="Arial" pitchFamily="34" charset="0"/>
              </a:rPr>
              <a:t>1)</a:t>
            </a:r>
            <a:r>
              <a:rPr lang="fr-FR" dirty="0" smtClean="0"/>
              <a:t> S’inspirer de la stratégie développée à Bâle : « </a:t>
            </a:r>
            <a:r>
              <a:rPr lang="fr-FR" sz="2400" b="1" dirty="0" smtClean="0">
                <a:solidFill>
                  <a:schemeClr val="accent2">
                    <a:lumMod val="75000"/>
                  </a:schemeClr>
                </a:solidFill>
                <a:latin typeface="Arial" pitchFamily="34" charset="0"/>
                <a:cs typeface="Arial" pitchFamily="34" charset="0"/>
              </a:rPr>
              <a:t>La planification des transports doit servir de base au développement de l’agglomération et non l‘inverse ».</a:t>
            </a:r>
          </a:p>
          <a:p>
            <a:endParaRPr lang="fr-FR" dirty="0"/>
          </a:p>
        </p:txBody>
      </p:sp>
      <p:sp>
        <p:nvSpPr>
          <p:cNvPr id="3" name="ZoneTexte 2"/>
          <p:cNvSpPr txBox="1"/>
          <p:nvPr/>
        </p:nvSpPr>
        <p:spPr>
          <a:xfrm>
            <a:off x="500034" y="3585993"/>
            <a:ext cx="7929618" cy="1200329"/>
          </a:xfrm>
          <a:prstGeom prst="rect">
            <a:avLst/>
          </a:prstGeom>
          <a:noFill/>
        </p:spPr>
        <p:txBody>
          <a:bodyPr wrap="square" rtlCol="0">
            <a:spAutoFit/>
          </a:bodyPr>
          <a:lstStyle/>
          <a:p>
            <a:pPr algn="just"/>
            <a:r>
              <a:rPr lang="fr-FR" sz="2400" b="1" dirty="0" smtClean="0">
                <a:solidFill>
                  <a:schemeClr val="accent2">
                    <a:lumMod val="75000"/>
                  </a:schemeClr>
                </a:solidFill>
                <a:latin typeface="Arial" pitchFamily="34" charset="0"/>
                <a:cs typeface="Arial" pitchFamily="34" charset="0"/>
              </a:rPr>
              <a:t>2)</a:t>
            </a:r>
            <a:r>
              <a:rPr lang="fr-FR" dirty="0" smtClean="0"/>
              <a:t> Anticiper les évolutions législatives : </a:t>
            </a:r>
            <a:r>
              <a:rPr lang="fr-FR" sz="2400" b="1" dirty="0" smtClean="0">
                <a:solidFill>
                  <a:schemeClr val="accent2">
                    <a:lumMod val="75000"/>
                  </a:schemeClr>
                </a:solidFill>
                <a:latin typeface="Arial" pitchFamily="34" charset="0"/>
                <a:cs typeface="Arial" pitchFamily="34" charset="0"/>
              </a:rPr>
              <a:t>impossibilité de créer des ZA qui ne seraient pas desservies par les transports en commun. </a:t>
            </a:r>
            <a:endParaRPr lang="fr-FR" sz="2400" b="1" dirty="0">
              <a:solidFill>
                <a:schemeClr val="accent2">
                  <a:lumMod val="75000"/>
                </a:schemeClr>
              </a:solidFill>
              <a:latin typeface="Arial" pitchFamily="34" charset="0"/>
              <a:cs typeface="Arial" pitchFamily="34" charset="0"/>
            </a:endParaRPr>
          </a:p>
        </p:txBody>
      </p:sp>
      <p:sp>
        <p:nvSpPr>
          <p:cNvPr id="4" name="ZoneTexte 3"/>
          <p:cNvSpPr txBox="1"/>
          <p:nvPr/>
        </p:nvSpPr>
        <p:spPr>
          <a:xfrm>
            <a:off x="500034" y="4929198"/>
            <a:ext cx="7929618" cy="830997"/>
          </a:xfrm>
          <a:prstGeom prst="rect">
            <a:avLst/>
          </a:prstGeom>
          <a:noFill/>
        </p:spPr>
        <p:txBody>
          <a:bodyPr wrap="square" rtlCol="0">
            <a:spAutoFit/>
          </a:bodyPr>
          <a:lstStyle/>
          <a:p>
            <a:r>
              <a:rPr lang="fr-FR" sz="2400" b="1" dirty="0" smtClean="0">
                <a:solidFill>
                  <a:schemeClr val="accent2">
                    <a:lumMod val="75000"/>
                  </a:schemeClr>
                </a:solidFill>
                <a:latin typeface="Arial" pitchFamily="34" charset="0"/>
                <a:cs typeface="Arial" pitchFamily="34" charset="0"/>
              </a:rPr>
              <a:t>3)</a:t>
            </a:r>
            <a:r>
              <a:rPr lang="fr-FR" b="1" dirty="0" smtClean="0">
                <a:solidFill>
                  <a:schemeClr val="accent2">
                    <a:lumMod val="75000"/>
                  </a:schemeClr>
                </a:solidFill>
              </a:rPr>
              <a:t> </a:t>
            </a:r>
            <a:r>
              <a:rPr lang="fr-FR" sz="2400" b="1" dirty="0" smtClean="0">
                <a:solidFill>
                  <a:schemeClr val="accent2">
                    <a:lumMod val="75000"/>
                  </a:schemeClr>
                </a:solidFill>
                <a:latin typeface="Arial" pitchFamily="34" charset="0"/>
                <a:cs typeface="Arial" pitchFamily="34" charset="0"/>
              </a:rPr>
              <a:t>Penser une offre de services de mobilité vers la zone et dans la zone</a:t>
            </a:r>
            <a:endParaRPr lang="fr-FR" sz="2400" b="1" dirty="0">
              <a:solidFill>
                <a:schemeClr val="accent2">
                  <a:lumMod val="75000"/>
                </a:schemeClr>
              </a:solidFill>
              <a:latin typeface="Arial" pitchFamily="34" charset="0"/>
              <a:cs typeface="Arial" pitchFamily="34" charset="0"/>
            </a:endParaRPr>
          </a:p>
        </p:txBody>
      </p:sp>
      <p:pic>
        <p:nvPicPr>
          <p:cNvPr id="5" name="Image 4" descr="pied de page portrait.tif"/>
          <p:cNvPicPr/>
          <p:nvPr/>
        </p:nvPicPr>
        <p:blipFill>
          <a:blip r:embed="rId2" cstate="print"/>
          <a:srcRect/>
          <a:stretch>
            <a:fillRect/>
          </a:stretch>
        </p:blipFill>
        <p:spPr bwMode="auto">
          <a:xfrm>
            <a:off x="637272" y="6429396"/>
            <a:ext cx="7236000" cy="111318"/>
          </a:xfrm>
          <a:prstGeom prst="rect">
            <a:avLst/>
          </a:prstGeom>
          <a:noFill/>
          <a:ln w="9525">
            <a:noFill/>
            <a:miter lim="800000"/>
            <a:headEnd/>
            <a:tailEnd/>
          </a:ln>
        </p:spPr>
      </p:pic>
      <p:pic>
        <p:nvPicPr>
          <p:cNvPr id="6" name="Image 5" descr="haut de page portrait.tif"/>
          <p:cNvPicPr/>
          <p:nvPr/>
        </p:nvPicPr>
        <p:blipFill>
          <a:blip r:embed="rId3" cstate="print"/>
          <a:srcRect/>
          <a:stretch>
            <a:fillRect/>
          </a:stretch>
        </p:blipFill>
        <p:spPr bwMode="auto">
          <a:xfrm>
            <a:off x="714348" y="214290"/>
            <a:ext cx="7560000" cy="828000"/>
          </a:xfrm>
          <a:prstGeom prst="rect">
            <a:avLst/>
          </a:prstGeom>
          <a:noFill/>
          <a:ln w="9525">
            <a:noFill/>
            <a:miter lim="800000"/>
            <a:headEnd/>
            <a:tailEnd/>
          </a:ln>
        </p:spPr>
      </p:pic>
      <p:pic>
        <p:nvPicPr>
          <p:cNvPr id="17410" name="Picture 2"/>
          <p:cNvPicPr>
            <a:picLocks noChangeAspect="1" noChangeArrowheads="1"/>
          </p:cNvPicPr>
          <p:nvPr/>
        </p:nvPicPr>
        <p:blipFill>
          <a:blip r:embed="rId4" cstate="print"/>
          <a:srcRect/>
          <a:stretch>
            <a:fillRect/>
          </a:stretch>
        </p:blipFill>
        <p:spPr bwMode="auto">
          <a:xfrm>
            <a:off x="8127644" y="5888272"/>
            <a:ext cx="730636" cy="684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980728"/>
            <a:ext cx="7358114" cy="5878532"/>
          </a:xfrm>
          <a:prstGeom prst="rect">
            <a:avLst/>
          </a:prstGeom>
          <a:noFill/>
        </p:spPr>
        <p:txBody>
          <a:bodyPr wrap="square" rtlCol="0">
            <a:spAutoFit/>
          </a:bodyPr>
          <a:lstStyle/>
          <a:p>
            <a:pPr algn="ctr"/>
            <a:r>
              <a:rPr lang="fr-FR" sz="3200" b="1" dirty="0" smtClean="0">
                <a:latin typeface="Arial" pitchFamily="34" charset="0"/>
                <a:cs typeface="Arial" pitchFamily="34" charset="0"/>
              </a:rPr>
              <a:t>Quelques pistes à explorer :</a:t>
            </a:r>
          </a:p>
          <a:p>
            <a:pPr algn="ctr"/>
            <a:endParaRPr lang="fr-FR" sz="3200" b="1" dirty="0" smtClean="0">
              <a:latin typeface="Arial" pitchFamily="34" charset="0"/>
              <a:cs typeface="Arial" pitchFamily="34" charset="0"/>
            </a:endParaRPr>
          </a:p>
          <a:p>
            <a:pPr algn="just"/>
            <a:r>
              <a:rPr lang="fr-FR" sz="2400" b="1" dirty="0" smtClean="0">
                <a:solidFill>
                  <a:schemeClr val="accent2">
                    <a:lumMod val="75000"/>
                  </a:schemeClr>
                </a:solidFill>
                <a:latin typeface="Arial" pitchFamily="34" charset="0"/>
                <a:cs typeface="Arial" pitchFamily="34" charset="0"/>
              </a:rPr>
              <a:t>4) Densifier les ZA</a:t>
            </a:r>
          </a:p>
          <a:p>
            <a:pPr algn="just"/>
            <a:endParaRPr lang="fr-FR" sz="2400" b="1" dirty="0" smtClean="0">
              <a:solidFill>
                <a:schemeClr val="accent2">
                  <a:lumMod val="75000"/>
                </a:schemeClr>
              </a:solidFill>
              <a:latin typeface="Arial" pitchFamily="34" charset="0"/>
              <a:cs typeface="Arial" pitchFamily="34" charset="0"/>
            </a:endParaRPr>
          </a:p>
          <a:p>
            <a:pPr algn="just"/>
            <a:r>
              <a:rPr lang="fr-FR" sz="2400" b="1" dirty="0" smtClean="0">
                <a:solidFill>
                  <a:schemeClr val="accent2">
                    <a:lumMod val="75000"/>
                  </a:schemeClr>
                </a:solidFill>
                <a:latin typeface="Arial" pitchFamily="34" charset="0"/>
                <a:cs typeface="Arial" pitchFamily="34" charset="0"/>
              </a:rPr>
              <a:t>5) Revoir les conceptions architecturales en ZA, pour favoriser par exemple la construction à étages.</a:t>
            </a:r>
          </a:p>
          <a:p>
            <a:pPr algn="just"/>
            <a:endParaRPr lang="fr-FR" sz="2400" b="1" dirty="0" smtClean="0">
              <a:solidFill>
                <a:schemeClr val="accent2">
                  <a:lumMod val="75000"/>
                </a:schemeClr>
              </a:solidFill>
              <a:latin typeface="Arial" pitchFamily="34" charset="0"/>
              <a:cs typeface="Arial" pitchFamily="34" charset="0"/>
            </a:endParaRPr>
          </a:p>
          <a:p>
            <a:pPr algn="just"/>
            <a:r>
              <a:rPr lang="fr-FR" sz="2400" b="1" dirty="0" smtClean="0">
                <a:solidFill>
                  <a:schemeClr val="accent2">
                    <a:lumMod val="75000"/>
                  </a:schemeClr>
                </a:solidFill>
                <a:latin typeface="Arial" pitchFamily="34" charset="0"/>
                <a:cs typeface="Arial" pitchFamily="34" charset="0"/>
              </a:rPr>
              <a:t>6) Réutiliser les friches, rechercher les opportunités de rétrocession</a:t>
            </a:r>
          </a:p>
          <a:p>
            <a:pPr algn="just"/>
            <a:endParaRPr lang="fr-FR" sz="2400" b="1" dirty="0" smtClean="0">
              <a:solidFill>
                <a:schemeClr val="accent2">
                  <a:lumMod val="75000"/>
                </a:schemeClr>
              </a:solidFill>
              <a:latin typeface="Arial" pitchFamily="34" charset="0"/>
              <a:cs typeface="Arial" pitchFamily="34" charset="0"/>
            </a:endParaRPr>
          </a:p>
          <a:p>
            <a:pPr algn="just"/>
            <a:r>
              <a:rPr lang="fr-FR" sz="2400" b="1" dirty="0" smtClean="0">
                <a:solidFill>
                  <a:schemeClr val="accent2">
                    <a:lumMod val="75000"/>
                  </a:schemeClr>
                </a:solidFill>
                <a:latin typeface="Arial" pitchFamily="34" charset="0"/>
                <a:cs typeface="Arial" pitchFamily="34" charset="0"/>
              </a:rPr>
              <a:t>7) Eviter le dumping qui consiste à vendre des terrains à des prix hors marché</a:t>
            </a:r>
            <a:endParaRPr lang="fr-FR" sz="2400" dirty="0" smtClean="0">
              <a:solidFill>
                <a:schemeClr val="accent2">
                  <a:lumMod val="75000"/>
                </a:schemeClr>
              </a:solidFill>
              <a:latin typeface="Arial" pitchFamily="34" charset="0"/>
              <a:cs typeface="Arial" pitchFamily="34" charset="0"/>
            </a:endParaRPr>
          </a:p>
          <a:p>
            <a:pPr algn="just"/>
            <a:endParaRPr lang="fr-FR" sz="2400" b="1" dirty="0" smtClean="0">
              <a:solidFill>
                <a:schemeClr val="accent2">
                  <a:lumMod val="75000"/>
                </a:schemeClr>
              </a:solidFill>
              <a:latin typeface="Arial" pitchFamily="34" charset="0"/>
              <a:cs typeface="Arial" pitchFamily="34" charset="0"/>
            </a:endParaRPr>
          </a:p>
          <a:p>
            <a:pPr algn="just"/>
            <a:endParaRPr lang="fr-FR" sz="2400" b="1" dirty="0" smtClean="0">
              <a:solidFill>
                <a:schemeClr val="accent2">
                  <a:lumMod val="75000"/>
                </a:schemeClr>
              </a:solidFill>
              <a:latin typeface="Arial" pitchFamily="34" charset="0"/>
              <a:cs typeface="Arial" pitchFamily="34" charset="0"/>
            </a:endParaRPr>
          </a:p>
        </p:txBody>
      </p:sp>
      <p:pic>
        <p:nvPicPr>
          <p:cNvPr id="3" name="Image 2" descr="pied de page portrait.tif"/>
          <p:cNvPicPr/>
          <p:nvPr/>
        </p:nvPicPr>
        <p:blipFill>
          <a:blip r:embed="rId3" cstate="print"/>
          <a:srcRect/>
          <a:stretch>
            <a:fillRect/>
          </a:stretch>
        </p:blipFill>
        <p:spPr bwMode="auto">
          <a:xfrm>
            <a:off x="565834" y="6500834"/>
            <a:ext cx="7020000" cy="111318"/>
          </a:xfrm>
          <a:prstGeom prst="rect">
            <a:avLst/>
          </a:prstGeom>
          <a:noFill/>
          <a:ln w="9525">
            <a:noFill/>
            <a:miter lim="800000"/>
            <a:headEnd/>
            <a:tailEnd/>
          </a:ln>
        </p:spPr>
      </p:pic>
      <p:pic>
        <p:nvPicPr>
          <p:cNvPr id="4" name="Image 3" descr="haut de page portrait.tif"/>
          <p:cNvPicPr/>
          <p:nvPr/>
        </p:nvPicPr>
        <p:blipFill>
          <a:blip r:embed="rId4" cstate="print"/>
          <a:srcRect/>
          <a:stretch>
            <a:fillRect/>
          </a:stretch>
        </p:blipFill>
        <p:spPr bwMode="auto">
          <a:xfrm>
            <a:off x="798214" y="214290"/>
            <a:ext cx="7560000" cy="828000"/>
          </a:xfrm>
          <a:prstGeom prst="rect">
            <a:avLst/>
          </a:prstGeom>
          <a:noFill/>
          <a:ln w="9525">
            <a:noFill/>
            <a:miter lim="800000"/>
            <a:headEnd/>
            <a:tailEnd/>
          </a:ln>
        </p:spPr>
      </p:pic>
      <p:pic>
        <p:nvPicPr>
          <p:cNvPr id="18434" name="Picture 2"/>
          <p:cNvPicPr>
            <a:picLocks noChangeAspect="1" noChangeArrowheads="1"/>
          </p:cNvPicPr>
          <p:nvPr/>
        </p:nvPicPr>
        <p:blipFill>
          <a:blip r:embed="rId5" cstate="print"/>
          <a:srcRect/>
          <a:stretch>
            <a:fillRect/>
          </a:stretch>
        </p:blipFill>
        <p:spPr bwMode="auto">
          <a:xfrm>
            <a:off x="8056206" y="5959710"/>
            <a:ext cx="730636" cy="684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1" y="1340768"/>
            <a:ext cx="7786742" cy="3539430"/>
          </a:xfrm>
          <a:prstGeom prst="rect">
            <a:avLst/>
          </a:prstGeom>
        </p:spPr>
        <p:txBody>
          <a:bodyPr wrap="square">
            <a:spAutoFit/>
          </a:bodyPr>
          <a:lstStyle/>
          <a:p>
            <a:pPr algn="ctr"/>
            <a:r>
              <a:rPr lang="fr-FR" sz="3200" b="1" dirty="0" smtClean="0">
                <a:latin typeface="Arial" pitchFamily="34" charset="0"/>
                <a:cs typeface="Arial" pitchFamily="34" charset="0"/>
              </a:rPr>
              <a:t>Quelques pistes à explorer :</a:t>
            </a:r>
          </a:p>
          <a:p>
            <a:endParaRPr lang="fr-FR" sz="2400" b="1" dirty="0" smtClean="0">
              <a:solidFill>
                <a:schemeClr val="accent2">
                  <a:lumMod val="75000"/>
                </a:schemeClr>
              </a:solidFill>
              <a:latin typeface="Arial" pitchFamily="34" charset="0"/>
              <a:cs typeface="Arial" pitchFamily="34" charset="0"/>
            </a:endParaRPr>
          </a:p>
          <a:p>
            <a:endParaRPr lang="fr-FR" sz="2400" b="1" dirty="0" smtClean="0">
              <a:solidFill>
                <a:schemeClr val="accent2">
                  <a:lumMod val="75000"/>
                </a:schemeClr>
              </a:solidFill>
              <a:latin typeface="Arial" pitchFamily="34" charset="0"/>
              <a:cs typeface="Arial" pitchFamily="34" charset="0"/>
            </a:endParaRPr>
          </a:p>
          <a:p>
            <a:pPr algn="just"/>
            <a:r>
              <a:rPr lang="fr-FR" sz="2400" b="1" dirty="0" smtClean="0">
                <a:solidFill>
                  <a:schemeClr val="accent2">
                    <a:lumMod val="75000"/>
                  </a:schemeClr>
                </a:solidFill>
                <a:latin typeface="Arial" pitchFamily="34" charset="0"/>
                <a:cs typeface="Arial" pitchFamily="34" charset="0"/>
              </a:rPr>
              <a:t>8) Requalifier les zones d’activités pour les rendre lisibles et attractives</a:t>
            </a:r>
          </a:p>
          <a:p>
            <a:pPr algn="just"/>
            <a:endParaRPr lang="fr-FR" sz="2400" b="1" dirty="0" smtClean="0">
              <a:solidFill>
                <a:schemeClr val="accent2">
                  <a:lumMod val="75000"/>
                </a:schemeClr>
              </a:solidFill>
              <a:latin typeface="Arial" pitchFamily="34" charset="0"/>
              <a:cs typeface="Arial" pitchFamily="34" charset="0"/>
            </a:endParaRPr>
          </a:p>
          <a:p>
            <a:pPr algn="just"/>
            <a:r>
              <a:rPr lang="fr-FR" sz="2400" b="1" dirty="0" smtClean="0">
                <a:solidFill>
                  <a:schemeClr val="accent2">
                    <a:lumMod val="75000"/>
                  </a:schemeClr>
                </a:solidFill>
                <a:latin typeface="Arial" pitchFamily="34" charset="0"/>
                <a:cs typeface="Arial" pitchFamily="34" charset="0"/>
              </a:rPr>
              <a:t>9) Repenser le rapport aménagement et développement économique</a:t>
            </a:r>
          </a:p>
          <a:p>
            <a:endParaRPr lang="fr-FR" sz="2400" b="1" dirty="0">
              <a:solidFill>
                <a:schemeClr val="accent2">
                  <a:lumMod val="75000"/>
                </a:schemeClr>
              </a:solidFill>
              <a:latin typeface="Arial" pitchFamily="34" charset="0"/>
              <a:cs typeface="Arial" pitchFamily="34" charset="0"/>
            </a:endParaRPr>
          </a:p>
        </p:txBody>
      </p:sp>
      <p:pic>
        <p:nvPicPr>
          <p:cNvPr id="3" name="Image 2" descr="pied de page portrait.tif"/>
          <p:cNvPicPr/>
          <p:nvPr/>
        </p:nvPicPr>
        <p:blipFill>
          <a:blip r:embed="rId3" cstate="print"/>
          <a:srcRect/>
          <a:stretch>
            <a:fillRect/>
          </a:stretch>
        </p:blipFill>
        <p:spPr bwMode="auto">
          <a:xfrm>
            <a:off x="565834" y="6429396"/>
            <a:ext cx="7020000" cy="111318"/>
          </a:xfrm>
          <a:prstGeom prst="rect">
            <a:avLst/>
          </a:prstGeom>
          <a:noFill/>
          <a:ln w="9525">
            <a:noFill/>
            <a:miter lim="800000"/>
            <a:headEnd/>
            <a:tailEnd/>
          </a:ln>
        </p:spPr>
      </p:pic>
      <p:pic>
        <p:nvPicPr>
          <p:cNvPr id="4" name="Image 3" descr="haut de page portrait.tif"/>
          <p:cNvPicPr/>
          <p:nvPr/>
        </p:nvPicPr>
        <p:blipFill>
          <a:blip r:embed="rId4" cstate="print"/>
          <a:srcRect/>
          <a:stretch>
            <a:fillRect/>
          </a:stretch>
        </p:blipFill>
        <p:spPr bwMode="auto">
          <a:xfrm>
            <a:off x="798214" y="214290"/>
            <a:ext cx="7560000" cy="828000"/>
          </a:xfrm>
          <a:prstGeom prst="rect">
            <a:avLst/>
          </a:prstGeom>
          <a:noFill/>
          <a:ln w="9525">
            <a:noFill/>
            <a:miter lim="800000"/>
            <a:headEnd/>
            <a:tailEnd/>
          </a:ln>
        </p:spPr>
      </p:pic>
      <p:pic>
        <p:nvPicPr>
          <p:cNvPr id="20482" name="Picture 2"/>
          <p:cNvPicPr>
            <a:picLocks noChangeAspect="1" noChangeArrowheads="1"/>
          </p:cNvPicPr>
          <p:nvPr/>
        </p:nvPicPr>
        <p:blipFill>
          <a:blip r:embed="rId5" cstate="print"/>
          <a:srcRect/>
          <a:stretch>
            <a:fillRect/>
          </a:stretch>
        </p:blipFill>
        <p:spPr bwMode="auto">
          <a:xfrm>
            <a:off x="7984768" y="5959710"/>
            <a:ext cx="730636" cy="684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1285860"/>
            <a:ext cx="7500990" cy="646331"/>
          </a:xfrm>
          <a:prstGeom prst="rect">
            <a:avLst/>
          </a:prstGeom>
          <a:noFill/>
        </p:spPr>
        <p:txBody>
          <a:bodyPr wrap="square" rtlCol="0">
            <a:spAutoFit/>
          </a:bodyPr>
          <a:lstStyle/>
          <a:p>
            <a:pPr algn="ctr"/>
            <a:r>
              <a:rPr lang="fr-FR" sz="3600" b="1" dirty="0" smtClean="0">
                <a:solidFill>
                  <a:schemeClr val="accent2">
                    <a:lumMod val="75000"/>
                  </a:schemeClr>
                </a:solidFill>
                <a:latin typeface="Arial" pitchFamily="34" charset="0"/>
                <a:cs typeface="Arial" pitchFamily="34" charset="0"/>
              </a:rPr>
              <a:t>PLAN</a:t>
            </a:r>
            <a:endParaRPr lang="fr-FR" sz="3600" b="1" dirty="0">
              <a:solidFill>
                <a:schemeClr val="accent2">
                  <a:lumMod val="75000"/>
                </a:schemeClr>
              </a:solidFill>
              <a:latin typeface="Arial" pitchFamily="34" charset="0"/>
              <a:cs typeface="Arial" pitchFamily="34" charset="0"/>
            </a:endParaRPr>
          </a:p>
        </p:txBody>
      </p:sp>
      <p:sp>
        <p:nvSpPr>
          <p:cNvPr id="3" name="ZoneTexte 2"/>
          <p:cNvSpPr txBox="1"/>
          <p:nvPr/>
        </p:nvSpPr>
        <p:spPr>
          <a:xfrm>
            <a:off x="0" y="2071678"/>
            <a:ext cx="9144000" cy="4216539"/>
          </a:xfrm>
          <a:prstGeom prst="rect">
            <a:avLst/>
          </a:prstGeom>
          <a:noFill/>
        </p:spPr>
        <p:txBody>
          <a:bodyPr wrap="square" rtlCol="0">
            <a:spAutoFit/>
          </a:bodyPr>
          <a:lstStyle/>
          <a:p>
            <a:r>
              <a:rPr lang="fr-FR" sz="2400" b="1" dirty="0" smtClean="0">
                <a:solidFill>
                  <a:schemeClr val="accent2">
                    <a:lumMod val="75000"/>
                  </a:schemeClr>
                </a:solidFill>
                <a:latin typeface="Arial" pitchFamily="34" charset="0"/>
                <a:cs typeface="Arial" pitchFamily="34" charset="0"/>
              </a:rPr>
              <a:t>Première partie : Faut-il encore créer des zones d’activités ?</a:t>
            </a:r>
          </a:p>
          <a:p>
            <a:r>
              <a:rPr lang="fr-FR" dirty="0" smtClean="0">
                <a:latin typeface="Arial" pitchFamily="34" charset="0"/>
                <a:cs typeface="Arial" pitchFamily="34" charset="0"/>
              </a:rPr>
              <a:t> </a:t>
            </a:r>
          </a:p>
          <a:p>
            <a:r>
              <a:rPr lang="fr-FR" dirty="0" smtClean="0">
                <a:latin typeface="Arial" pitchFamily="34" charset="0"/>
                <a:cs typeface="Arial" pitchFamily="34" charset="0"/>
              </a:rPr>
              <a:t>	</a:t>
            </a:r>
            <a:r>
              <a:rPr lang="fr-FR" sz="2000" b="1" dirty="0" smtClean="0">
                <a:latin typeface="Arial" pitchFamily="34" charset="0"/>
                <a:cs typeface="Arial" pitchFamily="34" charset="0"/>
              </a:rPr>
              <a:t>Quelques bonnes raisons de penser ZA	</a:t>
            </a:r>
          </a:p>
          <a:p>
            <a:endParaRPr lang="fr-FR" sz="2000" b="1" dirty="0" smtClean="0">
              <a:latin typeface="Arial" pitchFamily="34" charset="0"/>
              <a:cs typeface="Arial" pitchFamily="34" charset="0"/>
            </a:endParaRPr>
          </a:p>
          <a:p>
            <a:r>
              <a:rPr lang="fr-FR" sz="2000" b="1" dirty="0" smtClean="0">
                <a:latin typeface="Arial" pitchFamily="34" charset="0"/>
                <a:cs typeface="Arial" pitchFamily="34" charset="0"/>
              </a:rPr>
              <a:t>	Contrebalancées par des facteurs de changement</a:t>
            </a:r>
          </a:p>
          <a:p>
            <a:endParaRPr lang="fr-FR" sz="2000" b="1" dirty="0" smtClean="0">
              <a:latin typeface="Arial" pitchFamily="34" charset="0"/>
              <a:cs typeface="Arial" pitchFamily="34" charset="0"/>
            </a:endParaRPr>
          </a:p>
          <a:p>
            <a:r>
              <a:rPr lang="fr-FR" sz="2000" b="1" dirty="0" smtClean="0">
                <a:latin typeface="Arial" pitchFamily="34" charset="0"/>
                <a:cs typeface="Arial" pitchFamily="34" charset="0"/>
              </a:rPr>
              <a:t>	D’autant qu’on peut faire autrement</a:t>
            </a:r>
          </a:p>
          <a:p>
            <a:endParaRPr lang="fr-FR" dirty="0" smtClean="0">
              <a:latin typeface="Arial" pitchFamily="34" charset="0"/>
              <a:cs typeface="Arial" pitchFamily="34" charset="0"/>
            </a:endParaRPr>
          </a:p>
          <a:p>
            <a:r>
              <a:rPr lang="fr-FR" sz="2400" b="1" dirty="0" smtClean="0">
                <a:solidFill>
                  <a:schemeClr val="accent2">
                    <a:lumMod val="75000"/>
                  </a:schemeClr>
                </a:solidFill>
                <a:latin typeface="Arial" pitchFamily="34" charset="0"/>
                <a:cs typeface="Arial" pitchFamily="34" charset="0"/>
              </a:rPr>
              <a:t>Deuxième partie : Et si on réinventait la ville ? </a:t>
            </a:r>
          </a:p>
          <a:p>
            <a:endParaRPr lang="fr-FR" sz="2400" dirty="0" smtClean="0">
              <a:solidFill>
                <a:schemeClr val="accent2">
                  <a:lumMod val="75000"/>
                </a:schemeClr>
              </a:solidFill>
              <a:latin typeface="Arial" pitchFamily="34" charset="0"/>
              <a:cs typeface="Arial" pitchFamily="34" charset="0"/>
            </a:endParaRPr>
          </a:p>
          <a:p>
            <a:r>
              <a:rPr lang="fr-FR" sz="2400" b="1" dirty="0" smtClean="0">
                <a:solidFill>
                  <a:schemeClr val="accent2">
                    <a:lumMod val="75000"/>
                  </a:schemeClr>
                </a:solidFill>
                <a:latin typeface="Arial" pitchFamily="34" charset="0"/>
                <a:cs typeface="Arial" pitchFamily="34" charset="0"/>
              </a:rPr>
              <a:t>	</a:t>
            </a:r>
            <a:r>
              <a:rPr lang="fr-FR" sz="2000" b="1" dirty="0" smtClean="0">
                <a:latin typeface="Arial" pitchFamily="34" charset="0"/>
                <a:cs typeface="Arial" pitchFamily="34" charset="0"/>
              </a:rPr>
              <a:t>Le concept de zones est-il encore pertinent ?</a:t>
            </a:r>
          </a:p>
          <a:p>
            <a:r>
              <a:rPr lang="fr-FR" dirty="0" smtClean="0"/>
              <a:t>	</a:t>
            </a:r>
          </a:p>
          <a:p>
            <a:r>
              <a:rPr lang="fr-FR" dirty="0" smtClean="0"/>
              <a:t>	</a:t>
            </a:r>
            <a:endParaRPr lang="fr-FR" dirty="0"/>
          </a:p>
        </p:txBody>
      </p:sp>
      <p:pic>
        <p:nvPicPr>
          <p:cNvPr id="4" name="Image 3" descr="haut de page portrait.tif"/>
          <p:cNvPicPr/>
          <p:nvPr/>
        </p:nvPicPr>
        <p:blipFill>
          <a:blip r:embed="rId3" cstate="print"/>
          <a:srcRect/>
          <a:stretch>
            <a:fillRect/>
          </a:stretch>
        </p:blipFill>
        <p:spPr bwMode="auto">
          <a:xfrm>
            <a:off x="642910" y="285728"/>
            <a:ext cx="7452000" cy="756000"/>
          </a:xfrm>
          <a:prstGeom prst="rect">
            <a:avLst/>
          </a:prstGeom>
          <a:noFill/>
          <a:ln w="9525">
            <a:noFill/>
            <a:miter lim="800000"/>
            <a:headEnd/>
            <a:tailEnd/>
          </a:ln>
        </p:spPr>
      </p:pic>
      <p:pic>
        <p:nvPicPr>
          <p:cNvPr id="5" name="Image 4" descr="pied de page portrait.tif"/>
          <p:cNvPicPr/>
          <p:nvPr/>
        </p:nvPicPr>
        <p:blipFill>
          <a:blip r:embed="rId4" cstate="print"/>
          <a:srcRect/>
          <a:stretch>
            <a:fillRect/>
          </a:stretch>
        </p:blipFill>
        <p:spPr bwMode="auto">
          <a:xfrm>
            <a:off x="428596" y="6500834"/>
            <a:ext cx="7164000" cy="111318"/>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8094661" y="5995710"/>
            <a:ext cx="692181" cy="64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1357290" y="1214422"/>
            <a:ext cx="6276975" cy="4486275"/>
          </a:xfrm>
          <a:prstGeom prst="rect">
            <a:avLst/>
          </a:prstGeom>
          <a:noFill/>
          <a:ln w="9525">
            <a:noFill/>
            <a:miter lim="800000"/>
            <a:headEnd/>
            <a:tailEnd/>
          </a:ln>
        </p:spPr>
      </p:pic>
      <p:sp>
        <p:nvSpPr>
          <p:cNvPr id="4" name="ZoneTexte 3"/>
          <p:cNvSpPr txBox="1"/>
          <p:nvPr/>
        </p:nvSpPr>
        <p:spPr>
          <a:xfrm>
            <a:off x="1285852" y="5643578"/>
            <a:ext cx="6643734" cy="307777"/>
          </a:xfrm>
          <a:prstGeom prst="rect">
            <a:avLst/>
          </a:prstGeom>
          <a:noFill/>
        </p:spPr>
        <p:txBody>
          <a:bodyPr wrap="square" rtlCol="0">
            <a:spAutoFit/>
          </a:bodyPr>
          <a:lstStyle/>
          <a:p>
            <a:r>
              <a:rPr lang="fr-FR" sz="1400" b="1" dirty="0" smtClean="0"/>
              <a:t>Florence </a:t>
            </a:r>
            <a:r>
              <a:rPr lang="fr-FR" sz="1400" b="1" dirty="0" err="1" smtClean="0"/>
              <a:t>Paulhiac</a:t>
            </a:r>
            <a:r>
              <a:rPr lang="fr-FR" sz="1400" b="1" dirty="0" smtClean="0"/>
              <a:t>, Grenoble II/IUG, Entretiens Jacques Cartier, 2005</a:t>
            </a:r>
            <a:endParaRPr lang="fr-FR" sz="1400" b="1" dirty="0"/>
          </a:p>
        </p:txBody>
      </p:sp>
      <p:pic>
        <p:nvPicPr>
          <p:cNvPr id="5" name="Image 4" descr="haut de page portrait.tif"/>
          <p:cNvPicPr/>
          <p:nvPr/>
        </p:nvPicPr>
        <p:blipFill>
          <a:blip r:embed="rId4" cstate="print"/>
          <a:srcRect/>
          <a:stretch>
            <a:fillRect/>
          </a:stretch>
        </p:blipFill>
        <p:spPr bwMode="auto">
          <a:xfrm>
            <a:off x="834776" y="285728"/>
            <a:ext cx="7452000" cy="720000"/>
          </a:xfrm>
          <a:prstGeom prst="rect">
            <a:avLst/>
          </a:prstGeom>
          <a:noFill/>
          <a:ln w="9525">
            <a:noFill/>
            <a:miter lim="800000"/>
            <a:headEnd/>
            <a:tailEnd/>
          </a:ln>
        </p:spPr>
      </p:pic>
      <p:pic>
        <p:nvPicPr>
          <p:cNvPr id="6" name="Image 5" descr="pied de page portrait.tif"/>
          <p:cNvPicPr/>
          <p:nvPr/>
        </p:nvPicPr>
        <p:blipFill>
          <a:blip r:embed="rId5" cstate="print"/>
          <a:srcRect/>
          <a:stretch>
            <a:fillRect/>
          </a:stretch>
        </p:blipFill>
        <p:spPr bwMode="auto">
          <a:xfrm>
            <a:off x="565834" y="6500834"/>
            <a:ext cx="7020000" cy="111318"/>
          </a:xfrm>
          <a:prstGeom prst="rect">
            <a:avLst/>
          </a:prstGeom>
          <a:noFill/>
          <a:ln w="9525">
            <a:noFill/>
            <a:miter lim="800000"/>
            <a:headEnd/>
            <a:tailEnd/>
          </a:ln>
        </p:spPr>
      </p:pic>
      <p:pic>
        <p:nvPicPr>
          <p:cNvPr id="22530" name="Picture 2"/>
          <p:cNvPicPr>
            <a:picLocks noChangeAspect="1" noChangeArrowheads="1"/>
          </p:cNvPicPr>
          <p:nvPr/>
        </p:nvPicPr>
        <p:blipFill>
          <a:blip r:embed="rId6" cstate="print"/>
          <a:srcRect/>
          <a:stretch>
            <a:fillRect/>
          </a:stretch>
        </p:blipFill>
        <p:spPr bwMode="auto">
          <a:xfrm>
            <a:off x="8056206" y="5929330"/>
            <a:ext cx="730636" cy="684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haut de page portrait.tif"/>
          <p:cNvPicPr/>
          <p:nvPr/>
        </p:nvPicPr>
        <p:blipFill>
          <a:blip r:embed="rId3" cstate="print"/>
          <a:srcRect/>
          <a:stretch>
            <a:fillRect/>
          </a:stretch>
        </p:blipFill>
        <p:spPr bwMode="auto">
          <a:xfrm>
            <a:off x="-36000" y="285728"/>
            <a:ext cx="9180000" cy="756000"/>
          </a:xfrm>
          <a:prstGeom prst="rect">
            <a:avLst/>
          </a:prstGeom>
          <a:noFill/>
          <a:ln w="9525">
            <a:noFill/>
            <a:miter lim="800000"/>
            <a:headEnd/>
            <a:tailEnd/>
          </a:ln>
        </p:spPr>
      </p:pic>
      <p:sp>
        <p:nvSpPr>
          <p:cNvPr id="4" name="ZoneTexte 3"/>
          <p:cNvSpPr txBox="1"/>
          <p:nvPr/>
        </p:nvSpPr>
        <p:spPr>
          <a:xfrm>
            <a:off x="428596" y="2143116"/>
            <a:ext cx="8143932" cy="3046988"/>
          </a:xfrm>
          <a:prstGeom prst="rect">
            <a:avLst/>
          </a:prstGeom>
          <a:noFill/>
        </p:spPr>
        <p:txBody>
          <a:bodyPr wrap="square" rtlCol="0">
            <a:spAutoFit/>
          </a:bodyPr>
          <a:lstStyle/>
          <a:p>
            <a:pPr algn="ctr"/>
            <a:r>
              <a:rPr lang="fr-FR" sz="4000" b="1" dirty="0" smtClean="0">
                <a:solidFill>
                  <a:schemeClr val="accent2">
                    <a:lumMod val="75000"/>
                  </a:schemeClr>
                </a:solidFill>
              </a:rPr>
              <a:t>Deuxième partie :</a:t>
            </a:r>
          </a:p>
          <a:p>
            <a:pPr algn="ctr"/>
            <a:endParaRPr lang="fr-FR" sz="4000" dirty="0" smtClean="0">
              <a:solidFill>
                <a:schemeClr val="accent6">
                  <a:lumMod val="75000"/>
                </a:schemeClr>
              </a:solidFill>
            </a:endParaRPr>
          </a:p>
          <a:p>
            <a:pPr algn="ctr"/>
            <a:r>
              <a:rPr lang="fr-FR" sz="4000" b="1" dirty="0" smtClean="0">
                <a:solidFill>
                  <a:schemeClr val="accent6">
                    <a:lumMod val="75000"/>
                  </a:schemeClr>
                </a:solidFill>
              </a:rPr>
              <a:t>Et si on repensait la ville ?</a:t>
            </a:r>
          </a:p>
          <a:p>
            <a:pPr algn="ctr"/>
            <a:endParaRPr lang="fr-FR" sz="4000" dirty="0" smtClean="0"/>
          </a:p>
          <a:p>
            <a:pPr algn="ctr"/>
            <a:r>
              <a:rPr lang="fr-FR" sz="3200" dirty="0" smtClean="0">
                <a:solidFill>
                  <a:schemeClr val="bg2">
                    <a:lumMod val="25000"/>
                  </a:schemeClr>
                </a:solidFill>
              </a:rPr>
              <a:t>Le concept de « zone » a-t-il encore un sens ?</a:t>
            </a:r>
            <a:endParaRPr lang="fr-FR" sz="3200" dirty="0">
              <a:solidFill>
                <a:schemeClr val="bg2">
                  <a:lumMod val="25000"/>
                </a:schemeClr>
              </a:solidFill>
            </a:endParaRPr>
          </a:p>
        </p:txBody>
      </p:sp>
      <p:pic>
        <p:nvPicPr>
          <p:cNvPr id="5" name="Image 4" descr="pied de page portrait.tif"/>
          <p:cNvPicPr/>
          <p:nvPr/>
        </p:nvPicPr>
        <p:blipFill>
          <a:blip r:embed="rId4" cstate="print"/>
          <a:srcRect/>
          <a:stretch>
            <a:fillRect/>
          </a:stretch>
        </p:blipFill>
        <p:spPr bwMode="auto">
          <a:xfrm>
            <a:off x="357158" y="6500834"/>
            <a:ext cx="7056000" cy="111318"/>
          </a:xfrm>
          <a:prstGeom prst="rect">
            <a:avLst/>
          </a:prstGeom>
          <a:noFill/>
          <a:ln w="9525">
            <a:noFill/>
            <a:miter lim="800000"/>
            <a:headEnd/>
            <a:tailEnd/>
          </a:ln>
        </p:spPr>
      </p:pic>
      <p:pic>
        <p:nvPicPr>
          <p:cNvPr id="23554" name="Picture 2"/>
          <p:cNvPicPr>
            <a:picLocks noChangeAspect="1" noChangeArrowheads="1"/>
          </p:cNvPicPr>
          <p:nvPr/>
        </p:nvPicPr>
        <p:blipFill>
          <a:blip r:embed="rId5" cstate="print"/>
          <a:srcRect/>
          <a:stretch>
            <a:fillRect/>
          </a:stretch>
        </p:blipFill>
        <p:spPr bwMode="auto">
          <a:xfrm>
            <a:off x="7929586" y="5959710"/>
            <a:ext cx="730636" cy="684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ied de page portrait.tif"/>
          <p:cNvPicPr/>
          <p:nvPr/>
        </p:nvPicPr>
        <p:blipFill>
          <a:blip r:embed="rId3" cstate="print"/>
          <a:srcRect/>
          <a:stretch>
            <a:fillRect/>
          </a:stretch>
        </p:blipFill>
        <p:spPr bwMode="auto">
          <a:xfrm>
            <a:off x="565834" y="6500834"/>
            <a:ext cx="7056000" cy="111318"/>
          </a:xfrm>
          <a:prstGeom prst="rect">
            <a:avLst/>
          </a:prstGeom>
          <a:noFill/>
          <a:ln w="9525">
            <a:noFill/>
            <a:miter lim="800000"/>
            <a:headEnd/>
            <a:tailEnd/>
          </a:ln>
        </p:spPr>
      </p:pic>
      <p:pic>
        <p:nvPicPr>
          <p:cNvPr id="4" name="Image 3" descr="haut de page portrait.tif"/>
          <p:cNvPicPr/>
          <p:nvPr/>
        </p:nvPicPr>
        <p:blipFill>
          <a:blip r:embed="rId4" cstate="print"/>
          <a:srcRect/>
          <a:stretch>
            <a:fillRect/>
          </a:stretch>
        </p:blipFill>
        <p:spPr bwMode="auto">
          <a:xfrm>
            <a:off x="714348" y="214290"/>
            <a:ext cx="7560000" cy="828000"/>
          </a:xfrm>
          <a:prstGeom prst="rect">
            <a:avLst/>
          </a:prstGeom>
          <a:noFill/>
          <a:ln w="9525">
            <a:noFill/>
            <a:miter lim="800000"/>
            <a:headEnd/>
            <a:tailEnd/>
          </a:ln>
        </p:spPr>
      </p:pic>
      <p:pic>
        <p:nvPicPr>
          <p:cNvPr id="24578" name="Picture 2"/>
          <p:cNvPicPr>
            <a:picLocks noChangeAspect="1" noChangeArrowheads="1"/>
          </p:cNvPicPr>
          <p:nvPr/>
        </p:nvPicPr>
        <p:blipFill>
          <a:blip r:embed="rId5" cstate="print"/>
          <a:srcRect/>
          <a:stretch>
            <a:fillRect/>
          </a:stretch>
        </p:blipFill>
        <p:spPr bwMode="auto">
          <a:xfrm>
            <a:off x="8001026" y="5959710"/>
            <a:ext cx="730636" cy="684000"/>
          </a:xfrm>
          <a:prstGeom prst="rect">
            <a:avLst/>
          </a:prstGeom>
          <a:noFill/>
          <a:ln w="9525">
            <a:noFill/>
            <a:miter lim="800000"/>
            <a:headEnd/>
            <a:tailEnd/>
          </a:ln>
        </p:spPr>
      </p:pic>
      <p:pic>
        <p:nvPicPr>
          <p:cNvPr id="6" name="Image 5" descr="centre et perif.JPG"/>
          <p:cNvPicPr>
            <a:picLocks noChangeAspect="1"/>
          </p:cNvPicPr>
          <p:nvPr/>
        </p:nvPicPr>
        <p:blipFill>
          <a:blip r:embed="rId6" cstate="print"/>
          <a:stretch>
            <a:fillRect/>
          </a:stretch>
        </p:blipFill>
        <p:spPr>
          <a:xfrm>
            <a:off x="456535" y="1500174"/>
            <a:ext cx="8687465" cy="4284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I0042.JPG"/>
          <p:cNvPicPr>
            <a:picLocks noChangeAspect="1"/>
          </p:cNvPicPr>
          <p:nvPr/>
        </p:nvPicPr>
        <p:blipFill>
          <a:blip r:embed="rId3" cstate="print"/>
          <a:stretch>
            <a:fillRect/>
          </a:stretch>
        </p:blipFill>
        <p:spPr>
          <a:xfrm>
            <a:off x="1142976" y="1067082"/>
            <a:ext cx="6864000" cy="5148000"/>
          </a:xfrm>
          <a:prstGeom prst="rect">
            <a:avLst/>
          </a:prstGeom>
        </p:spPr>
      </p:pic>
      <p:pic>
        <p:nvPicPr>
          <p:cNvPr id="3" name="Image 2" descr="pied de page portrait.tif"/>
          <p:cNvPicPr/>
          <p:nvPr/>
        </p:nvPicPr>
        <p:blipFill>
          <a:blip r:embed="rId4" cstate="print"/>
          <a:srcRect/>
          <a:stretch>
            <a:fillRect/>
          </a:stretch>
        </p:blipFill>
        <p:spPr bwMode="auto">
          <a:xfrm>
            <a:off x="637272" y="6500834"/>
            <a:ext cx="7056000" cy="111318"/>
          </a:xfrm>
          <a:prstGeom prst="rect">
            <a:avLst/>
          </a:prstGeom>
          <a:noFill/>
          <a:ln w="9525">
            <a:noFill/>
            <a:miter lim="800000"/>
            <a:headEnd/>
            <a:tailEnd/>
          </a:ln>
        </p:spPr>
      </p:pic>
      <p:pic>
        <p:nvPicPr>
          <p:cNvPr id="4" name="Image 3" descr="haut de page portrait.tif"/>
          <p:cNvPicPr/>
          <p:nvPr/>
        </p:nvPicPr>
        <p:blipFill>
          <a:blip r:embed="rId5" cstate="print"/>
          <a:srcRect/>
          <a:stretch>
            <a:fillRect/>
          </a:stretch>
        </p:blipFill>
        <p:spPr bwMode="auto">
          <a:xfrm>
            <a:off x="714348" y="214290"/>
            <a:ext cx="7560000" cy="828000"/>
          </a:xfrm>
          <a:prstGeom prst="rect">
            <a:avLst/>
          </a:prstGeom>
          <a:noFill/>
          <a:ln w="9525">
            <a:noFill/>
            <a:miter lim="800000"/>
            <a:headEnd/>
            <a:tailEnd/>
          </a:ln>
        </p:spPr>
      </p:pic>
      <p:pic>
        <p:nvPicPr>
          <p:cNvPr id="25602" name="Picture 2"/>
          <p:cNvPicPr>
            <a:picLocks noChangeAspect="1" noChangeArrowheads="1"/>
          </p:cNvPicPr>
          <p:nvPr/>
        </p:nvPicPr>
        <p:blipFill>
          <a:blip r:embed="rId6" cstate="print"/>
          <a:srcRect/>
          <a:stretch>
            <a:fillRect/>
          </a:stretch>
        </p:blipFill>
        <p:spPr bwMode="auto">
          <a:xfrm>
            <a:off x="8127644" y="5959710"/>
            <a:ext cx="730636" cy="684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ulipolaire.bmp"/>
          <p:cNvPicPr>
            <a:picLocks noChangeAspect="1"/>
          </p:cNvPicPr>
          <p:nvPr/>
        </p:nvPicPr>
        <p:blipFill>
          <a:blip r:embed="rId3" cstate="print"/>
          <a:stretch>
            <a:fillRect/>
          </a:stretch>
        </p:blipFill>
        <p:spPr>
          <a:xfrm>
            <a:off x="1928797" y="1174520"/>
            <a:ext cx="5308883" cy="5112000"/>
          </a:xfrm>
          <a:prstGeom prst="rect">
            <a:avLst/>
          </a:prstGeom>
        </p:spPr>
      </p:pic>
      <p:sp>
        <p:nvSpPr>
          <p:cNvPr id="3" name="ZoneTexte 2"/>
          <p:cNvSpPr txBox="1"/>
          <p:nvPr/>
        </p:nvSpPr>
        <p:spPr>
          <a:xfrm>
            <a:off x="3428992" y="1643050"/>
            <a:ext cx="1000132" cy="369332"/>
          </a:xfrm>
          <a:prstGeom prst="rect">
            <a:avLst/>
          </a:prstGeom>
          <a:noFill/>
        </p:spPr>
        <p:txBody>
          <a:bodyPr wrap="square" rtlCol="0">
            <a:spAutoFit/>
          </a:bodyPr>
          <a:lstStyle/>
          <a:p>
            <a:r>
              <a:rPr lang="fr-FR" dirty="0" smtClean="0"/>
              <a:t>Ex ZAE</a:t>
            </a:r>
            <a:endParaRPr lang="fr-FR" dirty="0"/>
          </a:p>
        </p:txBody>
      </p:sp>
      <p:sp>
        <p:nvSpPr>
          <p:cNvPr id="4" name="ZoneTexte 3"/>
          <p:cNvSpPr txBox="1"/>
          <p:nvPr/>
        </p:nvSpPr>
        <p:spPr>
          <a:xfrm>
            <a:off x="6072198" y="4572008"/>
            <a:ext cx="1000132" cy="369332"/>
          </a:xfrm>
          <a:prstGeom prst="rect">
            <a:avLst/>
          </a:prstGeom>
          <a:noFill/>
        </p:spPr>
        <p:txBody>
          <a:bodyPr wrap="square" rtlCol="0">
            <a:spAutoFit/>
          </a:bodyPr>
          <a:lstStyle/>
          <a:p>
            <a:r>
              <a:rPr lang="fr-FR" dirty="0" smtClean="0"/>
              <a:t>Ex ZAE</a:t>
            </a:r>
            <a:endParaRPr lang="fr-FR" dirty="0"/>
          </a:p>
        </p:txBody>
      </p:sp>
      <p:sp>
        <p:nvSpPr>
          <p:cNvPr id="5" name="ZoneTexte 4"/>
          <p:cNvSpPr txBox="1"/>
          <p:nvPr/>
        </p:nvSpPr>
        <p:spPr>
          <a:xfrm>
            <a:off x="1500166" y="3214686"/>
            <a:ext cx="1000132" cy="369332"/>
          </a:xfrm>
          <a:prstGeom prst="rect">
            <a:avLst/>
          </a:prstGeom>
          <a:noFill/>
        </p:spPr>
        <p:txBody>
          <a:bodyPr wrap="square" rtlCol="0">
            <a:spAutoFit/>
          </a:bodyPr>
          <a:lstStyle/>
          <a:p>
            <a:r>
              <a:rPr lang="fr-FR" dirty="0" smtClean="0"/>
              <a:t>Ex ZAE</a:t>
            </a:r>
            <a:endParaRPr lang="fr-FR" dirty="0"/>
          </a:p>
        </p:txBody>
      </p:sp>
      <p:sp>
        <p:nvSpPr>
          <p:cNvPr id="6" name="ZoneTexte 5"/>
          <p:cNvSpPr txBox="1"/>
          <p:nvPr/>
        </p:nvSpPr>
        <p:spPr>
          <a:xfrm>
            <a:off x="6000760" y="2857496"/>
            <a:ext cx="1500198" cy="369332"/>
          </a:xfrm>
          <a:prstGeom prst="rect">
            <a:avLst/>
          </a:prstGeom>
          <a:noFill/>
        </p:spPr>
        <p:txBody>
          <a:bodyPr wrap="square" rtlCol="0">
            <a:spAutoFit/>
          </a:bodyPr>
          <a:lstStyle/>
          <a:p>
            <a:r>
              <a:rPr lang="fr-FR" dirty="0" smtClean="0"/>
              <a:t>Ex « Centre »</a:t>
            </a:r>
            <a:endParaRPr lang="fr-FR" dirty="0"/>
          </a:p>
        </p:txBody>
      </p:sp>
      <p:pic>
        <p:nvPicPr>
          <p:cNvPr id="7" name="Image 6" descr="pied de page portrait.tif"/>
          <p:cNvPicPr/>
          <p:nvPr/>
        </p:nvPicPr>
        <p:blipFill>
          <a:blip r:embed="rId4" cstate="print"/>
          <a:srcRect/>
          <a:stretch>
            <a:fillRect/>
          </a:stretch>
        </p:blipFill>
        <p:spPr bwMode="auto">
          <a:xfrm>
            <a:off x="565834" y="6500834"/>
            <a:ext cx="7056000" cy="111318"/>
          </a:xfrm>
          <a:prstGeom prst="rect">
            <a:avLst/>
          </a:prstGeom>
          <a:noFill/>
          <a:ln w="9525">
            <a:noFill/>
            <a:miter lim="800000"/>
            <a:headEnd/>
            <a:tailEnd/>
          </a:ln>
        </p:spPr>
      </p:pic>
      <p:pic>
        <p:nvPicPr>
          <p:cNvPr id="8" name="Image 7" descr="haut de page portrait.tif"/>
          <p:cNvPicPr/>
          <p:nvPr/>
        </p:nvPicPr>
        <p:blipFill>
          <a:blip r:embed="rId5" cstate="print"/>
          <a:srcRect/>
          <a:stretch>
            <a:fillRect/>
          </a:stretch>
        </p:blipFill>
        <p:spPr bwMode="auto">
          <a:xfrm>
            <a:off x="714348" y="214290"/>
            <a:ext cx="7560000" cy="828000"/>
          </a:xfrm>
          <a:prstGeom prst="rect">
            <a:avLst/>
          </a:prstGeom>
          <a:noFill/>
          <a:ln w="9525">
            <a:noFill/>
            <a:miter lim="800000"/>
            <a:headEnd/>
            <a:tailEnd/>
          </a:ln>
        </p:spPr>
      </p:pic>
      <p:pic>
        <p:nvPicPr>
          <p:cNvPr id="26626" name="Picture 2"/>
          <p:cNvPicPr>
            <a:picLocks noChangeAspect="1" noChangeArrowheads="1"/>
          </p:cNvPicPr>
          <p:nvPr/>
        </p:nvPicPr>
        <p:blipFill>
          <a:blip r:embed="rId6" cstate="print"/>
          <a:srcRect/>
          <a:stretch>
            <a:fillRect/>
          </a:stretch>
        </p:blipFill>
        <p:spPr bwMode="auto">
          <a:xfrm>
            <a:off x="8056206" y="5929330"/>
            <a:ext cx="730636" cy="684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57422" y="2786058"/>
            <a:ext cx="4804520" cy="584775"/>
          </a:xfrm>
          <a:prstGeom prst="rect">
            <a:avLst/>
          </a:prstGeom>
          <a:noFill/>
        </p:spPr>
        <p:txBody>
          <a:bodyPr wrap="none" rtlCol="0">
            <a:spAutoFit/>
          </a:bodyPr>
          <a:lstStyle/>
          <a:p>
            <a:r>
              <a:rPr lang="fr-FR" sz="3200" b="1" dirty="0" smtClean="0">
                <a:solidFill>
                  <a:schemeClr val="accent2">
                    <a:lumMod val="75000"/>
                  </a:schemeClr>
                </a:solidFill>
                <a:latin typeface="Arial" pitchFamily="34" charset="0"/>
                <a:cs typeface="Arial" pitchFamily="34" charset="0"/>
              </a:rPr>
              <a:t>Merci de votre attention</a:t>
            </a:r>
            <a:endParaRPr lang="fr-FR" sz="3200" b="1" dirty="0">
              <a:solidFill>
                <a:schemeClr val="accent2">
                  <a:lumMod val="75000"/>
                </a:schemeClr>
              </a:solidFill>
              <a:latin typeface="Arial" pitchFamily="34" charset="0"/>
              <a:cs typeface="Arial" pitchFamily="34" charset="0"/>
            </a:endParaRPr>
          </a:p>
        </p:txBody>
      </p:sp>
      <p:pic>
        <p:nvPicPr>
          <p:cNvPr id="3" name="Image 2" descr="haut de page portrait.tif"/>
          <p:cNvPicPr/>
          <p:nvPr/>
        </p:nvPicPr>
        <p:blipFill>
          <a:blip r:embed="rId2" cstate="print"/>
          <a:srcRect/>
          <a:stretch>
            <a:fillRect/>
          </a:stretch>
        </p:blipFill>
        <p:spPr bwMode="auto">
          <a:xfrm>
            <a:off x="714348" y="214290"/>
            <a:ext cx="7560000" cy="828000"/>
          </a:xfrm>
          <a:prstGeom prst="rect">
            <a:avLst/>
          </a:prstGeom>
          <a:noFill/>
          <a:ln w="9525">
            <a:noFill/>
            <a:miter lim="800000"/>
            <a:headEnd/>
            <a:tailEnd/>
          </a:ln>
        </p:spPr>
      </p:pic>
      <p:pic>
        <p:nvPicPr>
          <p:cNvPr id="4" name="Image 3" descr="pied de page portrait.tif"/>
          <p:cNvPicPr/>
          <p:nvPr/>
        </p:nvPicPr>
        <p:blipFill>
          <a:blip r:embed="rId3" cstate="print"/>
          <a:srcRect/>
          <a:stretch>
            <a:fillRect/>
          </a:stretch>
        </p:blipFill>
        <p:spPr bwMode="auto">
          <a:xfrm>
            <a:off x="565834" y="6500834"/>
            <a:ext cx="7056000" cy="111318"/>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8056206" y="5929330"/>
            <a:ext cx="730636" cy="684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1071546"/>
            <a:ext cx="7715304" cy="3600986"/>
          </a:xfrm>
          <a:prstGeom prst="rect">
            <a:avLst/>
          </a:prstGeom>
          <a:noFill/>
        </p:spPr>
        <p:txBody>
          <a:bodyPr wrap="square" rtlCol="0">
            <a:spAutoFit/>
          </a:bodyPr>
          <a:lstStyle/>
          <a:p>
            <a:pPr algn="ctr"/>
            <a:r>
              <a:rPr lang="fr-FR" sz="2000" b="1" dirty="0" smtClean="0">
                <a:latin typeface="Arial" pitchFamily="34" charset="0"/>
                <a:cs typeface="Arial" pitchFamily="34" charset="0"/>
              </a:rPr>
              <a:t>Avant propos :</a:t>
            </a:r>
          </a:p>
          <a:p>
            <a:pPr algn="ctr"/>
            <a:r>
              <a:rPr lang="fr-FR" sz="2800" b="1" dirty="0" smtClean="0">
                <a:solidFill>
                  <a:schemeClr val="accent2">
                    <a:lumMod val="75000"/>
                  </a:schemeClr>
                </a:solidFill>
                <a:latin typeface="Arial" pitchFamily="34" charset="0"/>
                <a:cs typeface="Arial" pitchFamily="34" charset="0"/>
              </a:rPr>
              <a:t>Une pluralité de situations</a:t>
            </a:r>
          </a:p>
          <a:p>
            <a:endParaRPr lang="fr-FR" dirty="0">
              <a:latin typeface="Arial" pitchFamily="34" charset="0"/>
              <a:cs typeface="Arial" pitchFamily="34" charset="0"/>
            </a:endParaRPr>
          </a:p>
          <a:p>
            <a:pPr lvl="1">
              <a:buFont typeface="Wingdings" pitchFamily="2" charset="2"/>
              <a:buChar char="Ø"/>
            </a:pPr>
            <a:r>
              <a:rPr lang="fr-FR" dirty="0" smtClean="0">
                <a:latin typeface="Arial" pitchFamily="34" charset="0"/>
                <a:cs typeface="Arial" pitchFamily="34" charset="0"/>
              </a:rPr>
              <a:t>Zone artisanale</a:t>
            </a:r>
          </a:p>
          <a:p>
            <a:pPr lvl="1">
              <a:buFont typeface="Wingdings" pitchFamily="2" charset="2"/>
              <a:buChar char="Ø"/>
            </a:pPr>
            <a:r>
              <a:rPr lang="fr-FR" dirty="0" smtClean="0">
                <a:latin typeface="Arial" pitchFamily="34" charset="0"/>
                <a:cs typeface="Arial" pitchFamily="34" charset="0"/>
              </a:rPr>
              <a:t>Zone industrielle</a:t>
            </a:r>
          </a:p>
          <a:p>
            <a:pPr lvl="1">
              <a:buFont typeface="Wingdings" pitchFamily="2" charset="2"/>
              <a:buChar char="Ø"/>
            </a:pPr>
            <a:r>
              <a:rPr lang="fr-FR" dirty="0" smtClean="0">
                <a:latin typeface="Arial" pitchFamily="34" charset="0"/>
                <a:cs typeface="Arial" pitchFamily="34" charset="0"/>
              </a:rPr>
              <a:t>Zone commerciale</a:t>
            </a:r>
            <a:endParaRPr lang="fr-FR" dirty="0">
              <a:latin typeface="Arial" pitchFamily="34" charset="0"/>
              <a:cs typeface="Arial" pitchFamily="34" charset="0"/>
            </a:endParaRPr>
          </a:p>
          <a:p>
            <a:pPr lvl="8">
              <a:buFont typeface="Wingdings" pitchFamily="2" charset="2"/>
              <a:buChar char="Ø"/>
            </a:pPr>
            <a:r>
              <a:rPr lang="fr-FR" dirty="0" smtClean="0">
                <a:latin typeface="Arial" pitchFamily="34" charset="0"/>
                <a:cs typeface="Arial" pitchFamily="34" charset="0"/>
              </a:rPr>
              <a:t> Grandes entreprises</a:t>
            </a:r>
          </a:p>
          <a:p>
            <a:pPr lvl="8">
              <a:buFont typeface="Wingdings" pitchFamily="2" charset="2"/>
              <a:buChar char="Ø"/>
            </a:pPr>
            <a:r>
              <a:rPr lang="fr-FR" dirty="0" smtClean="0">
                <a:latin typeface="Arial" pitchFamily="34" charset="0"/>
                <a:cs typeface="Arial" pitchFamily="34" charset="0"/>
              </a:rPr>
              <a:t>Installations classées</a:t>
            </a:r>
          </a:p>
          <a:p>
            <a:pPr lvl="8">
              <a:buFont typeface="Wingdings" pitchFamily="2" charset="2"/>
              <a:buChar char="Ø"/>
            </a:pPr>
            <a:r>
              <a:rPr lang="fr-FR" dirty="0" smtClean="0">
                <a:latin typeface="Arial" pitchFamily="34" charset="0"/>
                <a:cs typeface="Arial" pitchFamily="34" charset="0"/>
              </a:rPr>
              <a:t>PME</a:t>
            </a:r>
          </a:p>
          <a:p>
            <a:pPr lvl="8">
              <a:buFont typeface="Wingdings" pitchFamily="2" charset="2"/>
              <a:buChar char="Ø"/>
            </a:pPr>
            <a:r>
              <a:rPr lang="fr-FR" dirty="0" smtClean="0">
                <a:latin typeface="Arial" pitchFamily="34" charset="0"/>
                <a:cs typeface="Arial" pitchFamily="34" charset="0"/>
              </a:rPr>
              <a:t>Entreprises individuelles</a:t>
            </a:r>
          </a:p>
          <a:p>
            <a:pPr>
              <a:buFont typeface="Wingdings" pitchFamily="2" charset="2"/>
              <a:buChar char="Ø"/>
            </a:pPr>
            <a:r>
              <a:rPr lang="fr-FR" dirty="0" smtClean="0">
                <a:latin typeface="Arial" pitchFamily="34" charset="0"/>
                <a:cs typeface="Arial" pitchFamily="34" charset="0"/>
              </a:rPr>
              <a:t>Secteur classique</a:t>
            </a:r>
          </a:p>
          <a:p>
            <a:pPr>
              <a:buFont typeface="Wingdings" pitchFamily="2" charset="2"/>
              <a:buChar char="Ø"/>
            </a:pPr>
            <a:r>
              <a:rPr lang="fr-FR" dirty="0" smtClean="0">
                <a:latin typeface="Arial" pitchFamily="34" charset="0"/>
                <a:cs typeface="Arial" pitchFamily="34" charset="0"/>
              </a:rPr>
              <a:t>Nouvelle économie….</a:t>
            </a:r>
            <a:endParaRPr lang="fr-FR" dirty="0">
              <a:latin typeface="Arial" pitchFamily="34" charset="0"/>
              <a:cs typeface="Arial" pitchFamily="34" charset="0"/>
            </a:endParaRPr>
          </a:p>
        </p:txBody>
      </p:sp>
      <p:sp>
        <p:nvSpPr>
          <p:cNvPr id="3" name="ZoneTexte 2"/>
          <p:cNvSpPr txBox="1"/>
          <p:nvPr/>
        </p:nvSpPr>
        <p:spPr>
          <a:xfrm>
            <a:off x="0" y="5143512"/>
            <a:ext cx="9144000" cy="954107"/>
          </a:xfrm>
          <a:prstGeom prst="rect">
            <a:avLst/>
          </a:prstGeom>
          <a:noFill/>
        </p:spPr>
        <p:txBody>
          <a:bodyPr wrap="square" rtlCol="0">
            <a:spAutoFit/>
          </a:bodyPr>
          <a:lstStyle/>
          <a:p>
            <a:pPr algn="ctr"/>
            <a:r>
              <a:rPr lang="fr-FR" sz="2800" b="1" dirty="0" smtClean="0">
                <a:solidFill>
                  <a:schemeClr val="accent2">
                    <a:lumMod val="75000"/>
                  </a:schemeClr>
                </a:solidFill>
                <a:latin typeface="Arial" pitchFamily="34" charset="0"/>
                <a:cs typeface="Arial" pitchFamily="34" charset="0"/>
              </a:rPr>
              <a:t>Donc des besoins différents et </a:t>
            </a:r>
          </a:p>
          <a:p>
            <a:pPr algn="ctr"/>
            <a:r>
              <a:rPr lang="fr-FR" sz="2800" b="1" dirty="0" smtClean="0">
                <a:solidFill>
                  <a:schemeClr val="accent2">
                    <a:lumMod val="75000"/>
                  </a:schemeClr>
                </a:solidFill>
                <a:latin typeface="Arial" pitchFamily="34" charset="0"/>
                <a:cs typeface="Arial" pitchFamily="34" charset="0"/>
              </a:rPr>
              <a:t>des problématiques différentes</a:t>
            </a:r>
            <a:endParaRPr lang="fr-FR" sz="2800" b="1" dirty="0">
              <a:solidFill>
                <a:schemeClr val="accent2">
                  <a:lumMod val="75000"/>
                </a:schemeClr>
              </a:solidFill>
              <a:latin typeface="Arial" pitchFamily="34" charset="0"/>
              <a:cs typeface="Arial" pitchFamily="34" charset="0"/>
            </a:endParaRPr>
          </a:p>
        </p:txBody>
      </p:sp>
      <p:pic>
        <p:nvPicPr>
          <p:cNvPr id="4" name="Image 3" descr="haut de page portrait.tif"/>
          <p:cNvPicPr/>
          <p:nvPr/>
        </p:nvPicPr>
        <p:blipFill>
          <a:blip r:embed="rId3" cstate="print"/>
          <a:srcRect/>
          <a:stretch>
            <a:fillRect/>
          </a:stretch>
        </p:blipFill>
        <p:spPr bwMode="auto">
          <a:xfrm>
            <a:off x="642910" y="285728"/>
            <a:ext cx="7704000" cy="756000"/>
          </a:xfrm>
          <a:prstGeom prst="rect">
            <a:avLst/>
          </a:prstGeom>
          <a:noFill/>
          <a:ln w="9525">
            <a:noFill/>
            <a:miter lim="800000"/>
            <a:headEnd/>
            <a:tailEnd/>
          </a:ln>
        </p:spPr>
      </p:pic>
      <p:pic>
        <p:nvPicPr>
          <p:cNvPr id="5" name="Image 4" descr="pied de page portrait.tif"/>
          <p:cNvPicPr/>
          <p:nvPr/>
        </p:nvPicPr>
        <p:blipFill>
          <a:blip r:embed="rId4" cstate="print"/>
          <a:srcRect/>
          <a:stretch>
            <a:fillRect/>
          </a:stretch>
        </p:blipFill>
        <p:spPr bwMode="auto">
          <a:xfrm>
            <a:off x="428596" y="6500834"/>
            <a:ext cx="6912000" cy="111318"/>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7984768" y="5959710"/>
            <a:ext cx="730636" cy="684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2285992"/>
            <a:ext cx="7929618" cy="2554545"/>
          </a:xfrm>
          <a:prstGeom prst="rect">
            <a:avLst/>
          </a:prstGeom>
          <a:noFill/>
        </p:spPr>
        <p:txBody>
          <a:bodyPr wrap="square" rtlCol="0">
            <a:spAutoFit/>
          </a:bodyPr>
          <a:lstStyle/>
          <a:p>
            <a:pPr algn="ctr"/>
            <a:r>
              <a:rPr lang="fr-FR" sz="4000" b="1" dirty="0" smtClean="0">
                <a:solidFill>
                  <a:schemeClr val="accent2">
                    <a:lumMod val="75000"/>
                  </a:schemeClr>
                </a:solidFill>
                <a:latin typeface="Arial" pitchFamily="34" charset="0"/>
                <a:cs typeface="Arial" pitchFamily="34" charset="0"/>
              </a:rPr>
              <a:t>Première partie :</a:t>
            </a:r>
          </a:p>
          <a:p>
            <a:pPr algn="ctr"/>
            <a:endParaRPr lang="fr-FR" sz="4000" b="1" dirty="0" smtClean="0">
              <a:solidFill>
                <a:schemeClr val="accent2">
                  <a:lumMod val="75000"/>
                </a:schemeClr>
              </a:solidFill>
              <a:latin typeface="Arial" pitchFamily="34" charset="0"/>
              <a:cs typeface="Arial" pitchFamily="34" charset="0"/>
            </a:endParaRPr>
          </a:p>
          <a:p>
            <a:pPr algn="ctr"/>
            <a:r>
              <a:rPr lang="fr-FR" sz="4000" b="1" dirty="0" smtClean="0">
                <a:solidFill>
                  <a:schemeClr val="accent2">
                    <a:lumMod val="75000"/>
                  </a:schemeClr>
                </a:solidFill>
                <a:latin typeface="Arial" pitchFamily="34" charset="0"/>
                <a:cs typeface="Arial" pitchFamily="34" charset="0"/>
              </a:rPr>
              <a:t>Faut-il encore des zones d’activités ?</a:t>
            </a:r>
            <a:endParaRPr lang="fr-FR" sz="4000" b="1" dirty="0">
              <a:solidFill>
                <a:schemeClr val="accent2">
                  <a:lumMod val="75000"/>
                </a:schemeClr>
              </a:solidFill>
              <a:latin typeface="Arial" pitchFamily="34" charset="0"/>
              <a:cs typeface="Arial" pitchFamily="34" charset="0"/>
            </a:endParaRPr>
          </a:p>
        </p:txBody>
      </p:sp>
      <p:pic>
        <p:nvPicPr>
          <p:cNvPr id="3" name="Image 2" descr="haut de page portrait.tif"/>
          <p:cNvPicPr/>
          <p:nvPr/>
        </p:nvPicPr>
        <p:blipFill>
          <a:blip r:embed="rId3" cstate="print"/>
          <a:srcRect/>
          <a:stretch>
            <a:fillRect/>
          </a:stretch>
        </p:blipFill>
        <p:spPr bwMode="auto">
          <a:xfrm>
            <a:off x="642910" y="285728"/>
            <a:ext cx="7776000" cy="792000"/>
          </a:xfrm>
          <a:prstGeom prst="rect">
            <a:avLst/>
          </a:prstGeom>
          <a:noFill/>
          <a:ln w="9525">
            <a:noFill/>
            <a:miter lim="800000"/>
            <a:headEnd/>
            <a:tailEnd/>
          </a:ln>
        </p:spPr>
      </p:pic>
      <p:pic>
        <p:nvPicPr>
          <p:cNvPr id="4" name="Image 3" descr="pied de page portrait.tif"/>
          <p:cNvPicPr/>
          <p:nvPr/>
        </p:nvPicPr>
        <p:blipFill>
          <a:blip r:embed="rId4" cstate="print"/>
          <a:srcRect/>
          <a:stretch>
            <a:fillRect/>
          </a:stretch>
        </p:blipFill>
        <p:spPr bwMode="auto">
          <a:xfrm>
            <a:off x="357158" y="6429396"/>
            <a:ext cx="7128000" cy="111318"/>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8056206" y="5816834"/>
            <a:ext cx="730636" cy="684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1142984"/>
            <a:ext cx="7786742" cy="4801314"/>
          </a:xfrm>
          <a:prstGeom prst="rect">
            <a:avLst/>
          </a:prstGeom>
          <a:noFill/>
        </p:spPr>
        <p:txBody>
          <a:bodyPr wrap="square" rtlCol="0">
            <a:spAutoFit/>
          </a:bodyPr>
          <a:lstStyle/>
          <a:p>
            <a:r>
              <a:rPr lang="fr-FR" sz="2000" b="1" dirty="0" smtClean="0"/>
              <a:t>Première bonne raison de penser « zones d’activités » : Pollution</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3" name="Image 2" descr="foto usine.jpg"/>
          <p:cNvPicPr>
            <a:picLocks noChangeAspect="1"/>
          </p:cNvPicPr>
          <p:nvPr/>
        </p:nvPicPr>
        <p:blipFill>
          <a:blip r:embed="rId3" cstate="print"/>
          <a:stretch>
            <a:fillRect/>
          </a:stretch>
        </p:blipFill>
        <p:spPr>
          <a:xfrm>
            <a:off x="1714480" y="1785926"/>
            <a:ext cx="5957499" cy="3960000"/>
          </a:xfrm>
          <a:prstGeom prst="rect">
            <a:avLst/>
          </a:prstGeom>
        </p:spPr>
      </p:pic>
      <p:pic>
        <p:nvPicPr>
          <p:cNvPr id="5" name="Image 4" descr="haut de page portrait.tif"/>
          <p:cNvPicPr/>
          <p:nvPr/>
        </p:nvPicPr>
        <p:blipFill>
          <a:blip r:embed="rId4" cstate="print"/>
          <a:srcRect/>
          <a:stretch>
            <a:fillRect/>
          </a:stretch>
        </p:blipFill>
        <p:spPr bwMode="auto">
          <a:xfrm>
            <a:off x="785786" y="214290"/>
            <a:ext cx="7380000" cy="684000"/>
          </a:xfrm>
          <a:prstGeom prst="rect">
            <a:avLst/>
          </a:prstGeom>
          <a:noFill/>
          <a:ln w="9525">
            <a:noFill/>
            <a:miter lim="800000"/>
            <a:headEnd/>
            <a:tailEnd/>
          </a:ln>
        </p:spPr>
      </p:pic>
      <p:pic>
        <p:nvPicPr>
          <p:cNvPr id="6" name="Image 5" descr="pied de page portrait.tif"/>
          <p:cNvPicPr/>
          <p:nvPr/>
        </p:nvPicPr>
        <p:blipFill>
          <a:blip r:embed="rId5" cstate="print"/>
          <a:srcRect/>
          <a:stretch>
            <a:fillRect/>
          </a:stretch>
        </p:blipFill>
        <p:spPr bwMode="auto">
          <a:xfrm>
            <a:off x="494396" y="6572272"/>
            <a:ext cx="7128000" cy="111318"/>
          </a:xfrm>
          <a:prstGeom prst="rect">
            <a:avLst/>
          </a:prstGeom>
          <a:noFill/>
          <a:ln w="9525">
            <a:noFill/>
            <a:miter lim="800000"/>
            <a:headEnd/>
            <a:tailEnd/>
          </a:ln>
        </p:spPr>
      </p:pic>
      <p:pic>
        <p:nvPicPr>
          <p:cNvPr id="5122" name="Picture 2"/>
          <p:cNvPicPr>
            <a:picLocks noChangeAspect="1" noChangeArrowheads="1"/>
          </p:cNvPicPr>
          <p:nvPr/>
        </p:nvPicPr>
        <p:blipFill>
          <a:blip r:embed="rId6" cstate="print"/>
          <a:srcRect/>
          <a:stretch>
            <a:fillRect/>
          </a:stretch>
        </p:blipFill>
        <p:spPr bwMode="auto">
          <a:xfrm>
            <a:off x="8056206" y="5959710"/>
            <a:ext cx="730636" cy="684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857232"/>
            <a:ext cx="7929618" cy="5600404"/>
          </a:xfrm>
          <a:prstGeom prst="rect">
            <a:avLst/>
          </a:prstGeom>
          <a:noFill/>
        </p:spPr>
        <p:txBody>
          <a:bodyPr wrap="square" rtlCol="0">
            <a:spAutoFit/>
          </a:bodyPr>
          <a:lstStyle/>
          <a:p>
            <a:r>
              <a:rPr lang="fr-FR" sz="2000" b="1" dirty="0" smtClean="0"/>
              <a:t>Deuxième bonne raison de penser « zones d’activités » : LES RISQUES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3" name="Image 2" descr="IMG_0137.JPG"/>
          <p:cNvPicPr>
            <a:picLocks noChangeAspect="1"/>
          </p:cNvPicPr>
          <p:nvPr/>
        </p:nvPicPr>
        <p:blipFill>
          <a:blip r:embed="rId3" cstate="print"/>
          <a:stretch>
            <a:fillRect/>
          </a:stretch>
        </p:blipFill>
        <p:spPr>
          <a:xfrm>
            <a:off x="1595834" y="1393330"/>
            <a:ext cx="6048000" cy="4536000"/>
          </a:xfrm>
          <a:prstGeom prst="rect">
            <a:avLst/>
          </a:prstGeom>
        </p:spPr>
      </p:pic>
      <p:sp>
        <p:nvSpPr>
          <p:cNvPr id="4" name="ZoneTexte 3"/>
          <p:cNvSpPr txBox="1"/>
          <p:nvPr/>
        </p:nvSpPr>
        <p:spPr>
          <a:xfrm>
            <a:off x="1571604" y="5929330"/>
            <a:ext cx="3028393" cy="369332"/>
          </a:xfrm>
          <a:prstGeom prst="rect">
            <a:avLst/>
          </a:prstGeom>
          <a:noFill/>
        </p:spPr>
        <p:txBody>
          <a:bodyPr wrap="none" rtlCol="0">
            <a:spAutoFit/>
          </a:bodyPr>
          <a:lstStyle/>
          <a:p>
            <a:r>
              <a:rPr lang="fr-FR" dirty="0" smtClean="0"/>
              <a:t>Usines chimiques Vieux Thann</a:t>
            </a:r>
            <a:endParaRPr lang="fr-FR" dirty="0"/>
          </a:p>
        </p:txBody>
      </p:sp>
      <p:pic>
        <p:nvPicPr>
          <p:cNvPr id="5" name="Image 4" descr="haut de page portrait.tif"/>
          <p:cNvPicPr/>
          <p:nvPr/>
        </p:nvPicPr>
        <p:blipFill>
          <a:blip r:embed="rId4" cstate="print"/>
          <a:srcRect/>
          <a:stretch>
            <a:fillRect/>
          </a:stretch>
        </p:blipFill>
        <p:spPr bwMode="auto">
          <a:xfrm>
            <a:off x="714348" y="285728"/>
            <a:ext cx="7524000" cy="684000"/>
          </a:xfrm>
          <a:prstGeom prst="rect">
            <a:avLst/>
          </a:prstGeom>
          <a:noFill/>
          <a:ln w="9525">
            <a:noFill/>
            <a:miter lim="800000"/>
            <a:headEnd/>
            <a:tailEnd/>
          </a:ln>
        </p:spPr>
      </p:pic>
      <p:pic>
        <p:nvPicPr>
          <p:cNvPr id="6" name="Image 5" descr="pied de page portrait.tif"/>
          <p:cNvPicPr/>
          <p:nvPr/>
        </p:nvPicPr>
        <p:blipFill>
          <a:blip r:embed="rId5" cstate="print"/>
          <a:srcRect/>
          <a:stretch>
            <a:fillRect/>
          </a:stretch>
        </p:blipFill>
        <p:spPr bwMode="auto">
          <a:xfrm>
            <a:off x="494396" y="6500834"/>
            <a:ext cx="7236000" cy="111318"/>
          </a:xfrm>
          <a:prstGeom prst="rect">
            <a:avLst/>
          </a:prstGeom>
          <a:noFill/>
          <a:ln w="9525">
            <a:noFill/>
            <a:miter lim="800000"/>
            <a:headEnd/>
            <a:tailEnd/>
          </a:ln>
        </p:spPr>
      </p:pic>
      <p:pic>
        <p:nvPicPr>
          <p:cNvPr id="6146" name="Picture 2"/>
          <p:cNvPicPr>
            <a:picLocks noChangeAspect="1" noChangeArrowheads="1"/>
          </p:cNvPicPr>
          <p:nvPr/>
        </p:nvPicPr>
        <p:blipFill>
          <a:blip r:embed="rId6" cstate="print"/>
          <a:srcRect/>
          <a:stretch>
            <a:fillRect/>
          </a:stretch>
        </p:blipFill>
        <p:spPr bwMode="auto">
          <a:xfrm>
            <a:off x="8072462" y="5888272"/>
            <a:ext cx="730636" cy="684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894504"/>
            <a:ext cx="8215370" cy="677108"/>
          </a:xfrm>
          <a:prstGeom prst="rect">
            <a:avLst/>
          </a:prstGeom>
          <a:noFill/>
        </p:spPr>
        <p:txBody>
          <a:bodyPr wrap="square" rtlCol="0">
            <a:spAutoFit/>
          </a:bodyPr>
          <a:lstStyle/>
          <a:p>
            <a:r>
              <a:rPr lang="fr-FR" sz="2000" b="1" dirty="0" smtClean="0"/>
              <a:t>Troisième bonne raison de penser zones d’activités : LA TAILLE</a:t>
            </a:r>
          </a:p>
          <a:p>
            <a:endParaRPr lang="fr-FR" dirty="0" smtClean="0"/>
          </a:p>
        </p:txBody>
      </p:sp>
      <p:pic>
        <p:nvPicPr>
          <p:cNvPr id="3" name="Image 2" descr="PSA.jpg"/>
          <p:cNvPicPr>
            <a:picLocks noChangeAspect="1"/>
          </p:cNvPicPr>
          <p:nvPr/>
        </p:nvPicPr>
        <p:blipFill>
          <a:blip r:embed="rId3" cstate="print"/>
          <a:stretch>
            <a:fillRect/>
          </a:stretch>
        </p:blipFill>
        <p:spPr>
          <a:xfrm>
            <a:off x="1643042" y="1500174"/>
            <a:ext cx="6286111" cy="4392000"/>
          </a:xfrm>
          <a:prstGeom prst="rect">
            <a:avLst/>
          </a:prstGeom>
        </p:spPr>
      </p:pic>
      <p:sp>
        <p:nvSpPr>
          <p:cNvPr id="4" name="ZoneTexte 3"/>
          <p:cNvSpPr txBox="1"/>
          <p:nvPr/>
        </p:nvSpPr>
        <p:spPr>
          <a:xfrm>
            <a:off x="1571604" y="5857892"/>
            <a:ext cx="3643338" cy="369332"/>
          </a:xfrm>
          <a:prstGeom prst="rect">
            <a:avLst/>
          </a:prstGeom>
          <a:noFill/>
        </p:spPr>
        <p:txBody>
          <a:bodyPr wrap="square" rtlCol="0">
            <a:spAutoFit/>
          </a:bodyPr>
          <a:lstStyle/>
          <a:p>
            <a:r>
              <a:rPr lang="fr-FR" dirty="0" smtClean="0"/>
              <a:t>(PSA Mulhouse : 325ha)</a:t>
            </a:r>
            <a:endParaRPr lang="fr-FR" dirty="0"/>
          </a:p>
        </p:txBody>
      </p:sp>
      <p:pic>
        <p:nvPicPr>
          <p:cNvPr id="5" name="Image 4" descr="haut de page portrait.tif"/>
          <p:cNvPicPr/>
          <p:nvPr/>
        </p:nvPicPr>
        <p:blipFill>
          <a:blip r:embed="rId4" cstate="print"/>
          <a:srcRect/>
          <a:stretch>
            <a:fillRect/>
          </a:stretch>
        </p:blipFill>
        <p:spPr bwMode="auto">
          <a:xfrm>
            <a:off x="857224" y="285728"/>
            <a:ext cx="7236000" cy="720000"/>
          </a:xfrm>
          <a:prstGeom prst="rect">
            <a:avLst/>
          </a:prstGeom>
          <a:noFill/>
          <a:ln w="9525">
            <a:noFill/>
            <a:miter lim="800000"/>
            <a:headEnd/>
            <a:tailEnd/>
          </a:ln>
        </p:spPr>
      </p:pic>
      <p:pic>
        <p:nvPicPr>
          <p:cNvPr id="6" name="Image 5" descr="pied de page portrait.tif"/>
          <p:cNvPicPr/>
          <p:nvPr/>
        </p:nvPicPr>
        <p:blipFill>
          <a:blip r:embed="rId5" cstate="print"/>
          <a:srcRect/>
          <a:stretch>
            <a:fillRect/>
          </a:stretch>
        </p:blipFill>
        <p:spPr bwMode="auto">
          <a:xfrm>
            <a:off x="357158" y="6500834"/>
            <a:ext cx="7344000" cy="111318"/>
          </a:xfrm>
          <a:prstGeom prst="rect">
            <a:avLst/>
          </a:prstGeom>
          <a:noFill/>
          <a:ln w="9525">
            <a:noFill/>
            <a:miter lim="800000"/>
            <a:headEnd/>
            <a:tailEnd/>
          </a:ln>
        </p:spPr>
      </p:pic>
      <p:pic>
        <p:nvPicPr>
          <p:cNvPr id="7170" name="Picture 2"/>
          <p:cNvPicPr>
            <a:picLocks noChangeAspect="1" noChangeArrowheads="1"/>
          </p:cNvPicPr>
          <p:nvPr/>
        </p:nvPicPr>
        <p:blipFill>
          <a:blip r:embed="rId6" cstate="print"/>
          <a:srcRect/>
          <a:stretch>
            <a:fillRect/>
          </a:stretch>
        </p:blipFill>
        <p:spPr bwMode="auto">
          <a:xfrm>
            <a:off x="8127644" y="5929330"/>
            <a:ext cx="730636" cy="684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857232"/>
            <a:ext cx="7858180" cy="677108"/>
          </a:xfrm>
          <a:prstGeom prst="rect">
            <a:avLst/>
          </a:prstGeom>
          <a:noFill/>
        </p:spPr>
        <p:txBody>
          <a:bodyPr wrap="square" rtlCol="0">
            <a:spAutoFit/>
          </a:bodyPr>
          <a:lstStyle/>
          <a:p>
            <a:r>
              <a:rPr lang="fr-FR" sz="2000" b="1" dirty="0" smtClean="0"/>
              <a:t>Quatrième bonne raison de penser ZA : NUISANCES DIVERSES</a:t>
            </a:r>
          </a:p>
          <a:p>
            <a:endParaRPr lang="fr-FR" dirty="0"/>
          </a:p>
        </p:txBody>
      </p:sp>
      <p:pic>
        <p:nvPicPr>
          <p:cNvPr id="3" name="Image 2" descr="poids lourds.jpg"/>
          <p:cNvPicPr>
            <a:picLocks noChangeAspect="1"/>
          </p:cNvPicPr>
          <p:nvPr/>
        </p:nvPicPr>
        <p:blipFill>
          <a:blip r:embed="rId3" cstate="print"/>
          <a:stretch>
            <a:fillRect/>
          </a:stretch>
        </p:blipFill>
        <p:spPr>
          <a:xfrm>
            <a:off x="1214414" y="1428736"/>
            <a:ext cx="6842180" cy="4536000"/>
          </a:xfrm>
          <a:prstGeom prst="rect">
            <a:avLst/>
          </a:prstGeom>
        </p:spPr>
      </p:pic>
      <p:sp>
        <p:nvSpPr>
          <p:cNvPr id="4" name="ZoneTexte 3"/>
          <p:cNvSpPr txBox="1"/>
          <p:nvPr/>
        </p:nvSpPr>
        <p:spPr>
          <a:xfrm>
            <a:off x="1142976" y="5929330"/>
            <a:ext cx="3436582" cy="369332"/>
          </a:xfrm>
          <a:prstGeom prst="rect">
            <a:avLst/>
          </a:prstGeom>
          <a:noFill/>
        </p:spPr>
        <p:txBody>
          <a:bodyPr wrap="none" rtlCol="0">
            <a:spAutoFit/>
          </a:bodyPr>
          <a:lstStyle/>
          <a:p>
            <a:r>
              <a:rPr lang="fr-FR" dirty="0" smtClean="0"/>
              <a:t>Crédit photo : Lille Métropole. A25</a:t>
            </a:r>
            <a:endParaRPr lang="fr-FR" dirty="0"/>
          </a:p>
        </p:txBody>
      </p:sp>
      <p:pic>
        <p:nvPicPr>
          <p:cNvPr id="5" name="Image 4" descr="haut de page portrait.tif"/>
          <p:cNvPicPr/>
          <p:nvPr/>
        </p:nvPicPr>
        <p:blipFill>
          <a:blip r:embed="rId4" cstate="print"/>
          <a:srcRect/>
          <a:stretch>
            <a:fillRect/>
          </a:stretch>
        </p:blipFill>
        <p:spPr bwMode="auto">
          <a:xfrm>
            <a:off x="714348" y="214290"/>
            <a:ext cx="7452000" cy="720000"/>
          </a:xfrm>
          <a:prstGeom prst="rect">
            <a:avLst/>
          </a:prstGeom>
          <a:noFill/>
          <a:ln w="9525">
            <a:noFill/>
            <a:miter lim="800000"/>
            <a:headEnd/>
            <a:tailEnd/>
          </a:ln>
        </p:spPr>
      </p:pic>
      <p:pic>
        <p:nvPicPr>
          <p:cNvPr id="6" name="Image 5" descr="pied de page portrait.tif"/>
          <p:cNvPicPr/>
          <p:nvPr/>
        </p:nvPicPr>
        <p:blipFill>
          <a:blip r:embed="rId5" cstate="print"/>
          <a:srcRect/>
          <a:stretch>
            <a:fillRect/>
          </a:stretch>
        </p:blipFill>
        <p:spPr bwMode="auto">
          <a:xfrm>
            <a:off x="422958" y="6500834"/>
            <a:ext cx="7092000" cy="111318"/>
          </a:xfrm>
          <a:prstGeom prst="rect">
            <a:avLst/>
          </a:prstGeom>
          <a:noFill/>
          <a:ln w="9525">
            <a:noFill/>
            <a:miter lim="800000"/>
            <a:headEnd/>
            <a:tailEnd/>
          </a:ln>
        </p:spPr>
      </p:pic>
      <p:pic>
        <p:nvPicPr>
          <p:cNvPr id="8194" name="Picture 2"/>
          <p:cNvPicPr>
            <a:picLocks noChangeAspect="1" noChangeArrowheads="1"/>
          </p:cNvPicPr>
          <p:nvPr/>
        </p:nvPicPr>
        <p:blipFill>
          <a:blip r:embed="rId6" cstate="print"/>
          <a:srcRect/>
          <a:stretch>
            <a:fillRect/>
          </a:stretch>
        </p:blipFill>
        <p:spPr bwMode="auto">
          <a:xfrm>
            <a:off x="8127644" y="5959710"/>
            <a:ext cx="730636" cy="684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2643182"/>
            <a:ext cx="8358246" cy="1938992"/>
          </a:xfrm>
          <a:prstGeom prst="rect">
            <a:avLst/>
          </a:prstGeom>
          <a:noFill/>
        </p:spPr>
        <p:txBody>
          <a:bodyPr wrap="square" rtlCol="0">
            <a:spAutoFit/>
          </a:bodyPr>
          <a:lstStyle/>
          <a:p>
            <a:pPr algn="ctr"/>
            <a:r>
              <a:rPr lang="fr-FR" sz="4000" b="1" dirty="0" smtClean="0">
                <a:solidFill>
                  <a:schemeClr val="accent2">
                    <a:lumMod val="75000"/>
                  </a:schemeClr>
                </a:solidFill>
                <a:latin typeface="Arial" pitchFamily="34" charset="0"/>
                <a:cs typeface="Arial" pitchFamily="34" charset="0"/>
              </a:rPr>
              <a:t>MAIS DES CHANGEMENTS </a:t>
            </a:r>
          </a:p>
          <a:p>
            <a:pPr algn="ctr"/>
            <a:endParaRPr lang="fr-FR" sz="4000" b="1" dirty="0" smtClean="0">
              <a:solidFill>
                <a:schemeClr val="accent2">
                  <a:lumMod val="75000"/>
                </a:schemeClr>
              </a:solidFill>
              <a:latin typeface="Arial" pitchFamily="34" charset="0"/>
              <a:cs typeface="Arial" pitchFamily="34" charset="0"/>
            </a:endParaRPr>
          </a:p>
          <a:p>
            <a:pPr algn="ctr"/>
            <a:r>
              <a:rPr lang="fr-FR" sz="4000" b="1" dirty="0" smtClean="0">
                <a:solidFill>
                  <a:schemeClr val="accent2">
                    <a:lumMod val="75000"/>
                  </a:schemeClr>
                </a:solidFill>
                <a:latin typeface="Arial" pitchFamily="34" charset="0"/>
                <a:cs typeface="Arial" pitchFamily="34" charset="0"/>
              </a:rPr>
              <a:t>A INTEGRER</a:t>
            </a:r>
            <a:endParaRPr lang="fr-FR" sz="4000" b="1" dirty="0">
              <a:solidFill>
                <a:schemeClr val="accent2">
                  <a:lumMod val="75000"/>
                </a:schemeClr>
              </a:solidFill>
              <a:latin typeface="Arial" pitchFamily="34" charset="0"/>
              <a:cs typeface="Arial" pitchFamily="34" charset="0"/>
            </a:endParaRPr>
          </a:p>
        </p:txBody>
      </p:sp>
      <p:pic>
        <p:nvPicPr>
          <p:cNvPr id="3" name="Image 2" descr="haut de page portrait.tif"/>
          <p:cNvPicPr/>
          <p:nvPr/>
        </p:nvPicPr>
        <p:blipFill>
          <a:blip r:embed="rId3" cstate="print"/>
          <a:srcRect/>
          <a:stretch>
            <a:fillRect/>
          </a:stretch>
        </p:blipFill>
        <p:spPr bwMode="auto">
          <a:xfrm>
            <a:off x="571472" y="428604"/>
            <a:ext cx="7956000" cy="792000"/>
          </a:xfrm>
          <a:prstGeom prst="rect">
            <a:avLst/>
          </a:prstGeom>
          <a:noFill/>
          <a:ln w="9525">
            <a:noFill/>
            <a:miter lim="800000"/>
            <a:headEnd/>
            <a:tailEnd/>
          </a:ln>
        </p:spPr>
      </p:pic>
      <p:pic>
        <p:nvPicPr>
          <p:cNvPr id="4" name="Image 3" descr="pied de page portrait.tif"/>
          <p:cNvPicPr/>
          <p:nvPr/>
        </p:nvPicPr>
        <p:blipFill>
          <a:blip r:embed="rId4" cstate="print"/>
          <a:srcRect/>
          <a:stretch>
            <a:fillRect/>
          </a:stretch>
        </p:blipFill>
        <p:spPr bwMode="auto">
          <a:xfrm>
            <a:off x="494396" y="6429396"/>
            <a:ext cx="7020000" cy="111318"/>
          </a:xfrm>
          <a:prstGeom prst="rect">
            <a:avLst/>
          </a:prstGeom>
          <a:noFill/>
          <a:ln w="9525">
            <a:noFill/>
            <a:miter lim="800000"/>
            <a:headEnd/>
            <a:tailEnd/>
          </a:ln>
        </p:spPr>
      </p:pic>
      <p:pic>
        <p:nvPicPr>
          <p:cNvPr id="9218" name="Picture 2"/>
          <p:cNvPicPr>
            <a:picLocks noChangeAspect="1" noChangeArrowheads="1"/>
          </p:cNvPicPr>
          <p:nvPr/>
        </p:nvPicPr>
        <p:blipFill>
          <a:blip r:embed="rId5" cstate="print"/>
          <a:srcRect/>
          <a:stretch>
            <a:fillRect/>
          </a:stretch>
        </p:blipFill>
        <p:spPr bwMode="auto">
          <a:xfrm>
            <a:off x="8001026" y="5888272"/>
            <a:ext cx="730636" cy="684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1475</Words>
  <Application>Microsoft Office PowerPoint</Application>
  <PresentationFormat>Affichage à l'écran (4:3)</PresentationFormat>
  <Paragraphs>270</Paragraphs>
  <Slides>25</Slides>
  <Notes>23</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Des zones d’Activités à tout prix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Your User Name</dc:creator>
  <cp:lastModifiedBy>Roxane</cp:lastModifiedBy>
  <cp:revision>87</cp:revision>
  <dcterms:created xsi:type="dcterms:W3CDTF">2010-06-15T14:16:27Z</dcterms:created>
  <dcterms:modified xsi:type="dcterms:W3CDTF">2011-08-16T10:29:56Z</dcterms:modified>
</cp:coreProperties>
</file>