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8" r:id="rId3"/>
    <p:sldId id="300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</p:sldIdLst>
  <p:sldSz cx="9144000" cy="6858000" type="screen4x3"/>
  <p:notesSz cx="6896100" cy="10033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66"/>
    <a:srgbClr val="FF00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2346" autoAdjust="0"/>
  </p:normalViewPr>
  <p:slideViewPr>
    <p:cSldViewPr>
      <p:cViewPr>
        <p:scale>
          <a:sx n="70" d="100"/>
          <a:sy n="70" d="100"/>
        </p:scale>
        <p:origin x="-291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8516" cy="5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7" rIns="93114" bIns="46557" numCol="1" anchor="t" anchorCtr="0" compatLnSpc="1">
            <a:prstTxWarp prst="textNoShape">
              <a:avLst/>
            </a:prstTxWarp>
          </a:bodyPr>
          <a:lstStyle>
            <a:lvl1pPr algn="l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501" y="2"/>
            <a:ext cx="2990058" cy="5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7" rIns="93114" bIns="46557" numCol="1" anchor="t" anchorCtr="0" compatLnSpc="1">
            <a:prstTxWarp prst="textNoShape">
              <a:avLst/>
            </a:prstTxWarp>
          </a:bodyPr>
          <a:lstStyle>
            <a:lvl1pPr algn="r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4D98F2A-7B35-4062-8C5C-10AC5E6F8709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28782"/>
            <a:ext cx="2988516" cy="5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7" rIns="93114" bIns="46557" numCol="1" anchor="b" anchorCtr="0" compatLnSpc="1">
            <a:prstTxWarp prst="textNoShape">
              <a:avLst/>
            </a:prstTxWarp>
          </a:bodyPr>
          <a:lstStyle>
            <a:lvl1pPr algn="l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501" y="9528782"/>
            <a:ext cx="2990058" cy="5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7" rIns="93114" bIns="46557" numCol="1" anchor="b" anchorCtr="0" compatLnSpc="1">
            <a:prstTxWarp prst="textNoShape">
              <a:avLst/>
            </a:prstTxWarp>
          </a:bodyPr>
          <a:lstStyle>
            <a:lvl1pPr algn="r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D4644AB-6BAF-441B-8524-BEC422D9E5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01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8516" cy="5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>
            <a:lvl1pPr algn="l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4501" y="2"/>
            <a:ext cx="2990058" cy="5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>
            <a:lvl1pPr algn="r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AFCEEE9-380A-4F97-B750-D02FCBBCFB8A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14912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303" y="4765169"/>
            <a:ext cx="5517497" cy="4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28782"/>
            <a:ext cx="2988516" cy="5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b" anchorCtr="0" compatLnSpc="1">
            <a:prstTxWarp prst="textNoShape">
              <a:avLst/>
            </a:prstTxWarp>
          </a:bodyPr>
          <a:lstStyle>
            <a:lvl1pPr algn="l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4501" y="9528782"/>
            <a:ext cx="2990058" cy="5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b" anchorCtr="0" compatLnSpc="1">
            <a:prstTxWarp prst="textNoShape">
              <a:avLst/>
            </a:prstTxWarp>
          </a:bodyPr>
          <a:lstStyle>
            <a:lvl1pPr algn="r" defTabSz="93160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DFA5775-BA87-45AB-8F0C-E07126D5C5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28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bâtiment neuf construit sur l’emplacement d’un ancien bâtiment agricole de la Maison </a:t>
            </a:r>
            <a:r>
              <a:rPr lang="fr-FR" dirty="0" err="1" smtClean="0"/>
              <a:t>Landwerlin</a:t>
            </a:r>
            <a:endParaRPr lang="fr-FR" dirty="0" smtClean="0"/>
          </a:p>
          <a:p>
            <a:r>
              <a:rPr lang="fr-FR" i="1" dirty="0" smtClean="0"/>
              <a:t>--un bâtiment d’environ 180 m² (surface au sol),</a:t>
            </a:r>
          </a:p>
          <a:p>
            <a:r>
              <a:rPr lang="fr-FR" i="1" dirty="0" smtClean="0"/>
              <a:t>--une cour d’environ 150 m² (surface au sol) ,</a:t>
            </a:r>
          </a:p>
          <a:p>
            <a:r>
              <a:rPr lang="fr-FR" i="1" dirty="0" smtClean="0"/>
              <a:t>--pas de modification du découpage parcellaire,</a:t>
            </a:r>
          </a:p>
          <a:p>
            <a:r>
              <a:rPr lang="fr-FR" i="1" dirty="0" smtClean="0"/>
              <a:t>--un parking arboré de 8 places,</a:t>
            </a:r>
          </a:p>
          <a:p>
            <a:r>
              <a:rPr lang="fr-FR" i="1" dirty="0" smtClean="0"/>
              <a:t>--un jardin potager pédagogique sur l’emplacement de l’actuel,</a:t>
            </a:r>
          </a:p>
          <a:p>
            <a:r>
              <a:rPr lang="fr-FR" i="1" dirty="0" smtClean="0"/>
              <a:t>--une liaison piétonne créée entre le groupe scolaire et la parcelle </a:t>
            </a:r>
            <a:r>
              <a:rPr lang="fr-FR" i="1" dirty="0" err="1" smtClean="0"/>
              <a:t>Landwerlin</a:t>
            </a:r>
            <a:r>
              <a:rPr lang="fr-FR" i="1" dirty="0" smtClean="0"/>
              <a:t> pour faciliter les circulations des élèves vers le Pôle</a:t>
            </a:r>
          </a:p>
          <a:p>
            <a:r>
              <a:rPr lang="fr-FR" dirty="0" smtClean="0"/>
              <a:t>Culturel, le potager et le périscolaire,</a:t>
            </a:r>
          </a:p>
          <a:p>
            <a:r>
              <a:rPr lang="fr-FR" i="1" dirty="0" smtClean="0"/>
              <a:t>--un </a:t>
            </a:r>
            <a:r>
              <a:rPr lang="fr-FR" i="1" dirty="0" err="1" smtClean="0"/>
              <a:t>coeur</a:t>
            </a:r>
            <a:r>
              <a:rPr lang="fr-FR" i="1" dirty="0" smtClean="0"/>
              <a:t> de parcelle aménagé pour les usagers : accès piéton au Pôle Culturel et au périscolaire, terrasse pour le café du Pôle</a:t>
            </a:r>
          </a:p>
          <a:p>
            <a:r>
              <a:rPr lang="fr-FR" dirty="0" smtClean="0"/>
              <a:t>Culturel...</a:t>
            </a:r>
          </a:p>
          <a:p>
            <a:r>
              <a:rPr lang="fr-FR" i="1" dirty="0" smtClean="0"/>
              <a:t>--double accès au périscolaire : par l’école et par la cour </a:t>
            </a:r>
            <a:r>
              <a:rPr lang="fr-FR" i="1" dirty="0" err="1" smtClean="0"/>
              <a:t>Landwerlin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5775-BA87-45AB-8F0C-E07126D5C5B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bâtiment d’environ 300 m² (surface au sol) faisant face à l’école</a:t>
            </a:r>
          </a:p>
          <a:p>
            <a:r>
              <a:rPr lang="fr-FR" i="1" dirty="0" smtClean="0"/>
              <a:t>--un accueil périscolaire de plain-pied avec la cour (env. 180 m² au sol),</a:t>
            </a:r>
          </a:p>
          <a:p>
            <a:r>
              <a:rPr lang="fr-FR" i="1" dirty="0" smtClean="0"/>
              <a:t>--maintien de la chaufferie et des sanitaires,</a:t>
            </a:r>
          </a:p>
          <a:p>
            <a:r>
              <a:rPr lang="fr-FR" i="1" dirty="0" smtClean="0"/>
              <a:t>--un préau d’environ 90 m² au sol, neuf adossé au périscolaire :</a:t>
            </a:r>
          </a:p>
          <a:p>
            <a:r>
              <a:rPr lang="fr-FR" dirty="0" smtClean="0"/>
              <a:t>un espace extérieur pour circuler, discuter ou jouer et un élément de structure faisant le lien avec l’école,</a:t>
            </a:r>
          </a:p>
          <a:p>
            <a:r>
              <a:rPr lang="fr-FR" dirty="0" smtClean="0"/>
              <a:t>l’accès au périscolaire se ferait par le groupe scolaire.</a:t>
            </a:r>
          </a:p>
          <a:p>
            <a:r>
              <a:rPr lang="fr-FR" i="1" dirty="0" smtClean="0"/>
              <a:t>--modification du découpage parcellaire,</a:t>
            </a:r>
          </a:p>
          <a:p>
            <a:r>
              <a:rPr lang="fr-FR" i="1" dirty="0" smtClean="0"/>
              <a:t>--un parking arboré de 8 places,</a:t>
            </a:r>
          </a:p>
          <a:p>
            <a:r>
              <a:rPr lang="fr-FR" i="1" dirty="0" smtClean="0"/>
              <a:t>--un jardin potager pédagogique sur l’emplacement de l’actuel,</a:t>
            </a:r>
          </a:p>
          <a:p>
            <a:r>
              <a:rPr lang="fr-FR" i="1" dirty="0" smtClean="0"/>
              <a:t>--une liaison piétonne créée entre le groupe scolaire et la parcelle </a:t>
            </a:r>
            <a:r>
              <a:rPr lang="fr-FR" i="1" dirty="0" err="1" smtClean="0"/>
              <a:t>Landwerlin</a:t>
            </a:r>
            <a:r>
              <a:rPr lang="fr-FR" i="1" dirty="0" smtClean="0"/>
              <a:t> pour faciliter les circulations des élèves vers le Pôle</a:t>
            </a:r>
          </a:p>
          <a:p>
            <a:r>
              <a:rPr lang="fr-FR" dirty="0" smtClean="0"/>
              <a:t>Culturel et le potager,</a:t>
            </a:r>
          </a:p>
          <a:p>
            <a:r>
              <a:rPr lang="fr-FR" i="1" dirty="0" smtClean="0"/>
              <a:t>--un </a:t>
            </a:r>
            <a:r>
              <a:rPr lang="fr-FR" i="1" dirty="0" err="1" smtClean="0"/>
              <a:t>coeur</a:t>
            </a:r>
            <a:r>
              <a:rPr lang="fr-FR" i="1" dirty="0" smtClean="0"/>
              <a:t> de parcelle aménagé pour les usagers : accès piéton au Pôle Culturel et au périscolaire, terrasse pour le café du Pôle</a:t>
            </a:r>
          </a:p>
          <a:p>
            <a:r>
              <a:rPr lang="fr-FR" dirty="0" smtClean="0"/>
              <a:t>Culturel...</a:t>
            </a:r>
          </a:p>
          <a:p>
            <a:r>
              <a:rPr lang="fr-FR" i="1" dirty="0" smtClean="0"/>
              <a:t>--double accès au périscolaire : par l’école et par la cour </a:t>
            </a:r>
            <a:r>
              <a:rPr lang="fr-FR" i="1" dirty="0" err="1" smtClean="0"/>
              <a:t>Landwerlin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5775-BA87-45AB-8F0C-E07126D5C5B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grange Meyer réhabilitée et reconvertie en local périscolaire</a:t>
            </a:r>
          </a:p>
          <a:p>
            <a:r>
              <a:rPr lang="fr-FR" i="1" dirty="0" smtClean="0"/>
              <a:t>--un bâtiment d’environ 150 m² au sol,</a:t>
            </a:r>
          </a:p>
          <a:p>
            <a:r>
              <a:rPr lang="fr-FR" i="1" dirty="0" smtClean="0"/>
              <a:t>--une liaison directe et facile avec le groupe scolaire</a:t>
            </a:r>
          </a:p>
          <a:p>
            <a:r>
              <a:rPr lang="fr-FR" i="1" dirty="0" smtClean="0"/>
              <a:t>--modification du découpage parcellaire,</a:t>
            </a:r>
          </a:p>
          <a:p>
            <a:r>
              <a:rPr lang="fr-FR" i="1" dirty="0" smtClean="0"/>
              <a:t>--un parking arboré de 8 places,</a:t>
            </a:r>
          </a:p>
          <a:p>
            <a:r>
              <a:rPr lang="fr-FR" i="1" dirty="0" smtClean="0"/>
              <a:t>--un jardin potager pédagogique sur l’emplacement de l’actuel,</a:t>
            </a:r>
          </a:p>
          <a:p>
            <a:r>
              <a:rPr lang="fr-FR" i="1" dirty="0" smtClean="0"/>
              <a:t>--une liaison piétonne créée entre le groupe scolaire et la parcelle </a:t>
            </a:r>
            <a:r>
              <a:rPr lang="fr-FR" i="1" dirty="0" err="1" smtClean="0"/>
              <a:t>Landwerlin</a:t>
            </a:r>
            <a:r>
              <a:rPr lang="fr-FR" i="1" dirty="0" smtClean="0"/>
              <a:t> pour faciliter les circulations des élèves vers le Pôle</a:t>
            </a:r>
          </a:p>
          <a:p>
            <a:r>
              <a:rPr lang="fr-FR" dirty="0" smtClean="0"/>
              <a:t>Culturel et le potager,</a:t>
            </a:r>
          </a:p>
          <a:p>
            <a:r>
              <a:rPr lang="fr-FR" i="1" dirty="0" smtClean="0"/>
              <a:t>--un </a:t>
            </a:r>
            <a:r>
              <a:rPr lang="fr-FR" i="1" dirty="0" err="1" smtClean="0"/>
              <a:t>coeur</a:t>
            </a:r>
            <a:r>
              <a:rPr lang="fr-FR" i="1" dirty="0" smtClean="0"/>
              <a:t> de parcelle aménagé pour les usagers : accès piéton au Pôle Culturel et au périscolaire, terrasse pour le café du Pôle</a:t>
            </a:r>
          </a:p>
          <a:p>
            <a:r>
              <a:rPr lang="fr-FR" dirty="0" smtClean="0"/>
              <a:t>Culturel...</a:t>
            </a:r>
          </a:p>
          <a:p>
            <a:r>
              <a:rPr lang="fr-FR" i="1" dirty="0" smtClean="0"/>
              <a:t>--double accès au périscolaire : par l’école et par la cour </a:t>
            </a:r>
            <a:r>
              <a:rPr lang="fr-FR" i="1" dirty="0" err="1" smtClean="0"/>
              <a:t>Landwerlin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5775-BA87-45AB-8F0C-E07126D5C5B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FCCB-7EDB-462D-AAFC-128B83D2C9D8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9A10-6AEF-4BC2-968C-EAA345F407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21EC-85B4-4BC6-A3FC-A0691A2AE04C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AD0D-B43C-4897-A45B-75FD6186CB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2275-D910-4BD4-8AC5-24E145ACB07F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7A2F-2AD6-4CDA-8976-F917294F8C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0E7E-3C7B-45B0-82BE-219932CECA4C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5ECA-8F70-4B65-962B-99B9651774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D0D-103F-4DB5-9550-4B091EF2035A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00F8-07A4-4C28-BE18-3684A4D58F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9B55-7AC0-488B-839B-FAAD77368835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E17C-6F03-4559-B9D3-CA41CEEE9D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F3A1-9FB8-4EA5-A93F-240FA392EDB9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7942-AB58-410F-A6BB-49D9B42011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EA8C-C7B3-4A81-B2E4-80A56F30FC4C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36C9-F43F-4C8D-B6FF-158417C37F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3B17-BE4C-40E4-AA9F-11239C10BCB6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B7D1-047F-414B-B66F-AA75E23523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9C76-EED2-46DB-85B3-2B9400A12EE4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2250-A0B4-4D41-ADE8-0CB56D0BE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FC43-B632-4A21-A9D7-71F591EB9110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7216-DC79-4A03-B474-9EAE83F67D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27E7-3C53-4675-A455-F419D9341174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587B-0F0A-4743-9726-332DBE4B0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E933-DD91-44DC-86DC-1259A83D894A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9197-BA80-4C60-8F56-D55F96E757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14531-6D1D-4DF5-97C0-15B1F90EC581}" type="datetimeFigureOut">
              <a:rPr lang="fr-FR"/>
              <a:pPr>
                <a:defRPr/>
              </a:pPr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345E2-3333-42D0-BF12-56DA567811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5367" name="Image 6" descr="presentation powerpoi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42875" y="1009759"/>
            <a:ext cx="85328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dirty="0" smtClean="0">
                <a:solidFill>
                  <a:schemeClr val="accent2"/>
                </a:solidFill>
                <a:latin typeface="Helvetica" pitchFamily="2" charset="0"/>
              </a:rPr>
              <a:t>FLAXLANDEN</a:t>
            </a:r>
            <a:endParaRPr lang="fr-FR" sz="3600" dirty="0">
              <a:solidFill>
                <a:schemeClr val="accent2"/>
              </a:solidFill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r-FR" sz="2800" dirty="0" smtClean="0">
                <a:solidFill>
                  <a:schemeClr val="accent2"/>
                </a:solidFill>
                <a:latin typeface="Helvetica" pitchFamily="2" charset="0"/>
              </a:rPr>
              <a:t>REHABILITATION DU PATRIMOINE COMMUNAL</a:t>
            </a:r>
            <a:endParaRPr lang="fr-FR" sz="3200" dirty="0">
              <a:solidFill>
                <a:schemeClr val="accent2"/>
              </a:solidFill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sz="2400" dirty="0" smtClean="0">
              <a:solidFill>
                <a:srgbClr val="FF9933"/>
              </a:solidFill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dirty="0" smtClean="0">
                <a:solidFill>
                  <a:srgbClr val="FF9933"/>
                </a:solidFill>
                <a:latin typeface="Helvetica" pitchFamily="2" charset="0"/>
              </a:rPr>
              <a:t>Maisons </a:t>
            </a:r>
            <a:r>
              <a:rPr lang="fr-FR" sz="2400" dirty="0" err="1" smtClean="0">
                <a:solidFill>
                  <a:srgbClr val="FF9933"/>
                </a:solidFill>
                <a:latin typeface="Helvetica" pitchFamily="2" charset="0"/>
              </a:rPr>
              <a:t>Landwerlin</a:t>
            </a:r>
            <a:r>
              <a:rPr lang="fr-FR" sz="2400" dirty="0" smtClean="0">
                <a:solidFill>
                  <a:srgbClr val="FF9933"/>
                </a:solidFill>
                <a:latin typeface="Helvetica" pitchFamily="2" charset="0"/>
              </a:rPr>
              <a:t> et Meyer</a:t>
            </a:r>
            <a:endParaRPr lang="fr-FR" sz="2400" dirty="0">
              <a:solidFill>
                <a:srgbClr val="FF9933"/>
              </a:solidFill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dirty="0" smtClean="0">
                <a:solidFill>
                  <a:srgbClr val="FF9933"/>
                </a:solidFill>
                <a:latin typeface="Helvetica" pitchFamily="2" charset="0"/>
              </a:rPr>
              <a:t>21 septembre 2011</a:t>
            </a:r>
            <a:endParaRPr lang="fr-FR" sz="2400" dirty="0">
              <a:solidFill>
                <a:srgbClr val="FF9933"/>
              </a:solidFill>
              <a:latin typeface="Helvetica" pitchFamily="2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0" y="4221088"/>
            <a:ext cx="9141406" cy="1656000"/>
            <a:chOff x="0" y="4221088"/>
            <a:chExt cx="9141406" cy="1656000"/>
          </a:xfrm>
        </p:grpSpPr>
        <p:pic>
          <p:nvPicPr>
            <p:cNvPr id="16" name="Image 15" descr="Flax-oct 2010 001 (4).JPG"/>
            <p:cNvPicPr>
              <a:picLocks noChangeAspect="1"/>
            </p:cNvPicPr>
            <p:nvPr/>
          </p:nvPicPr>
          <p:blipFill>
            <a:blip r:embed="rId2" cstate="print"/>
            <a:srcRect l="9784"/>
            <a:stretch>
              <a:fillRect/>
            </a:stretch>
          </p:blipFill>
          <p:spPr>
            <a:xfrm>
              <a:off x="0" y="4221088"/>
              <a:ext cx="1991976" cy="1656000"/>
            </a:xfrm>
            <a:prstGeom prst="rect">
              <a:avLst/>
            </a:prstGeom>
          </p:spPr>
        </p:pic>
        <p:pic>
          <p:nvPicPr>
            <p:cNvPr id="11" name="Image 10" descr="Flax-oct 2010 00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8" y="4221088"/>
              <a:ext cx="1242000" cy="1656000"/>
            </a:xfrm>
            <a:prstGeom prst="rect">
              <a:avLst/>
            </a:prstGeom>
          </p:spPr>
        </p:pic>
        <p:pic>
          <p:nvPicPr>
            <p:cNvPr id="17" name="Image 16" descr="Flax-oct 2010 001 (5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824" y="4221088"/>
              <a:ext cx="2208000" cy="1656000"/>
            </a:xfrm>
            <a:prstGeom prst="rect">
              <a:avLst/>
            </a:prstGeom>
          </p:spPr>
        </p:pic>
        <p:pic>
          <p:nvPicPr>
            <p:cNvPr id="18" name="Image 17" descr="Flax-oct 2010 001 (6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3406" y="4221088"/>
              <a:ext cx="2208000" cy="1656000"/>
            </a:xfrm>
            <a:prstGeom prst="rect">
              <a:avLst/>
            </a:prstGeom>
          </p:spPr>
        </p:pic>
        <p:pic>
          <p:nvPicPr>
            <p:cNvPr id="19" name="Image 18" descr="IMG_0004.JPG"/>
            <p:cNvPicPr>
              <a:picLocks noChangeAspect="1"/>
            </p:cNvPicPr>
            <p:nvPr/>
          </p:nvPicPr>
          <p:blipFill>
            <a:blip r:embed="rId6" cstate="print"/>
            <a:srcRect r="8686"/>
            <a:stretch>
              <a:fillRect/>
            </a:stretch>
          </p:blipFill>
          <p:spPr>
            <a:xfrm>
              <a:off x="5148064" y="4221088"/>
              <a:ext cx="2016224" cy="165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4.png"/>
          <p:cNvPicPr>
            <a:picLocks noChangeAspect="1"/>
          </p:cNvPicPr>
          <p:nvPr/>
        </p:nvPicPr>
        <p:blipFill>
          <a:blip r:embed="rId2" cstate="print"/>
          <a:srcRect l="3750" t="5305" r="28745" b="52252"/>
          <a:stretch>
            <a:fillRect/>
          </a:stretch>
        </p:blipFill>
        <p:spPr>
          <a:xfrm>
            <a:off x="233518" y="1412776"/>
            <a:ext cx="874897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ge6.png"/>
          <p:cNvPicPr>
            <a:picLocks noChangeAspect="1"/>
          </p:cNvPicPr>
          <p:nvPr/>
        </p:nvPicPr>
        <p:blipFill>
          <a:blip r:embed="rId2" cstate="print"/>
          <a:srcRect l="3747" t="5855" r="29748" b="43713"/>
          <a:stretch>
            <a:fillRect/>
          </a:stretch>
        </p:blipFill>
        <p:spPr>
          <a:xfrm>
            <a:off x="323528" y="1268760"/>
            <a:ext cx="8280920" cy="44455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5.png"/>
          <p:cNvPicPr>
            <a:picLocks noChangeAspect="1"/>
          </p:cNvPicPr>
          <p:nvPr/>
        </p:nvPicPr>
        <p:blipFill>
          <a:blip r:embed="rId2" cstate="print"/>
          <a:srcRect l="3747" t="5855" r="28749" b="67658"/>
          <a:stretch>
            <a:fillRect/>
          </a:stretch>
        </p:blipFill>
        <p:spPr>
          <a:xfrm>
            <a:off x="179512" y="1340768"/>
            <a:ext cx="8656378" cy="2404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0" name="Text Box 448"/>
          <p:cNvSpPr txBox="1">
            <a:spLocks noChangeArrowheads="1"/>
          </p:cNvSpPr>
          <p:nvPr/>
        </p:nvSpPr>
        <p:spPr bwMode="auto">
          <a:xfrm>
            <a:off x="72454" y="1196752"/>
            <a:ext cx="903605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 smtClean="0">
                <a:solidFill>
                  <a:schemeClr val="accent2"/>
                </a:solidFill>
              </a:rPr>
              <a:t>Objectifs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- Donner des pistes de réflexion aux élus pour valoriser deux ensembles remarquables au cœur du village.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- Réaliser une recherche des subventions mobilisables pour le projet de réhabilitation de la Maison </a:t>
            </a:r>
            <a:r>
              <a:rPr lang="fr-FR" sz="2000" b="1" dirty="0" err="1" smtClean="0">
                <a:solidFill>
                  <a:schemeClr val="accent2"/>
                </a:solidFill>
              </a:rPr>
              <a:t>Landwerlin</a:t>
            </a:r>
            <a:endParaRPr lang="fr-FR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fr-FR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400" b="1" u="sng" dirty="0" smtClean="0">
                <a:solidFill>
                  <a:schemeClr val="accent2"/>
                </a:solidFill>
              </a:rPr>
              <a:t>Méthode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 visite de sites intéressants dans la région mulhousienne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2000" b="1" dirty="0" smtClean="0">
                <a:solidFill>
                  <a:schemeClr val="accent2"/>
                </a:solidFill>
              </a:rPr>
              <a:t> la maison </a:t>
            </a:r>
            <a:r>
              <a:rPr lang="fr-FR" sz="2000" b="1" dirty="0" err="1" smtClean="0">
                <a:solidFill>
                  <a:schemeClr val="accent2"/>
                </a:solidFill>
              </a:rPr>
              <a:t>dîmière</a:t>
            </a:r>
            <a:r>
              <a:rPr lang="fr-FR" sz="2000" b="1" dirty="0" smtClean="0">
                <a:solidFill>
                  <a:schemeClr val="accent2"/>
                </a:solidFill>
              </a:rPr>
              <a:t> de </a:t>
            </a:r>
            <a:r>
              <a:rPr lang="fr-FR" sz="2000" b="1" dirty="0" err="1" smtClean="0">
                <a:solidFill>
                  <a:schemeClr val="accent2"/>
                </a:solidFill>
              </a:rPr>
              <a:t>Koetzingue</a:t>
            </a:r>
            <a:r>
              <a:rPr lang="fr-FR" sz="2000" b="1" dirty="0" smtClean="0">
                <a:solidFill>
                  <a:schemeClr val="accent2"/>
                </a:solidFill>
              </a:rPr>
              <a:t>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2000" b="1" dirty="0" smtClean="0">
                <a:solidFill>
                  <a:schemeClr val="accent2"/>
                </a:solidFill>
              </a:rPr>
              <a:t> la médiathèque de </a:t>
            </a:r>
            <a:r>
              <a:rPr lang="fr-FR" sz="2000" b="1" dirty="0" err="1" smtClean="0">
                <a:solidFill>
                  <a:schemeClr val="accent2"/>
                </a:solidFill>
              </a:rPr>
              <a:t>Bantzenheim</a:t>
            </a:r>
            <a:r>
              <a:rPr lang="fr-FR" sz="2000" b="1" dirty="0" smtClean="0">
                <a:solidFill>
                  <a:schemeClr val="accent2"/>
                </a:solidFill>
              </a:rPr>
              <a:t>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2000" b="1" dirty="0" smtClean="0">
                <a:solidFill>
                  <a:schemeClr val="accent2"/>
                </a:solidFill>
              </a:rPr>
              <a:t> le Cité Hof à Riedisheim.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3871" name="Text Box 449"/>
          <p:cNvSpPr txBox="1">
            <a:spLocks noChangeArrowheads="1"/>
          </p:cNvSpPr>
          <p:nvPr/>
        </p:nvSpPr>
        <p:spPr bwMode="auto">
          <a:xfrm>
            <a:off x="5651500" y="1268413"/>
            <a:ext cx="31686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b="1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b="1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b="1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u="sng" dirty="0">
              <a:latin typeface="Helvetica" pitchFamily="2" charset="0"/>
            </a:endParaRPr>
          </a:p>
          <a:p>
            <a:pPr algn="ctr">
              <a:spcBef>
                <a:spcPct val="50000"/>
              </a:spcBef>
            </a:pPr>
            <a:endParaRPr lang="fr-FR" dirty="0"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8"/>
          <p:cNvSpPr txBox="1">
            <a:spLocks noChangeArrowheads="1"/>
          </p:cNvSpPr>
          <p:nvPr/>
        </p:nvSpPr>
        <p:spPr bwMode="auto">
          <a:xfrm>
            <a:off x="72454" y="44624"/>
            <a:ext cx="903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accent2"/>
                </a:solidFill>
              </a:rPr>
              <a:t>Le site actuel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6" name="Image 5" descr="cart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9838" y="81328"/>
            <a:ext cx="6500634" cy="590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8"/>
          <p:cNvSpPr txBox="1">
            <a:spLocks noChangeArrowheads="1"/>
          </p:cNvSpPr>
          <p:nvPr/>
        </p:nvSpPr>
        <p:spPr bwMode="auto">
          <a:xfrm>
            <a:off x="72454" y="44624"/>
            <a:ext cx="903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accent2"/>
                </a:solidFill>
              </a:rPr>
              <a:t>Les options envisageables sur le site : un aménagement en deux phases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6" name="Text Box 448"/>
          <p:cNvSpPr txBox="1">
            <a:spLocks noChangeArrowheads="1"/>
          </p:cNvSpPr>
          <p:nvPr/>
        </p:nvSpPr>
        <p:spPr bwMode="auto">
          <a:xfrm>
            <a:off x="72454" y="1454001"/>
            <a:ext cx="90360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Phase 1 : création d’un pôle culturel dans la Maison </a:t>
            </a:r>
            <a:r>
              <a:rPr lang="fr-FR" sz="2000" b="1" dirty="0" err="1" smtClean="0">
                <a:solidFill>
                  <a:schemeClr val="accent2"/>
                </a:solidFill>
              </a:rPr>
              <a:t>Landwerlin</a:t>
            </a:r>
            <a:endParaRPr lang="fr-FR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400" dirty="0" smtClean="0"/>
              <a:t>Regrouper la bibliothèque, un café littéraire et une médiathèque dans un lieu central, en respectant l’identité rurale du site et en créant des interactions fortes entre cet équipement et l’école. </a:t>
            </a:r>
          </a:p>
          <a:p>
            <a:pPr>
              <a:spcBef>
                <a:spcPct val="50000"/>
              </a:spcBef>
            </a:pPr>
            <a:endParaRPr lang="fr-FR" sz="1400" dirty="0" smtClean="0"/>
          </a:p>
          <a:p>
            <a:pPr>
              <a:spcBef>
                <a:spcPct val="50000"/>
              </a:spcBef>
            </a:pPr>
            <a:endParaRPr lang="fr-FR" sz="1400" dirty="0" smtClean="0"/>
          </a:p>
          <a:p>
            <a:pPr>
              <a:spcBef>
                <a:spcPct val="50000"/>
              </a:spcBef>
            </a:pPr>
            <a:endParaRPr lang="fr-FR" sz="1400" dirty="0" smtClean="0"/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Phase 2 : des locaux neufs pour le périscolaire ?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	</a:t>
            </a:r>
            <a:r>
              <a:rPr lang="fr-FR" sz="1600" b="1" dirty="0" smtClean="0">
                <a:solidFill>
                  <a:schemeClr val="accent2"/>
                </a:solidFill>
              </a:rPr>
              <a:t>Phase déclinée en 3 scenarii bâtis en fonction du coût du projet :</a:t>
            </a:r>
          </a:p>
          <a:p>
            <a:r>
              <a:rPr lang="fr-FR" sz="1600" b="1" dirty="0" smtClean="0">
                <a:solidFill>
                  <a:schemeClr val="accent2"/>
                </a:solidFill>
              </a:rPr>
              <a:t>		</a:t>
            </a:r>
            <a:r>
              <a:rPr lang="fr-FR" sz="1400" b="1" dirty="0" smtClean="0">
                <a:solidFill>
                  <a:schemeClr val="accent2"/>
                </a:solidFill>
              </a:rPr>
              <a:t>- scenario 1 : </a:t>
            </a:r>
            <a:r>
              <a:rPr lang="fr-FR" sz="1400" dirty="0" smtClean="0"/>
              <a:t>construction d’un périscolaire neuf sur l’emplacement d’un bâtiment</a:t>
            </a:r>
          </a:p>
          <a:p>
            <a:r>
              <a:rPr lang="fr-FR" sz="1400" dirty="0" smtClean="0"/>
              <a:t>		démoli dans la cour de la Maison </a:t>
            </a:r>
            <a:r>
              <a:rPr lang="fr-FR" sz="1400" dirty="0" err="1" smtClean="0"/>
              <a:t>Landwerlin</a:t>
            </a:r>
            <a:endParaRPr lang="fr-FR" sz="1400" dirty="0" smtClean="0"/>
          </a:p>
          <a:p>
            <a:endParaRPr lang="fr-FR" sz="1400" b="1" dirty="0" smtClean="0">
              <a:solidFill>
                <a:schemeClr val="accent2"/>
              </a:solidFill>
            </a:endParaRPr>
          </a:p>
          <a:p>
            <a:r>
              <a:rPr lang="fr-FR" sz="1400" b="1" dirty="0" smtClean="0">
                <a:solidFill>
                  <a:schemeClr val="accent2"/>
                </a:solidFill>
              </a:rPr>
              <a:t>		- scenario 1bis :</a:t>
            </a:r>
            <a:r>
              <a:rPr lang="fr-FR" sz="1400" dirty="0" smtClean="0"/>
              <a:t> construction d’un périscolaire neuf dans une position centrale</a:t>
            </a:r>
          </a:p>
          <a:p>
            <a:r>
              <a:rPr lang="fr-FR" sz="1400" dirty="0" smtClean="0"/>
              <a:t>		à l’échelle de l’îlot, incluant la démolition du préau de l’école</a:t>
            </a:r>
          </a:p>
          <a:p>
            <a:endParaRPr lang="fr-FR" sz="1400" b="1" dirty="0" smtClean="0">
              <a:solidFill>
                <a:schemeClr val="accent2"/>
              </a:solidFill>
            </a:endParaRPr>
          </a:p>
          <a:p>
            <a:r>
              <a:rPr lang="fr-FR" sz="1400" b="1" dirty="0" smtClean="0">
                <a:solidFill>
                  <a:schemeClr val="accent2"/>
                </a:solidFill>
              </a:rPr>
              <a:t>		- scenario 2 : </a:t>
            </a:r>
            <a:r>
              <a:rPr lang="fr-FR" sz="1400" dirty="0" smtClean="0"/>
              <a:t>reconversion de la grange Meyer en périscolaire</a:t>
            </a:r>
            <a:endParaRPr lang="fr-FR" sz="14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fr-FR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8"/>
          <p:cNvSpPr txBox="1">
            <a:spLocks noChangeArrowheads="1"/>
          </p:cNvSpPr>
          <p:nvPr/>
        </p:nvSpPr>
        <p:spPr bwMode="auto">
          <a:xfrm>
            <a:off x="72454" y="44624"/>
            <a:ext cx="903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accent2"/>
                </a:solidFill>
              </a:rPr>
              <a:t>Phase I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01267"/>
            <a:ext cx="367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Penser l’accueil du public</a:t>
            </a:r>
          </a:p>
          <a:p>
            <a:r>
              <a:rPr lang="fr-FR" i="1" dirty="0" smtClean="0"/>
              <a:t>-- ascenseur</a:t>
            </a:r>
          </a:p>
          <a:p>
            <a:r>
              <a:rPr lang="fr-FR" i="1" dirty="0" smtClean="0"/>
              <a:t>-- espace “ café littéraire ”</a:t>
            </a:r>
          </a:p>
          <a:p>
            <a:r>
              <a:rPr lang="fr-FR" i="1" dirty="0" smtClean="0"/>
              <a:t>-- accès aisé à la médiathèque</a:t>
            </a:r>
          </a:p>
          <a:p>
            <a:r>
              <a:rPr lang="fr-FR" i="1" dirty="0" smtClean="0"/>
              <a:t>-- un site ouvert sur son environnement</a:t>
            </a:r>
          </a:p>
          <a:p>
            <a:r>
              <a:rPr lang="fr-FR" dirty="0" smtClean="0"/>
              <a:t>immédiat</a:t>
            </a:r>
          </a:p>
          <a:p>
            <a:endParaRPr lang="fr-FR" dirty="0" smtClean="0"/>
          </a:p>
          <a:p>
            <a:r>
              <a:rPr lang="fr-FR" sz="2000" b="1" dirty="0" smtClean="0">
                <a:solidFill>
                  <a:schemeClr val="accent2"/>
                </a:solidFill>
              </a:rPr>
              <a:t>Aménagement extérieurs</a:t>
            </a:r>
          </a:p>
          <a:p>
            <a:r>
              <a:rPr lang="fr-FR" i="1" dirty="0" smtClean="0"/>
              <a:t>-- parking</a:t>
            </a:r>
          </a:p>
          <a:p>
            <a:r>
              <a:rPr lang="fr-FR" i="1" dirty="0" smtClean="0"/>
              <a:t>-- accès</a:t>
            </a:r>
          </a:p>
          <a:p>
            <a:r>
              <a:rPr lang="fr-FR" i="1" dirty="0" smtClean="0"/>
              <a:t>-- terrasse</a:t>
            </a:r>
          </a:p>
          <a:p>
            <a:r>
              <a:rPr lang="fr-FR" i="1" dirty="0" smtClean="0"/>
              <a:t>-- espaces verts</a:t>
            </a:r>
          </a:p>
          <a:p>
            <a:r>
              <a:rPr lang="fr-FR" i="1" dirty="0" smtClean="0"/>
              <a:t>-- liaisons douces et protégées avec</a:t>
            </a:r>
          </a:p>
          <a:p>
            <a:r>
              <a:rPr lang="fr-FR" dirty="0" smtClean="0"/>
              <a:t>l’école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779912" y="1484784"/>
            <a:ext cx="4990709" cy="4752529"/>
            <a:chOff x="3829763" y="1268759"/>
            <a:chExt cx="4990709" cy="4752529"/>
          </a:xfrm>
        </p:grpSpPr>
        <p:pic>
          <p:nvPicPr>
            <p:cNvPr id="7" name="Image 6" descr="Image1.jpg"/>
            <p:cNvPicPr>
              <a:picLocks noChangeAspect="1"/>
            </p:cNvPicPr>
            <p:nvPr/>
          </p:nvPicPr>
          <p:blipFill>
            <a:blip r:embed="rId2" cstate="print"/>
            <a:srcRect l="9495" t="28221" r="18339" b="19370"/>
            <a:stretch>
              <a:fillRect/>
            </a:stretch>
          </p:blipFill>
          <p:spPr>
            <a:xfrm>
              <a:off x="3829763" y="1268759"/>
              <a:ext cx="4630669" cy="4752529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4860032" y="2924944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Archives/réserve de la bibliothèque</a:t>
              </a:r>
              <a:endParaRPr lang="fr-FR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84168" y="4581128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Médiathèque</a:t>
              </a:r>
              <a:endParaRPr lang="fr-FR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11960" y="4581128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Espace café littéraire</a:t>
              </a:r>
            </a:p>
            <a:p>
              <a:r>
                <a:rPr lang="fr-FR" b="1" dirty="0" smtClean="0"/>
                <a:t> 		Entrée/Accueil</a:t>
              </a:r>
              <a:endParaRPr lang="fr-FR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355976" y="378904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Bibliothèque</a:t>
              </a:r>
              <a:endParaRPr lang="fr-FR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444208" y="378904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Bibliothèque</a:t>
              </a:r>
              <a:endParaRPr lang="fr-FR" b="1" dirty="0"/>
            </a:p>
          </p:txBody>
        </p:sp>
      </p:grpSp>
      <p:sp>
        <p:nvSpPr>
          <p:cNvPr id="15" name="Text Box 448"/>
          <p:cNvSpPr txBox="1">
            <a:spLocks noChangeArrowheads="1"/>
          </p:cNvSpPr>
          <p:nvPr/>
        </p:nvSpPr>
        <p:spPr bwMode="auto">
          <a:xfrm>
            <a:off x="4600575" y="1268760"/>
            <a:ext cx="3203402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i="1" dirty="0" smtClean="0"/>
              <a:t>Schéma de principe</a:t>
            </a:r>
          </a:p>
          <a:p>
            <a:pPr algn="ctr">
              <a:spcBef>
                <a:spcPct val="50000"/>
              </a:spcBef>
            </a:pPr>
            <a:r>
              <a:rPr lang="fr-FR" sz="1050" i="1" dirty="0" smtClean="0"/>
              <a:t>Maison </a:t>
            </a:r>
            <a:r>
              <a:rPr lang="fr-FR" sz="1050" i="1" dirty="0" err="1" smtClean="0"/>
              <a:t>Landwerlin</a:t>
            </a:r>
            <a:r>
              <a:rPr lang="fr-FR" sz="1050" i="1" dirty="0" smtClean="0"/>
              <a:t> vue de la cour</a:t>
            </a:r>
            <a:endParaRPr lang="fr-FR" sz="1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8"/>
          <p:cNvSpPr txBox="1">
            <a:spLocks noChangeArrowheads="1"/>
          </p:cNvSpPr>
          <p:nvPr/>
        </p:nvSpPr>
        <p:spPr bwMode="auto">
          <a:xfrm>
            <a:off x="72454" y="44624"/>
            <a:ext cx="903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accent2"/>
                </a:solidFill>
              </a:rPr>
              <a:t>Phase II –scenario 1-  </a:t>
            </a:r>
            <a:r>
              <a:rPr lang="fr-FR" sz="2400" b="1" i="1" dirty="0" smtClean="0">
                <a:solidFill>
                  <a:schemeClr val="accent2"/>
                </a:solidFill>
              </a:rPr>
              <a:t>Un bâtiment neuf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3" cstate="print"/>
          <a:srcRect l="22308" t="33196" r="11078" b="13272"/>
          <a:stretch>
            <a:fillRect/>
          </a:stretch>
        </p:blipFill>
        <p:spPr bwMode="auto">
          <a:xfrm>
            <a:off x="467544" y="1165802"/>
            <a:ext cx="7776864" cy="4999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8"/>
          <p:cNvSpPr txBox="1">
            <a:spLocks noChangeArrowheads="1"/>
          </p:cNvSpPr>
          <p:nvPr/>
        </p:nvSpPr>
        <p:spPr bwMode="auto">
          <a:xfrm>
            <a:off x="72454" y="32423"/>
            <a:ext cx="903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accent2"/>
                </a:solidFill>
              </a:rPr>
              <a:t>Phase II –scenario 1 bis- B</a:t>
            </a:r>
            <a:r>
              <a:rPr lang="fr-FR" sz="2400" b="1" i="1" dirty="0" smtClean="0">
                <a:solidFill>
                  <a:schemeClr val="accent2"/>
                </a:solidFill>
              </a:rPr>
              <a:t>âtiment neuf et démolition du préau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 l="22109" t="27035" r="11116" b="19809"/>
          <a:stretch>
            <a:fillRect/>
          </a:stretch>
        </p:blipFill>
        <p:spPr bwMode="auto">
          <a:xfrm>
            <a:off x="338456" y="1196224"/>
            <a:ext cx="7915832" cy="504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8"/>
          <p:cNvSpPr txBox="1">
            <a:spLocks noChangeArrowheads="1"/>
          </p:cNvSpPr>
          <p:nvPr/>
        </p:nvSpPr>
        <p:spPr bwMode="auto">
          <a:xfrm>
            <a:off x="72454" y="44624"/>
            <a:ext cx="903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accent2"/>
                </a:solidFill>
              </a:rPr>
              <a:t>Phase II –scenario 2- </a:t>
            </a:r>
            <a:r>
              <a:rPr lang="fr-FR" sz="2400" b="1" i="1" dirty="0" smtClean="0">
                <a:solidFill>
                  <a:schemeClr val="accent2"/>
                </a:solidFill>
              </a:rPr>
              <a:t>Reconversion de la grange Meyer 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 l="17419" t="24082" r="15841" b="22762"/>
          <a:stretch>
            <a:fillRect/>
          </a:stretch>
        </p:blipFill>
        <p:spPr bwMode="auto">
          <a:xfrm>
            <a:off x="313648" y="1142160"/>
            <a:ext cx="7992000" cy="509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8"/>
          <p:cNvSpPr txBox="1">
            <a:spLocks noChangeArrowheads="1"/>
          </p:cNvSpPr>
          <p:nvPr/>
        </p:nvSpPr>
        <p:spPr bwMode="auto">
          <a:xfrm>
            <a:off x="72454" y="44624"/>
            <a:ext cx="903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accent2"/>
                </a:solidFill>
              </a:rPr>
              <a:t>Les subventions mobilisables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pic>
        <p:nvPicPr>
          <p:cNvPr id="8" name="Image 7" descr="Image3.png"/>
          <p:cNvPicPr>
            <a:picLocks noChangeAspect="1"/>
          </p:cNvPicPr>
          <p:nvPr/>
        </p:nvPicPr>
        <p:blipFill>
          <a:blip r:embed="rId2" cstate="print"/>
          <a:srcRect l="3747" t="5855" r="28749" b="48234"/>
          <a:stretch>
            <a:fillRect/>
          </a:stretch>
        </p:blipFill>
        <p:spPr>
          <a:xfrm>
            <a:off x="146278" y="1268760"/>
            <a:ext cx="8674194" cy="4176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5744</TotalTime>
  <Words>680</Words>
  <Application>Microsoft Office PowerPoint</Application>
  <PresentationFormat>Affichage à l'écran (4:3)</PresentationFormat>
  <Paragraphs>108</Paragraphs>
  <Slides>12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Ppt0000000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Sébastien</dc:creator>
  <cp:lastModifiedBy>Roxane HERMITEAU</cp:lastModifiedBy>
  <cp:revision>249</cp:revision>
  <dcterms:created xsi:type="dcterms:W3CDTF">2008-06-10T07:23:53Z</dcterms:created>
  <dcterms:modified xsi:type="dcterms:W3CDTF">2012-07-23T07:58:48Z</dcterms:modified>
</cp:coreProperties>
</file>