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32"/>
  </p:notesMasterIdLst>
  <p:handoutMasterIdLst>
    <p:handoutMasterId r:id="rId33"/>
  </p:handoutMasterIdLst>
  <p:sldIdLst>
    <p:sldId id="257" r:id="rId3"/>
    <p:sldId id="288" r:id="rId4"/>
    <p:sldId id="258" r:id="rId5"/>
    <p:sldId id="259" r:id="rId6"/>
    <p:sldId id="282" r:id="rId7"/>
    <p:sldId id="283" r:id="rId8"/>
    <p:sldId id="307" r:id="rId9"/>
    <p:sldId id="308" r:id="rId10"/>
    <p:sldId id="284" r:id="rId11"/>
    <p:sldId id="312" r:id="rId12"/>
    <p:sldId id="290" r:id="rId13"/>
    <p:sldId id="311" r:id="rId14"/>
    <p:sldId id="296" r:id="rId15"/>
    <p:sldId id="292" r:id="rId16"/>
    <p:sldId id="293" r:id="rId17"/>
    <p:sldId id="315" r:id="rId18"/>
    <p:sldId id="295" r:id="rId19"/>
    <p:sldId id="294" r:id="rId20"/>
    <p:sldId id="298" r:id="rId21"/>
    <p:sldId id="299" r:id="rId22"/>
    <p:sldId id="300" r:id="rId23"/>
    <p:sldId id="313" r:id="rId24"/>
    <p:sldId id="302" r:id="rId25"/>
    <p:sldId id="303" r:id="rId26"/>
    <p:sldId id="306" r:id="rId27"/>
    <p:sldId id="304" r:id="rId28"/>
    <p:sldId id="305" r:id="rId29"/>
    <p:sldId id="314" r:id="rId30"/>
    <p:sldId id="309" r:id="rId31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3804" y="-12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1FEAA6A9-B36A-4046-9691-7811DA4F1A65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6009D5D5-5557-4921-8BC3-EB8C0AAD52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EAE4A21-031A-46CA-8851-C18348272296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430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AE915C0-39F2-4D2D-A96B-C13AC4F092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57AC-0B33-4671-B9B5-00ACF1129034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7942E-38E9-4223-9054-ACF2FCE959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EB80D-F944-490E-A907-F0CD0D9E9EAC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7B7C9-F861-40BF-8160-A02CA0BEB1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28AD-3F24-413B-8532-FBB617D54F97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53D2-5984-4084-8FBC-500B71BA9B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563E5-4855-4F5A-AF52-2DE8B7CB236D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EA4D7-D383-4CFC-8525-46CF2792FE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A3965-EE83-46AC-AC70-3C6AE38DDDBA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BE99-43A3-439B-9DCA-1A6F7D1997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5031C32-5798-42EA-B8D5-7EEF979AFD82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ED138FA-D0A0-444F-A473-7B4C173196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12237C-8849-4095-8C77-73ADD4308056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ECB6A82-42C4-471C-BF37-1A385660A9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BDC29DC-0FE1-4A7D-9C53-957BA607FD15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0DB1583-920F-4160-9F84-EBA87C3DD9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7C717F-6D9B-4F56-B944-A001FD02F2A7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F6FDE77-3A8A-4C36-88A5-324A8064A6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F1DBF7-864B-404B-B570-ED4E830655AD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2A6171-3B60-4A72-B148-AB275081D61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69F3A6-DBCA-4D5F-B88E-BA7F28CC6C2A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9229C32-BC10-4CB4-8FC3-C33D4CBA81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A8D3F-37AB-4A93-A228-585AA7874F27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759E-A1C2-4E29-8DC1-FF5EB7DEDE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B41A4CD-AF2B-4955-88B3-98852EB77157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D2B55FB-0578-438F-9A55-1A395011F2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15C3FC6-9345-44DD-A900-63F5B004030D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D6969FE-F965-43F7-8570-5E745AC48A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9681332-DC16-4A9F-AE00-3D7FA85AA879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825DEF-D5F3-4D7F-A54E-F8E8B22FC2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E4B3EE4-D637-41C6-AC5F-83805B52ECBC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1CD1F4-89DC-4C1F-BBD0-EFD0FF423A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1A6DD-25B7-46AA-A2AE-1B2618BC0D98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E4E38-282E-4FA0-AFA0-7E2FE99A4A5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3AB1C-420E-45DB-A2F8-34C3CD537925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6A08B-6E49-4F66-8B9E-933B632018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2B384-4861-4677-A124-6774DACD739A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F079-9813-4150-952F-32D9A563F4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711F3-A8EE-4587-9B1A-4F000B3FC237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DF1DA-1F8D-4114-AAEA-440C84FF6F2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DF9E-7ABB-4878-B5ED-DC3F3F8975B8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75103-AB8D-4A9D-86C9-12797CC28FE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D6915-C446-45D0-A9DA-93CB299137EB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E2A00-F860-4F50-9447-2AC8D735125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21F3-26C0-4FA4-9D63-89D6A5FB15EB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7AF0C-22A8-4FB1-B217-CE444EDB52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235C92-73FE-458E-9BAF-FEED58C56B77}" type="datetimeFigureOut">
              <a:rPr lang="fr-FR"/>
              <a:pPr>
                <a:defRPr/>
              </a:pPr>
              <a:t>12/08/2011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7F1C20-1164-4E81-AA62-6C6D1EA43C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2055" name="Image 6" descr="presentation powerpoint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7" descr="PHOTO BANDEAU BAS.jpg"/>
          <p:cNvPicPr>
            <a:picLocks noChangeAspect="1"/>
          </p:cNvPicPr>
          <p:nvPr/>
        </p:nvPicPr>
        <p:blipFill>
          <a:blip r:embed="rId12" cstate="print"/>
          <a:srcRect t="23888" r="781"/>
          <a:stretch>
            <a:fillRect/>
          </a:stretch>
        </p:blipFill>
        <p:spPr bwMode="auto">
          <a:xfrm>
            <a:off x="71438" y="5357813"/>
            <a:ext cx="9072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Image 8" descr="BANDEAU PAYSAGE.t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atp-developpement.fr/notre-entreprise/IMG/Logo_Solea.jpg" TargetMode="External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hyperlink" Target="http://www.ecole-letoile.com/images/SNCF_Logo.gif" TargetMode="External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Z:\5 RESSOURCES\BASE PHOTOS\Essais_TramTrain_juin2010\DSCN1769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4913313"/>
            <a:ext cx="91440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re 1"/>
          <p:cNvSpPr>
            <a:spLocks/>
          </p:cNvSpPr>
          <p:nvPr/>
        </p:nvSpPr>
        <p:spPr bwMode="auto">
          <a:xfrm>
            <a:off x="2771775" y="2781300"/>
            <a:ext cx="48958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4000">
                <a:solidFill>
                  <a:srgbClr val="B01821"/>
                </a:solidFill>
                <a:latin typeface="Helvetica Compressed" pitchFamily="34" charset="0"/>
              </a:rPr>
              <a:t>L’insertion urbaine</a:t>
            </a:r>
            <a:endParaRPr lang="fr-FR" sz="4000">
              <a:solidFill>
                <a:srgbClr val="F9B600"/>
              </a:solidFill>
              <a:latin typeface="Helvetica Compressed" pitchFamily="34" charset="0"/>
            </a:endParaRPr>
          </a:p>
        </p:txBody>
      </p:sp>
      <p:sp>
        <p:nvSpPr>
          <p:cNvPr id="14340" name="Sous-titre 2"/>
          <p:cNvSpPr>
            <a:spLocks/>
          </p:cNvSpPr>
          <p:nvPr/>
        </p:nvSpPr>
        <p:spPr bwMode="auto">
          <a:xfrm>
            <a:off x="0" y="4437063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fr-FR" sz="2800" b="1">
                <a:solidFill>
                  <a:srgbClr val="957C6F"/>
                </a:solidFill>
              </a:rPr>
              <a:t>Journée du 7 octobre 2010 – Rouen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476375" y="3225800"/>
            <a:ext cx="6480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>
                <a:solidFill>
                  <a:srgbClr val="F9B600"/>
                </a:solidFill>
                <a:latin typeface="Helvetica Compressed" pitchFamily="34" charset="0"/>
              </a:rPr>
              <a:t>Des gares du Tram-Train</a:t>
            </a:r>
            <a:endParaRPr lang="fr-FR" sz="4000"/>
          </a:p>
        </p:txBody>
      </p:sp>
      <p:sp>
        <p:nvSpPr>
          <p:cNvPr id="14342" name="Titre 1"/>
          <p:cNvSpPr>
            <a:spLocks/>
          </p:cNvSpPr>
          <p:nvPr/>
        </p:nvSpPr>
        <p:spPr bwMode="auto">
          <a:xfrm>
            <a:off x="2771775" y="3646488"/>
            <a:ext cx="56165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4000" b="1">
                <a:solidFill>
                  <a:srgbClr val="571010"/>
                </a:solidFill>
                <a:latin typeface="Helvetica Compressed" pitchFamily="34" charset="0"/>
              </a:rPr>
              <a:t>Mulhouse Vallée de la Thur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765175"/>
            <a:ext cx="9144000" cy="609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555" name="Text Box 231"/>
          <p:cNvSpPr txBox="1">
            <a:spLocks noChangeArrowheads="1"/>
          </p:cNvSpPr>
          <p:nvPr/>
        </p:nvSpPr>
        <p:spPr bwMode="auto">
          <a:xfrm>
            <a:off x="0" y="0"/>
            <a:ext cx="51435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chemeClr val="bg1"/>
                </a:solidFill>
              </a:rPr>
              <a:t>Situation septembre 2009 : </a:t>
            </a:r>
          </a:p>
          <a:p>
            <a:pPr>
              <a:spcBef>
                <a:spcPct val="50000"/>
              </a:spcBef>
            </a:pPr>
            <a:r>
              <a:rPr lang="fr-FR" sz="2000">
                <a:solidFill>
                  <a:schemeClr val="bg1"/>
                </a:solidFill>
              </a:rPr>
              <a:t>Station Musées à Mulhouse</a:t>
            </a:r>
          </a:p>
        </p:txBody>
      </p:sp>
      <p:sp>
        <p:nvSpPr>
          <p:cNvPr id="2355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algn="l" eaLnBrk="1" hangingPunct="1"/>
            <a:r>
              <a:rPr lang="fr-FR" sz="2000" b="1" smtClean="0">
                <a:latin typeface="Arial" charset="0"/>
                <a:cs typeface="Arial" charset="0"/>
              </a:rPr>
              <a:t>Des travaux en voie d’achèvement : l’exemple de la gare de Dornach</a:t>
            </a:r>
            <a:endParaRPr lang="fr-FR" sz="2000" smtClean="0">
              <a:latin typeface="Arial" charset="0"/>
              <a:cs typeface="Arial" charset="0"/>
            </a:endParaRPr>
          </a:p>
        </p:txBody>
      </p:sp>
      <p:pic>
        <p:nvPicPr>
          <p:cNvPr id="23557" name="Picture 5" descr="Z:\3 ETUDES\TRANSPORT-DEPLACEMENT\400.1-OBS PDU\3. Obs PDU 2010\SOU\3. Photos\2. TC\1.3. TramTrain\1. TramTrain_AvantApres\1. Dornach\1. Vue BV\P101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65175"/>
            <a:ext cx="3887788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Z:\3 ETUDES\TRANSPORT-DEPLACEMENT\400.1-OBS PDU\3. Obs PDU 2010\SOU\3. Photos\2. TC\1.3. TramTrain\1. TramTrain_AvantApres\1. Dornach\1. Vue BV\2010_Mulhouse_StationDornach_S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88" y="765175"/>
            <a:ext cx="39116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Z:\3 ETUDES\TRANSPORT-DEPLACEMENT\400.1-OBS PDU\3. Obs PDU 2010\SOU\3. Photos\2. TC\1.3. TramTrain\1. TramTrain_AvantApres\1. Dornach\2. Vue rue proxi\EPSN0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797300"/>
            <a:ext cx="3887788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0" descr="Z:\3 ETUDES\TRANSPORT-DEPLACEMENT\400.1-OBS PDU\3. Obs PDU 2010\SOU\3. Photos\2. TC\1.3. TramTrain\1. TramTrain_AvantApres\1. Dornach\2. Vue rue proxi\2010_Mulhouse_StationDornach_SD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975" y="3770313"/>
            <a:ext cx="392271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riangle isocèle 13"/>
          <p:cNvSpPr/>
          <p:nvPr/>
        </p:nvSpPr>
        <p:spPr>
          <a:xfrm rot="5400000">
            <a:off x="4175919" y="1664494"/>
            <a:ext cx="1079500" cy="100806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Triangle isocèle 14"/>
          <p:cNvSpPr/>
          <p:nvPr/>
        </p:nvSpPr>
        <p:spPr>
          <a:xfrm rot="5400000">
            <a:off x="4248944" y="4977607"/>
            <a:ext cx="1079500" cy="1008062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574675" y="765175"/>
            <a:ext cx="1081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1400" b="1" dirty="0">
                <a:latin typeface="Arial" pitchFamily="34" charset="0"/>
                <a:ea typeface="+mj-ea"/>
                <a:cs typeface="Arial" pitchFamily="34" charset="0"/>
              </a:rPr>
              <a:t>Juin 2007</a:t>
            </a: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4787900" y="836613"/>
            <a:ext cx="11525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1400" b="1" dirty="0">
                <a:latin typeface="Arial" pitchFamily="34" charset="0"/>
                <a:ea typeface="+mj-ea"/>
                <a:cs typeface="Arial" pitchFamily="34" charset="0"/>
              </a:rPr>
              <a:t>Juillet 2010</a:t>
            </a: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9" name="Titre 1"/>
          <p:cNvSpPr txBox="1">
            <a:spLocks/>
          </p:cNvSpPr>
          <p:nvPr/>
        </p:nvSpPr>
        <p:spPr bwMode="auto">
          <a:xfrm>
            <a:off x="4787900" y="3933825"/>
            <a:ext cx="11525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1400" b="1" dirty="0">
                <a:latin typeface="Arial" pitchFamily="34" charset="0"/>
                <a:ea typeface="+mj-ea"/>
                <a:cs typeface="Arial" pitchFamily="34" charset="0"/>
              </a:rPr>
              <a:t>Juillet 2010</a:t>
            </a: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539750" y="3860800"/>
            <a:ext cx="1079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1400" b="1" dirty="0">
                <a:latin typeface="Arial" pitchFamily="34" charset="0"/>
                <a:ea typeface="+mj-ea"/>
                <a:cs typeface="Arial" pitchFamily="34" charset="0"/>
              </a:rPr>
              <a:t>2003</a:t>
            </a: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  <a:p>
            <a:pPr>
              <a:defRPr/>
            </a:pP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3567" name="Rectangle 16"/>
          <p:cNvSpPr txBox="1">
            <a:spLocks noChangeArrowheads="1"/>
          </p:cNvSpPr>
          <p:nvPr/>
        </p:nvSpPr>
        <p:spPr bwMode="auto">
          <a:xfrm>
            <a:off x="574675" y="6453188"/>
            <a:ext cx="21955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Source : SNCF</a:t>
            </a:r>
          </a:p>
        </p:txBody>
      </p:sp>
      <p:sp>
        <p:nvSpPr>
          <p:cNvPr id="23568" name="ZoneTexte 10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504825"/>
          </a:xfrm>
        </p:spPr>
        <p:txBody>
          <a:bodyPr/>
          <a:lstStyle/>
          <a:p>
            <a:pPr eaLnBrk="1" hangingPunct="1"/>
            <a:r>
              <a:rPr lang="fr-FR" sz="2000" b="1" smtClean="0">
                <a:latin typeface="Arial" charset="0"/>
                <a:cs typeface="Arial" charset="0"/>
              </a:rPr>
              <a:t>2.4. La gouvernance du projet tram-train 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33613"/>
            <a:ext cx="730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179388" y="1628775"/>
            <a:ext cx="51054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just" eaLnBrk="0" hangingPunct="0"/>
            <a:r>
              <a:rPr lang="fr-FR">
                <a:ea typeface="Arial Unicode MS" pitchFamily="34" charset="-128"/>
                <a:cs typeface="Arial" charset="0"/>
              </a:rPr>
              <a:t>• </a:t>
            </a:r>
            <a:r>
              <a:rPr lang="fr-FR" b="1">
                <a:ea typeface="Arial Unicode MS" pitchFamily="34" charset="-128"/>
                <a:cs typeface="Arial" charset="0"/>
              </a:rPr>
              <a:t>Les autorités organisatrices des transports...</a:t>
            </a:r>
            <a:endParaRPr lang="fr-FR" sz="1600" b="1">
              <a:ea typeface="Arial Unicode MS" pitchFamily="34" charset="-128"/>
              <a:cs typeface="Arial" charset="0"/>
            </a:endParaRPr>
          </a:p>
        </p:txBody>
      </p:sp>
      <p:sp>
        <p:nvSpPr>
          <p:cNvPr id="24581" name="Rectangle 8"/>
          <p:cNvSpPr>
            <a:spLocks noChangeArrowheads="1"/>
          </p:cNvSpPr>
          <p:nvPr/>
        </p:nvSpPr>
        <p:spPr bwMode="auto">
          <a:xfrm>
            <a:off x="1547813" y="2309813"/>
            <a:ext cx="2895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just" eaLnBrk="0" hangingPunct="0"/>
            <a:r>
              <a:rPr lang="fr-FR" sz="1600" b="1">
                <a:ea typeface="Arial Unicode MS" pitchFamily="34" charset="-128"/>
                <a:cs typeface="Arial" charset="0"/>
              </a:rPr>
              <a:t>… </a:t>
            </a:r>
            <a:r>
              <a:rPr lang="fr-FR" sz="1600">
                <a:ea typeface="Arial Unicode MS" pitchFamily="34" charset="-128"/>
                <a:cs typeface="Arial" charset="0"/>
              </a:rPr>
              <a:t>ferroviaires régionaux de voyageurs</a:t>
            </a:r>
            <a:endParaRPr lang="fr-FR" sz="1600" b="1">
              <a:ea typeface="Arial Unicode MS" pitchFamily="34" charset="-128"/>
              <a:cs typeface="Arial" charset="0"/>
            </a:endParaRP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1476375" y="3571875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just" eaLnBrk="0" hangingPunct="0"/>
            <a:r>
              <a:rPr lang="fr-FR" sz="1600" b="1">
                <a:ea typeface="Arial Unicode MS" pitchFamily="34" charset="-128"/>
                <a:cs typeface="Arial" charset="0"/>
              </a:rPr>
              <a:t>…</a:t>
            </a:r>
            <a:r>
              <a:rPr lang="fr-FR" sz="1600">
                <a:ea typeface="Arial Unicode MS" pitchFamily="34" charset="-128"/>
                <a:cs typeface="Arial" charset="0"/>
              </a:rPr>
              <a:t> urbains</a:t>
            </a:r>
            <a:endParaRPr lang="fr-FR" sz="1600" b="1">
              <a:ea typeface="Arial Unicode MS" pitchFamily="34" charset="-128"/>
              <a:cs typeface="Arial" charset="0"/>
            </a:endParaRPr>
          </a:p>
        </p:txBody>
      </p:sp>
      <p:sp>
        <p:nvSpPr>
          <p:cNvPr id="24583" name="Rectangle 10"/>
          <p:cNvSpPr>
            <a:spLocks noChangeArrowheads="1"/>
          </p:cNvSpPr>
          <p:nvPr/>
        </p:nvSpPr>
        <p:spPr bwMode="auto">
          <a:xfrm>
            <a:off x="2555875" y="4635500"/>
            <a:ext cx="152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just" eaLnBrk="0" hangingPunct="0"/>
            <a:r>
              <a:rPr lang="fr-FR" sz="1600" b="1">
                <a:ea typeface="Arial Unicode MS" pitchFamily="34" charset="-128"/>
                <a:cs typeface="Arial" charset="0"/>
              </a:rPr>
              <a:t>… </a:t>
            </a:r>
            <a:r>
              <a:rPr lang="fr-FR" sz="1600">
                <a:ea typeface="Arial Unicode MS" pitchFamily="34" charset="-128"/>
                <a:cs typeface="Arial" charset="0"/>
              </a:rPr>
              <a:t>interurbains</a:t>
            </a:r>
          </a:p>
        </p:txBody>
      </p:sp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5562600" y="4121150"/>
            <a:ext cx="213360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fr-FR">
                <a:ea typeface="Arial Unicode MS" pitchFamily="34" charset="-128"/>
                <a:cs typeface="Arial" charset="0"/>
              </a:rPr>
              <a:t>• </a:t>
            </a:r>
            <a:r>
              <a:rPr lang="fr-FR" b="1">
                <a:ea typeface="Arial Unicode MS" pitchFamily="34" charset="-128"/>
                <a:cs typeface="Arial" charset="0"/>
              </a:rPr>
              <a:t>Le propriétaire et le gestionnaire</a:t>
            </a:r>
            <a:r>
              <a:rPr lang="fr-FR" sz="1600" b="1">
                <a:ea typeface="Arial Unicode MS" pitchFamily="34" charset="-128"/>
                <a:cs typeface="Arial" charset="0"/>
              </a:rPr>
              <a:t>  </a:t>
            </a:r>
            <a:r>
              <a:rPr lang="fr-FR" sz="1600">
                <a:ea typeface="Arial Unicode MS" pitchFamily="34" charset="-128"/>
                <a:cs typeface="Arial" charset="0"/>
              </a:rPr>
              <a:t>du réseau ferré...</a:t>
            </a:r>
          </a:p>
        </p:txBody>
      </p:sp>
      <p:sp>
        <p:nvSpPr>
          <p:cNvPr id="24585" name="Rectangle 12"/>
          <p:cNvSpPr>
            <a:spLocks noChangeArrowheads="1"/>
          </p:cNvSpPr>
          <p:nvPr/>
        </p:nvSpPr>
        <p:spPr bwMode="auto">
          <a:xfrm>
            <a:off x="1403350" y="5445125"/>
            <a:ext cx="66405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just" eaLnBrk="0" hangingPunct="0"/>
            <a:r>
              <a:rPr lang="fr-FR">
                <a:ea typeface="Arial Unicode MS" pitchFamily="34" charset="-128"/>
                <a:cs typeface="Arial" charset="0"/>
              </a:rPr>
              <a:t>• </a:t>
            </a:r>
            <a:r>
              <a:rPr lang="fr-FR" b="1">
                <a:ea typeface="Arial Unicode MS" pitchFamily="34" charset="-128"/>
                <a:cs typeface="Arial" charset="0"/>
              </a:rPr>
              <a:t>Les exploitants </a:t>
            </a:r>
            <a:r>
              <a:rPr lang="fr-FR" sz="1600">
                <a:ea typeface="Arial Unicode MS" pitchFamily="34" charset="-128"/>
                <a:cs typeface="Arial" charset="0"/>
              </a:rPr>
              <a:t>des réseaux ferroviaires...</a:t>
            </a:r>
            <a:endParaRPr lang="fr-FR" sz="1600" b="1">
              <a:ea typeface="Arial Unicode MS" pitchFamily="34" charset="-128"/>
              <a:cs typeface="Arial" charset="0"/>
            </a:endParaRPr>
          </a:p>
        </p:txBody>
      </p:sp>
      <p:sp>
        <p:nvSpPr>
          <p:cNvPr id="24586" name="Rectangle 15"/>
          <p:cNvSpPr>
            <a:spLocks noChangeArrowheads="1"/>
          </p:cNvSpPr>
          <p:nvPr/>
        </p:nvSpPr>
        <p:spPr bwMode="auto">
          <a:xfrm>
            <a:off x="5562600" y="1700213"/>
            <a:ext cx="358140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fr-FR">
                <a:ea typeface="Arial Unicode MS" pitchFamily="34" charset="-128"/>
                <a:cs typeface="Arial" charset="0"/>
              </a:rPr>
              <a:t>• </a:t>
            </a:r>
            <a:r>
              <a:rPr lang="fr-FR" b="1">
                <a:ea typeface="Arial Unicode MS" pitchFamily="34" charset="-128"/>
                <a:cs typeface="Arial" charset="0"/>
              </a:rPr>
              <a:t>L ’Etat,</a:t>
            </a:r>
            <a:r>
              <a:rPr lang="fr-FR" sz="1600" b="1">
                <a:ea typeface="Arial Unicode MS" pitchFamily="34" charset="-128"/>
                <a:cs typeface="Arial" charset="0"/>
              </a:rPr>
              <a:t> </a:t>
            </a:r>
            <a:r>
              <a:rPr lang="fr-FR" sz="1600">
                <a:ea typeface="Arial Unicode MS" pitchFamily="34" charset="-128"/>
                <a:cs typeface="Arial" charset="0"/>
              </a:rPr>
              <a:t>promoteur du développement des transports ferroviaires et périurbains</a:t>
            </a:r>
            <a:endParaRPr lang="fr-FR" sz="1600" b="1">
              <a:ea typeface="Arial Unicode MS" pitchFamily="34" charset="-128"/>
              <a:cs typeface="Arial" charset="0"/>
            </a:endParaRPr>
          </a:p>
        </p:txBody>
      </p:sp>
      <p:pic>
        <p:nvPicPr>
          <p:cNvPr id="2458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59300"/>
            <a:ext cx="20193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20" descr="SNCF_Log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876925"/>
            <a:ext cx="122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22" descr="Logo_Sole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37500"/>
          <a:stretch>
            <a:fillRect/>
          </a:stretch>
        </p:blipFill>
        <p:spPr bwMode="auto">
          <a:xfrm>
            <a:off x="4500563" y="5805488"/>
            <a:ext cx="1295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0" name="ZoneTexte 16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11</a:t>
            </a:r>
          </a:p>
        </p:txBody>
      </p:sp>
      <p:pic>
        <p:nvPicPr>
          <p:cNvPr id="24591" name="Picture 18" descr="Z:\5 RESSOURCES\2-LOGOTHEQUE\MAA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84538"/>
            <a:ext cx="1476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9" descr="Z:\5 RESSOURCES\2-LOGOTHEQUE\DREAL_alsace-RVB avril 20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1500" y="2565400"/>
            <a:ext cx="1081088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688" y="5013325"/>
            <a:ext cx="21590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78898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ZoneTexte 2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12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395288" y="71438"/>
            <a:ext cx="777716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r-FR" sz="2000" b="1" dirty="0">
                <a:latin typeface="Arial" pitchFamily="34" charset="0"/>
                <a:ea typeface="+mj-ea"/>
                <a:cs typeface="Arial" pitchFamily="34" charset="0"/>
              </a:rPr>
              <a:t>2.5. Le montant des investissements</a:t>
            </a:r>
            <a:endParaRPr lang="fr-FR" sz="20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5605" name="Rectangle 16"/>
          <p:cNvSpPr txBox="1">
            <a:spLocks noChangeArrowheads="1"/>
          </p:cNvSpPr>
          <p:nvPr/>
        </p:nvSpPr>
        <p:spPr bwMode="auto">
          <a:xfrm>
            <a:off x="5832475" y="5876925"/>
            <a:ext cx="21955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Source : RFF,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CLAL MTK – juillet 2010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51500" y="4797425"/>
            <a:ext cx="2952750" cy="9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027988" y="5921375"/>
            <a:ext cx="1116012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627" name="Titre 1"/>
          <p:cNvSpPr>
            <a:spLocks noGrp="1"/>
          </p:cNvSpPr>
          <p:nvPr>
            <p:ph type="title"/>
          </p:nvPr>
        </p:nvSpPr>
        <p:spPr>
          <a:xfrm>
            <a:off x="36513" y="987425"/>
            <a:ext cx="9144000" cy="785813"/>
          </a:xfrm>
        </p:spPr>
        <p:txBody>
          <a:bodyPr/>
          <a:lstStyle/>
          <a:p>
            <a:pPr algn="l" eaLnBrk="1" hangingPunct="1"/>
            <a:r>
              <a:rPr lang="fr-FR" sz="2000" b="1" smtClean="0">
                <a:latin typeface="Arial" charset="0"/>
                <a:cs typeface="Arial" charset="0"/>
              </a:rPr>
              <a:t>2.6. Le concept de la gare tram-train</a:t>
            </a:r>
          </a:p>
        </p:txBody>
      </p:sp>
      <p:pic>
        <p:nvPicPr>
          <p:cNvPr id="26628" name="Picture 5" descr="1419 station ty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2425" y="1125538"/>
            <a:ext cx="37115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1979613" y="234791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… les parkings  </a:t>
            </a: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468313" y="3789363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… les abris vélos sécurisés   </a:t>
            </a:r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2052638" y="5084763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… les arrêts de bus / car  </a:t>
            </a:r>
          </a:p>
        </p:txBody>
      </p:sp>
      <p:pic>
        <p:nvPicPr>
          <p:cNvPr id="26632" name="Picture 10" descr="par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16113"/>
            <a:ext cx="1728787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1" descr="abris vél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3284538"/>
            <a:ext cx="17843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2" descr="arrêt de 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508500"/>
            <a:ext cx="172878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ZoneTexte 9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13</a:t>
            </a:r>
          </a:p>
        </p:txBody>
      </p:sp>
      <p:sp>
        <p:nvSpPr>
          <p:cNvPr id="26636" name="Rectangle 16"/>
          <p:cNvSpPr txBox="1">
            <a:spLocks noChangeArrowheads="1"/>
          </p:cNvSpPr>
          <p:nvPr/>
        </p:nvSpPr>
        <p:spPr bwMode="auto">
          <a:xfrm>
            <a:off x="7667625" y="5949950"/>
            <a:ext cx="14763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Source : SNCF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re 1"/>
          <p:cNvSpPr>
            <a:spLocks noGrp="1"/>
          </p:cNvSpPr>
          <p:nvPr>
            <p:ph type="title"/>
          </p:nvPr>
        </p:nvSpPr>
        <p:spPr>
          <a:xfrm>
            <a:off x="0" y="1052513"/>
            <a:ext cx="9144000" cy="714375"/>
          </a:xfrm>
        </p:spPr>
        <p:txBody>
          <a:bodyPr/>
          <a:lstStyle/>
          <a:p>
            <a:pPr eaLnBrk="1" hangingPunct="1"/>
            <a:r>
              <a:rPr lang="fr-FR" sz="2000" b="1" smtClean="0">
                <a:latin typeface="Arial" charset="0"/>
                <a:cs typeface="Arial" charset="0"/>
              </a:rPr>
              <a:t>2.7. Les premières réflexions menées sur les gares et leurs abords</a:t>
            </a: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5292725" y="2349500"/>
            <a:ext cx="2951163" cy="3949700"/>
            <a:chOff x="480" y="720"/>
            <a:chExt cx="2208" cy="2976"/>
          </a:xfrm>
        </p:grpSpPr>
        <p:graphicFrame>
          <p:nvGraphicFramePr>
            <p:cNvPr id="1027" name="Object 9"/>
            <p:cNvGraphicFramePr>
              <a:graphicFrameLocks noChangeAspect="1"/>
            </p:cNvGraphicFramePr>
            <p:nvPr/>
          </p:nvGraphicFramePr>
          <p:xfrm>
            <a:off x="480" y="720"/>
            <a:ext cx="2208" cy="2976"/>
          </p:xfrm>
          <a:graphic>
            <a:graphicData uri="http://schemas.openxmlformats.org/presentationml/2006/ole">
              <p:oleObj spid="_x0000_s1027" name="Document" r:id="rId3" imgW="2542680" imgH="3498840" progId="Word.Document.8">
                <p:embed/>
              </p:oleObj>
            </a:graphicData>
          </a:graphic>
        </p:graphicFrame>
        <p:sp>
          <p:nvSpPr>
            <p:cNvPr id="1039" name="Line 10"/>
            <p:cNvSpPr>
              <a:spLocks noChangeShapeType="1"/>
            </p:cNvSpPr>
            <p:nvPr/>
          </p:nvSpPr>
          <p:spPr bwMode="auto">
            <a:xfrm flipH="1">
              <a:off x="1819" y="1579"/>
              <a:ext cx="258" cy="8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0" name="Rectangle 11"/>
            <p:cNvSpPr>
              <a:spLocks noChangeArrowheads="1"/>
            </p:cNvSpPr>
            <p:nvPr/>
          </p:nvSpPr>
          <p:spPr bwMode="auto">
            <a:xfrm>
              <a:off x="1921" y="1477"/>
              <a:ext cx="619" cy="2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000">
                  <a:latin typeface="Times New Roman" pitchFamily="18" charset="0"/>
                </a:rPr>
                <a:t>Futur quartier</a:t>
              </a:r>
            </a:p>
          </p:txBody>
        </p:sp>
        <p:sp>
          <p:nvSpPr>
            <p:cNvPr id="1041" name="Line 12"/>
            <p:cNvSpPr>
              <a:spLocks noChangeShapeType="1"/>
            </p:cNvSpPr>
            <p:nvPr/>
          </p:nvSpPr>
          <p:spPr bwMode="auto">
            <a:xfrm flipV="1">
              <a:off x="1973" y="2536"/>
              <a:ext cx="52" cy="6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auto">
            <a:xfrm>
              <a:off x="1664" y="3092"/>
              <a:ext cx="618" cy="3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000">
                  <a:latin typeface="Times New Roman" pitchFamily="18" charset="0"/>
                </a:rPr>
                <a:t>Emplacement </a:t>
              </a:r>
            </a:p>
            <a:p>
              <a:pPr algn="ctr" eaLnBrk="0" hangingPunct="0"/>
              <a:r>
                <a:rPr lang="fr-FR" sz="1000">
                  <a:latin typeface="Times New Roman" pitchFamily="18" charset="0"/>
                </a:rPr>
                <a:t>gare</a:t>
              </a:r>
            </a:p>
          </p:txBody>
        </p:sp>
        <p:sp>
          <p:nvSpPr>
            <p:cNvPr id="1043" name="Line 14"/>
            <p:cNvSpPr>
              <a:spLocks noChangeShapeType="1"/>
            </p:cNvSpPr>
            <p:nvPr/>
          </p:nvSpPr>
          <p:spPr bwMode="auto">
            <a:xfrm flipH="1">
              <a:off x="1355" y="922"/>
              <a:ext cx="618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4" name="Rectangle 15"/>
            <p:cNvSpPr>
              <a:spLocks noChangeArrowheads="1"/>
            </p:cNvSpPr>
            <p:nvPr/>
          </p:nvSpPr>
          <p:spPr bwMode="auto">
            <a:xfrm>
              <a:off x="1921" y="770"/>
              <a:ext cx="619" cy="3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000">
                  <a:latin typeface="Times New Roman" pitchFamily="18" charset="0"/>
                </a:rPr>
                <a:t>Commune de </a:t>
              </a:r>
            </a:p>
            <a:p>
              <a:pPr algn="ctr" eaLnBrk="0" hangingPunct="0"/>
              <a:r>
                <a:rPr lang="fr-FR" sz="1000">
                  <a:latin typeface="Times New Roman" pitchFamily="18" charset="0"/>
                </a:rPr>
                <a:t>Kruth</a:t>
              </a:r>
            </a:p>
          </p:txBody>
        </p:sp>
        <p:sp>
          <p:nvSpPr>
            <p:cNvPr id="1045" name="Rectangle 16"/>
            <p:cNvSpPr>
              <a:spLocks noChangeArrowheads="1"/>
            </p:cNvSpPr>
            <p:nvPr/>
          </p:nvSpPr>
          <p:spPr bwMode="auto">
            <a:xfrm>
              <a:off x="685" y="2840"/>
              <a:ext cx="875" cy="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000">
                  <a:latin typeface="Times New Roman" pitchFamily="18" charset="0"/>
                </a:rPr>
                <a:t>Cheminements à créer </a:t>
              </a:r>
            </a:p>
            <a:p>
              <a:pPr algn="ctr" eaLnBrk="0" hangingPunct="0"/>
              <a:r>
                <a:rPr lang="fr-FR" sz="1000">
                  <a:latin typeface="Times New Roman" pitchFamily="18" charset="0"/>
                </a:rPr>
                <a:t>ou à améliorer </a:t>
              </a:r>
            </a:p>
          </p:txBody>
        </p:sp>
        <p:sp>
          <p:nvSpPr>
            <p:cNvPr id="1046" name="Line 17"/>
            <p:cNvSpPr>
              <a:spLocks noChangeShapeType="1"/>
            </p:cNvSpPr>
            <p:nvPr/>
          </p:nvSpPr>
          <p:spPr bwMode="auto">
            <a:xfrm flipV="1">
              <a:off x="1304" y="2536"/>
              <a:ext cx="204" cy="3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47" name="Line 18"/>
            <p:cNvSpPr>
              <a:spLocks noChangeShapeType="1"/>
            </p:cNvSpPr>
            <p:nvPr/>
          </p:nvSpPr>
          <p:spPr bwMode="auto">
            <a:xfrm flipV="1">
              <a:off x="994" y="1527"/>
              <a:ext cx="721" cy="1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30" name="Rectangle 19"/>
          <p:cNvSpPr>
            <a:spLocks noChangeArrowheads="1"/>
          </p:cNvSpPr>
          <p:nvPr/>
        </p:nvSpPr>
        <p:spPr bwMode="auto">
          <a:xfrm>
            <a:off x="323850" y="1844675"/>
            <a:ext cx="23764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fr-FR" sz="1400" b="1">
                <a:cs typeface="Arial" charset="0"/>
              </a:rPr>
              <a:t>La gare de Malmerspach   </a:t>
            </a:r>
          </a:p>
        </p:txBody>
      </p:sp>
      <p:sp>
        <p:nvSpPr>
          <p:cNvPr id="1031" name="Rectangle 20"/>
          <p:cNvSpPr>
            <a:spLocks noChangeArrowheads="1"/>
          </p:cNvSpPr>
          <p:nvPr/>
        </p:nvSpPr>
        <p:spPr bwMode="auto">
          <a:xfrm>
            <a:off x="5292725" y="1844675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fr-FR" sz="1400" b="1">
                <a:cs typeface="Arial" charset="0"/>
              </a:rPr>
              <a:t>La gare de Kruth   </a:t>
            </a:r>
          </a:p>
        </p:txBody>
      </p:sp>
      <p:graphicFrame>
        <p:nvGraphicFramePr>
          <p:cNvPr id="1026" name="Object 21"/>
          <p:cNvGraphicFramePr>
            <a:graphicFrameLocks noChangeAspect="1"/>
          </p:cNvGraphicFramePr>
          <p:nvPr/>
        </p:nvGraphicFramePr>
        <p:xfrm>
          <a:off x="323850" y="2276475"/>
          <a:ext cx="3679825" cy="4016375"/>
        </p:xfrm>
        <a:graphic>
          <a:graphicData uri="http://schemas.openxmlformats.org/presentationml/2006/ole">
            <p:oleObj spid="_x0000_s1026" name="Document" r:id="rId4" imgW="2190240" imgH="2390760" progId="Word.Document.8">
              <p:embed/>
            </p:oleObj>
          </a:graphicData>
        </a:graphic>
      </p:graphicFrame>
      <p:grpSp>
        <p:nvGrpSpPr>
          <p:cNvPr id="1032" name="Group 22"/>
          <p:cNvGrpSpPr>
            <a:grpSpLocks/>
          </p:cNvGrpSpPr>
          <p:nvPr/>
        </p:nvGrpSpPr>
        <p:grpSpPr bwMode="auto">
          <a:xfrm>
            <a:off x="971550" y="2852738"/>
            <a:ext cx="1219200" cy="1295400"/>
            <a:chOff x="1296" y="1344"/>
            <a:chExt cx="768" cy="816"/>
          </a:xfrm>
        </p:grpSpPr>
        <p:sp>
          <p:nvSpPr>
            <p:cNvPr id="1037" name="Line 23"/>
            <p:cNvSpPr>
              <a:spLocks noChangeShapeType="1"/>
            </p:cNvSpPr>
            <p:nvPr/>
          </p:nvSpPr>
          <p:spPr bwMode="auto">
            <a:xfrm flipV="1">
              <a:off x="1632" y="1344"/>
              <a:ext cx="38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8" name="Rectangle 24"/>
            <p:cNvSpPr>
              <a:spLocks noChangeArrowheads="1"/>
            </p:cNvSpPr>
            <p:nvPr/>
          </p:nvSpPr>
          <p:spPr bwMode="auto">
            <a:xfrm>
              <a:off x="1296" y="1776"/>
              <a:ext cx="768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200">
                  <a:latin typeface="Times New Roman" pitchFamily="18" charset="0"/>
                </a:rPr>
                <a:t>Emplacement </a:t>
              </a:r>
            </a:p>
            <a:p>
              <a:pPr algn="ctr" eaLnBrk="0" hangingPunct="0"/>
              <a:r>
                <a:rPr lang="fr-FR" sz="1200">
                  <a:latin typeface="Times New Roman" pitchFamily="18" charset="0"/>
                </a:rPr>
                <a:t>de la gare </a:t>
              </a:r>
            </a:p>
          </p:txBody>
        </p:sp>
      </p:grpSp>
      <p:grpSp>
        <p:nvGrpSpPr>
          <p:cNvPr id="1033" name="Group 25"/>
          <p:cNvGrpSpPr>
            <a:grpSpLocks/>
          </p:cNvGrpSpPr>
          <p:nvPr/>
        </p:nvGrpSpPr>
        <p:grpSpPr bwMode="auto">
          <a:xfrm>
            <a:off x="2647950" y="3538538"/>
            <a:ext cx="1371600" cy="1600200"/>
            <a:chOff x="2352" y="1776"/>
            <a:chExt cx="864" cy="1008"/>
          </a:xfrm>
        </p:grpSpPr>
        <p:sp>
          <p:nvSpPr>
            <p:cNvPr id="1035" name="Line 26"/>
            <p:cNvSpPr>
              <a:spLocks noChangeShapeType="1"/>
            </p:cNvSpPr>
            <p:nvPr/>
          </p:nvSpPr>
          <p:spPr bwMode="auto">
            <a:xfrm flipH="1">
              <a:off x="2496" y="2160"/>
              <a:ext cx="2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36" name="Rectangle 27"/>
            <p:cNvSpPr>
              <a:spLocks noChangeArrowheads="1"/>
            </p:cNvSpPr>
            <p:nvPr/>
          </p:nvSpPr>
          <p:spPr bwMode="auto">
            <a:xfrm>
              <a:off x="2352" y="1776"/>
              <a:ext cx="864" cy="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200">
                  <a:latin typeface="Times New Roman" pitchFamily="18" charset="0"/>
                </a:rPr>
                <a:t>Friches industrielles </a:t>
              </a:r>
            </a:p>
            <a:p>
              <a:pPr algn="ctr" eaLnBrk="0" hangingPunct="0"/>
              <a:r>
                <a:rPr lang="fr-FR" sz="1200">
                  <a:latin typeface="Times New Roman" pitchFamily="18" charset="0"/>
                </a:rPr>
                <a:t>à valoriser </a:t>
              </a:r>
            </a:p>
          </p:txBody>
        </p:sp>
      </p:grpSp>
      <p:sp>
        <p:nvSpPr>
          <p:cNvPr id="1034" name="ZoneTexte 22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428625" y="1214438"/>
            <a:ext cx="8229600" cy="1214437"/>
          </a:xfrm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3. Les exemples des gares de Moosch et de Thann</a:t>
            </a:r>
          </a:p>
        </p:txBody>
      </p:sp>
      <p:pic>
        <p:nvPicPr>
          <p:cNvPr id="27651" name="Image 3" descr="Than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271462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Image 4" descr="Moosc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38" y="3143250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214313" y="5429250"/>
            <a:ext cx="18573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La gare de </a:t>
            </a:r>
            <a:r>
              <a:rPr lang="fr-FR" sz="1200" dirty="0" err="1">
                <a:latin typeface="Arial" pitchFamily="34" charset="0"/>
                <a:ea typeface="+mj-ea"/>
                <a:cs typeface="Arial" pitchFamily="34" charset="0"/>
              </a:rPr>
              <a:t>Moosch</a:t>
            </a:r>
            <a:endParaRPr lang="fr-FR" sz="12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3857625" y="5857875"/>
            <a:ext cx="16430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La gare de Thann</a:t>
            </a:r>
          </a:p>
        </p:txBody>
      </p:sp>
      <p:sp>
        <p:nvSpPr>
          <p:cNvPr id="27655" name="ZoneTexte 7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16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0"/>
            <a:ext cx="9144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ctr">
              <a:defRPr/>
            </a:pPr>
            <a:r>
              <a:rPr lang="fr-FR" sz="2000" b="1" dirty="0">
                <a:ea typeface="+mj-ea"/>
                <a:cs typeface="Arial" charset="0"/>
              </a:rPr>
              <a:t>3.1. Rappel de la démarche initiée </a:t>
            </a:r>
          </a:p>
          <a:p>
            <a:pPr marL="457200" indent="-457200" algn="ctr">
              <a:defRPr/>
            </a:pPr>
            <a:r>
              <a:rPr lang="fr-FR" sz="2000" b="1" dirty="0">
                <a:ea typeface="+mj-ea"/>
                <a:cs typeface="Arial" charset="0"/>
              </a:rPr>
              <a:t>par la Région Alsace en 2003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1928813"/>
            <a:ext cx="85010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lang="fr-FR" sz="20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250825" y="1557338"/>
            <a:ext cx="87153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fr-FR" sz="2000" dirty="0"/>
              <a:t>Depuis 2003, l’Agence d’Urbanisme de la Région Mulhousienne réalise une étude intitulée </a:t>
            </a:r>
            <a:r>
              <a:rPr lang="fr-FR" sz="2000" b="1" i="1" dirty="0"/>
              <a:t>« Les impacts territoriaux du tram-train Mulhouse Vallée de la Thur »</a:t>
            </a:r>
            <a:r>
              <a:rPr lang="fr-FR" sz="2000" dirty="0"/>
              <a:t>, </a:t>
            </a:r>
            <a:r>
              <a:rPr lang="fr-FR" sz="2000" dirty="0" err="1"/>
              <a:t>copilotée</a:t>
            </a:r>
            <a:r>
              <a:rPr lang="fr-FR" sz="2000" dirty="0"/>
              <a:t> par la Région Alsace et l’ex-DDE du Haut-Rhin, en association avec le Pays. Elle comprend </a:t>
            </a:r>
            <a:r>
              <a:rPr lang="fr-FR" sz="2000" u="sng" dirty="0"/>
              <a:t>3 volets</a:t>
            </a:r>
            <a:r>
              <a:rPr lang="fr-FR" sz="2000" dirty="0"/>
              <a:t> : </a:t>
            </a:r>
          </a:p>
          <a:p>
            <a:pPr>
              <a:spcBef>
                <a:spcPts val="0"/>
              </a:spcBef>
              <a:defRPr/>
            </a:pPr>
            <a:endParaRPr lang="fr-FR" sz="2000" dirty="0"/>
          </a:p>
          <a:p>
            <a:pPr marL="274638" indent="-274638">
              <a:spcBef>
                <a:spcPts val="1800"/>
              </a:spcBef>
              <a:buFont typeface="Arial" pitchFamily="34" charset="0"/>
              <a:buChar char="−"/>
              <a:defRPr/>
            </a:pPr>
            <a:r>
              <a:rPr lang="fr-FR" sz="2000" b="1" dirty="0"/>
              <a:t>Volet n° 1 : </a:t>
            </a:r>
            <a:r>
              <a:rPr lang="fr-FR" sz="2000" dirty="0"/>
              <a:t>impacts socio-économiques du projet sur l’ensemble de la vallée de la Thur (étude datée d’octobre 2005, objet de la présentation). </a:t>
            </a:r>
          </a:p>
          <a:p>
            <a:pPr marL="274638" indent="-274638">
              <a:spcBef>
                <a:spcPct val="50000"/>
              </a:spcBef>
              <a:buFont typeface="Arial" pitchFamily="34" charset="0"/>
              <a:buChar char="−"/>
              <a:defRPr/>
            </a:pPr>
            <a:r>
              <a:rPr lang="fr-FR" sz="2000" b="1" dirty="0"/>
              <a:t>Volet n° 2 : </a:t>
            </a:r>
            <a:r>
              <a:rPr lang="fr-FR" sz="2000" dirty="0"/>
              <a:t>insertion des gares à l’échelle locale (</a:t>
            </a:r>
            <a:r>
              <a:rPr lang="fr-FR" sz="2000" dirty="0" err="1"/>
              <a:t>Fellering</a:t>
            </a:r>
            <a:r>
              <a:rPr lang="fr-FR" sz="2000" dirty="0"/>
              <a:t>, </a:t>
            </a:r>
            <a:r>
              <a:rPr lang="fr-FR" sz="2000" dirty="0" err="1"/>
              <a:t>Moosch</a:t>
            </a:r>
            <a:r>
              <a:rPr lang="fr-FR" sz="2000" dirty="0"/>
              <a:t>... avec une étude approfondie sur Thann). </a:t>
            </a:r>
          </a:p>
          <a:p>
            <a:pPr marL="274638" indent="-274638">
              <a:spcBef>
                <a:spcPct val="50000"/>
              </a:spcBef>
              <a:buFont typeface="Arial" pitchFamily="34" charset="0"/>
              <a:buChar char="−"/>
              <a:defRPr/>
            </a:pPr>
            <a:r>
              <a:rPr lang="fr-FR" sz="2000" b="1" dirty="0"/>
              <a:t>Volet n° 3 : </a:t>
            </a:r>
            <a:r>
              <a:rPr lang="fr-FR" sz="2000" dirty="0"/>
              <a:t>observatoire des impacts territoriaux du tram-train (réflexions).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647700"/>
          </a:xfrm>
        </p:spPr>
        <p:txBody>
          <a:bodyPr/>
          <a:lstStyle/>
          <a:p>
            <a:r>
              <a:rPr lang="fr-FR" sz="2000" b="1" smtClean="0">
                <a:latin typeface="Arial" charset="0"/>
                <a:cs typeface="Arial" charset="0"/>
              </a:rPr>
              <a:t>3.2. Une nouvelle polarité urbaine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50825" y="1773238"/>
            <a:ext cx="8642350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80963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2000">
                <a:cs typeface="Arial" charset="0"/>
              </a:rPr>
              <a:t>	Les gares offrent l’opportunité de donner une nouvelle impulsion au développement urbain :</a:t>
            </a:r>
          </a:p>
          <a:p>
            <a:pPr marL="342900" indent="-80963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fr-FR" sz="2000">
              <a:cs typeface="Arial" charset="0"/>
            </a:endParaRPr>
          </a:p>
          <a:p>
            <a:pPr marL="808038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000">
                <a:cs typeface="Arial" charset="0"/>
              </a:rPr>
              <a:t>Tourner les gares vers la ville.</a:t>
            </a:r>
          </a:p>
          <a:p>
            <a:pPr marL="808038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fr-FR" sz="800">
              <a:cs typeface="Arial" charset="0"/>
            </a:endParaRPr>
          </a:p>
          <a:p>
            <a:pPr marL="808038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000">
                <a:cs typeface="Arial" charset="0"/>
              </a:rPr>
              <a:t>Etendre les centres urbains en direction des gares.</a:t>
            </a:r>
          </a:p>
          <a:p>
            <a:pPr marL="808038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fr-FR" sz="800">
              <a:cs typeface="Arial" charset="0"/>
            </a:endParaRPr>
          </a:p>
          <a:p>
            <a:pPr marL="808038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000">
                <a:cs typeface="Arial" charset="0"/>
              </a:rPr>
              <a:t>Relier les gares avec les cœurs urbains (espaces publics, services, traitement des cheminements).</a:t>
            </a:r>
          </a:p>
          <a:p>
            <a:pPr marL="808038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endParaRPr lang="fr-FR" sz="800">
              <a:cs typeface="Arial" charset="0"/>
            </a:endParaRPr>
          </a:p>
          <a:p>
            <a:pPr marL="808038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fr-FR" sz="2000">
                <a:cs typeface="Arial" charset="0"/>
              </a:rPr>
              <a:t>Constituer autour des gares de nouvelles polarités urbaines (services, animations, logements collectifs, pôles d’intermodalité…).</a:t>
            </a:r>
          </a:p>
        </p:txBody>
      </p:sp>
      <p:sp>
        <p:nvSpPr>
          <p:cNvPr id="29700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 t="1414" b="984"/>
          <a:stretch>
            <a:fillRect/>
          </a:stretch>
        </p:blipFill>
        <p:spPr bwMode="auto">
          <a:xfrm>
            <a:off x="2143125" y="1071563"/>
            <a:ext cx="671512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re 1"/>
          <p:cNvSpPr txBox="1">
            <a:spLocks/>
          </p:cNvSpPr>
          <p:nvPr/>
        </p:nvSpPr>
        <p:spPr bwMode="auto">
          <a:xfrm>
            <a:off x="214313" y="5300663"/>
            <a:ext cx="1500187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>
                <a:cs typeface="Arial" charset="0"/>
              </a:rPr>
              <a:t>3.3. </a:t>
            </a:r>
            <a:r>
              <a:rPr lang="fr-FR" sz="1400" b="1" i="1">
                <a:cs typeface="Arial" charset="0"/>
              </a:rPr>
              <a:t>Moosch</a:t>
            </a:r>
            <a:r>
              <a:rPr lang="fr-FR" sz="1400" b="1">
                <a:cs typeface="Arial" charset="0"/>
              </a:rPr>
              <a:t> </a:t>
            </a:r>
          </a:p>
          <a:p>
            <a:r>
              <a:rPr lang="fr-FR" sz="1400" b="1">
                <a:cs typeface="Arial" charset="0"/>
              </a:rPr>
              <a:t>Diagnostic </a:t>
            </a:r>
          </a:p>
        </p:txBody>
      </p:sp>
      <p:sp>
        <p:nvSpPr>
          <p:cNvPr id="30724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071563"/>
            <a:ext cx="664368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re 1"/>
          <p:cNvSpPr txBox="1">
            <a:spLocks/>
          </p:cNvSpPr>
          <p:nvPr/>
        </p:nvSpPr>
        <p:spPr bwMode="auto">
          <a:xfrm>
            <a:off x="285750" y="5214938"/>
            <a:ext cx="15001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>
                <a:cs typeface="Arial" charset="0"/>
              </a:rPr>
              <a:t>3.3.</a:t>
            </a:r>
            <a:r>
              <a:rPr lang="fr-FR" sz="1400" b="1" i="1">
                <a:cs typeface="Arial" charset="0"/>
              </a:rPr>
              <a:t> Moosch</a:t>
            </a:r>
          </a:p>
          <a:p>
            <a:r>
              <a:rPr lang="fr-FR" sz="1400" b="1">
                <a:cs typeface="Arial" charset="0"/>
              </a:rPr>
              <a:t>Diagnostic </a:t>
            </a:r>
          </a:p>
        </p:txBody>
      </p:sp>
      <p:sp>
        <p:nvSpPr>
          <p:cNvPr id="31748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428625" y="1143000"/>
            <a:ext cx="8229600" cy="928688"/>
          </a:xfrm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1. Un contexte favorable</a:t>
            </a:r>
          </a:p>
        </p:txBody>
      </p:sp>
      <p:pic>
        <p:nvPicPr>
          <p:cNvPr id="4" name="Picture 11" descr="bollwerk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8"/>
            <a:ext cx="3151188" cy="23574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4786313"/>
            <a:ext cx="30718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Un réseau tramway 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3292475" y="5286375"/>
            <a:ext cx="2000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Une ligne ferroviaire ouverte depuis 1839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5929313" y="5286375"/>
            <a:ext cx="2000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Une vallée </a:t>
            </a:r>
          </a:p>
        </p:txBody>
      </p:sp>
      <p:pic>
        <p:nvPicPr>
          <p:cNvPr id="15367" name="Image 7" descr="Ranspac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2786063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 8" descr="T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4225" y="2357438"/>
            <a:ext cx="24003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ZoneTexte 8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1071563"/>
            <a:ext cx="65722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itre 1"/>
          <p:cNvSpPr txBox="1">
            <a:spLocks/>
          </p:cNvSpPr>
          <p:nvPr/>
        </p:nvSpPr>
        <p:spPr bwMode="auto">
          <a:xfrm>
            <a:off x="214313" y="5000625"/>
            <a:ext cx="17145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>
                <a:cs typeface="Arial" charset="0"/>
              </a:rPr>
              <a:t>3.3.</a:t>
            </a:r>
            <a:r>
              <a:rPr lang="fr-FR" sz="1400" b="1" i="1">
                <a:cs typeface="Arial" charset="0"/>
              </a:rPr>
              <a:t> Moosch</a:t>
            </a:r>
          </a:p>
          <a:p>
            <a:r>
              <a:rPr lang="fr-FR" sz="1400" b="1">
                <a:cs typeface="Arial" charset="0"/>
              </a:rPr>
              <a:t>Principes d’aménagements </a:t>
            </a:r>
          </a:p>
        </p:txBody>
      </p:sp>
      <p:sp>
        <p:nvSpPr>
          <p:cNvPr id="32772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 txBox="1">
            <a:spLocks/>
          </p:cNvSpPr>
          <p:nvPr/>
        </p:nvSpPr>
        <p:spPr bwMode="auto">
          <a:xfrm>
            <a:off x="142875" y="5143500"/>
            <a:ext cx="1714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>
                <a:cs typeface="Arial" charset="0"/>
              </a:rPr>
              <a:t>3.3. </a:t>
            </a:r>
            <a:r>
              <a:rPr lang="fr-FR" sz="1400" b="1" i="1">
                <a:cs typeface="Arial" charset="0"/>
              </a:rPr>
              <a:t>Moosch</a:t>
            </a:r>
          </a:p>
          <a:p>
            <a:r>
              <a:rPr lang="fr-FR" sz="1400" b="1">
                <a:cs typeface="Arial" charset="0"/>
              </a:rPr>
              <a:t>Propositions d’aménagements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1071563"/>
            <a:ext cx="7000875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berlin 12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231"/>
          <p:cNvSpPr txBox="1">
            <a:spLocks noChangeArrowheads="1"/>
          </p:cNvSpPr>
          <p:nvPr/>
        </p:nvSpPr>
        <p:spPr bwMode="auto">
          <a:xfrm>
            <a:off x="0" y="0"/>
            <a:ext cx="678656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chemeClr val="bg1"/>
                </a:solidFill>
              </a:rPr>
              <a:t>Situation septembre 2009 : </a:t>
            </a:r>
          </a:p>
          <a:p>
            <a:pPr>
              <a:spcBef>
                <a:spcPct val="50000"/>
              </a:spcBef>
            </a:pPr>
            <a:r>
              <a:rPr lang="fr-FR" sz="2000">
                <a:solidFill>
                  <a:schemeClr val="bg1"/>
                </a:solidFill>
              </a:rPr>
              <a:t>RN 66 réaménagée dans sa traversée Moosch</a:t>
            </a:r>
          </a:p>
        </p:txBody>
      </p:sp>
      <p:sp>
        <p:nvSpPr>
          <p:cNvPr id="34820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1357313"/>
            <a:ext cx="694531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re 1"/>
          <p:cNvSpPr txBox="1">
            <a:spLocks/>
          </p:cNvSpPr>
          <p:nvPr/>
        </p:nvSpPr>
        <p:spPr bwMode="auto">
          <a:xfrm>
            <a:off x="142875" y="5143500"/>
            <a:ext cx="1714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 i="1">
                <a:cs typeface="Arial" charset="0"/>
              </a:rPr>
              <a:t>3.4. Thann : </a:t>
            </a:r>
          </a:p>
          <a:p>
            <a:r>
              <a:rPr lang="fr-FR" sz="1400" b="1">
                <a:cs typeface="Arial" charset="0"/>
              </a:rPr>
              <a:t>Diagnostic</a:t>
            </a:r>
          </a:p>
        </p:txBody>
      </p:sp>
      <p:sp>
        <p:nvSpPr>
          <p:cNvPr id="35844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:\3 ETUDES\TRANSPORT-DEPLACEMENT\THANN- stationsTT\PRO\THANN FINALISATION\Lien doc synthèse\liens scenarii\enjeux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155700"/>
            <a:ext cx="7213600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itre 1"/>
          <p:cNvSpPr txBox="1">
            <a:spLocks/>
          </p:cNvSpPr>
          <p:nvPr/>
        </p:nvSpPr>
        <p:spPr bwMode="auto">
          <a:xfrm>
            <a:off x="0" y="5214938"/>
            <a:ext cx="1714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>
                <a:cs typeface="Arial" charset="0"/>
              </a:rPr>
              <a:t>3.4. </a:t>
            </a:r>
            <a:r>
              <a:rPr lang="fr-FR" sz="1400" b="1" i="1">
                <a:cs typeface="Arial" charset="0"/>
              </a:rPr>
              <a:t>Thann : </a:t>
            </a:r>
          </a:p>
          <a:p>
            <a:r>
              <a:rPr lang="fr-FR" sz="1400" b="1">
                <a:cs typeface="Arial" charset="0"/>
              </a:rPr>
              <a:t>Enjeux globaux</a:t>
            </a:r>
          </a:p>
        </p:txBody>
      </p:sp>
      <p:sp>
        <p:nvSpPr>
          <p:cNvPr id="36868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 txBox="1">
            <a:spLocks/>
          </p:cNvSpPr>
          <p:nvPr/>
        </p:nvSpPr>
        <p:spPr bwMode="auto">
          <a:xfrm>
            <a:off x="0" y="4929188"/>
            <a:ext cx="1428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1400" b="1" i="1">
                <a:cs typeface="Arial" charset="0"/>
              </a:rPr>
              <a:t>3.4. Thann : </a:t>
            </a:r>
          </a:p>
          <a:p>
            <a:pPr>
              <a:lnSpc>
                <a:spcPct val="90000"/>
              </a:lnSpc>
            </a:pPr>
            <a:r>
              <a:rPr lang="fr-FR" sz="1400" b="1">
                <a:cs typeface="Arial" charset="0"/>
              </a:rPr>
              <a:t>Enjeux secteur gare de Thann-Centre</a:t>
            </a:r>
          </a:p>
        </p:txBody>
      </p:sp>
      <p:pic>
        <p:nvPicPr>
          <p:cNvPr id="37891" name="Picture 2" descr="R:\3 ETUDES\TRANSPORT-DEPLACEMENT\THANN- stationsTT\PRO\THANN FINALISATION\Lien doc synthèse\liens scenarii\TC enjeux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175" y="1357313"/>
            <a:ext cx="6859588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 txBox="1">
            <a:spLocks/>
          </p:cNvSpPr>
          <p:nvPr/>
        </p:nvSpPr>
        <p:spPr bwMode="auto">
          <a:xfrm>
            <a:off x="0" y="4857750"/>
            <a:ext cx="17145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>
                <a:cs typeface="Arial" charset="0"/>
              </a:rPr>
              <a:t>3.4. </a:t>
            </a:r>
            <a:r>
              <a:rPr lang="fr-FR" sz="1400" b="1" i="1">
                <a:cs typeface="Arial" charset="0"/>
              </a:rPr>
              <a:t>Thann : </a:t>
            </a:r>
          </a:p>
          <a:p>
            <a:r>
              <a:rPr lang="fr-FR" sz="1400" b="1">
                <a:cs typeface="Arial" charset="0"/>
              </a:rPr>
              <a:t>Propositions d’aménagement gare de Thann Saint-Jacques</a:t>
            </a:r>
          </a:p>
        </p:txBody>
      </p:sp>
      <p:pic>
        <p:nvPicPr>
          <p:cNvPr id="38915" name="Picture 2" descr="R:\3 ETUDES\TRANSPORT-DEPLACEMENT\THANN- stationsTT\PRO\THANN FINALISATION\Lien doc synthèse\liens scenarii\TSJ principe aménagement.jpg"/>
          <p:cNvPicPr>
            <a:picLocks noChangeAspect="1" noChangeArrowheads="1"/>
          </p:cNvPicPr>
          <p:nvPr/>
        </p:nvPicPr>
        <p:blipFill>
          <a:blip r:embed="rId2" cstate="print"/>
          <a:srcRect l="20000"/>
          <a:stretch>
            <a:fillRect/>
          </a:stretch>
        </p:blipFill>
        <p:spPr bwMode="auto">
          <a:xfrm>
            <a:off x="1857375" y="1114425"/>
            <a:ext cx="72866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 txBox="1">
            <a:spLocks/>
          </p:cNvSpPr>
          <p:nvPr/>
        </p:nvSpPr>
        <p:spPr bwMode="auto">
          <a:xfrm>
            <a:off x="0" y="5143500"/>
            <a:ext cx="30003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b="1">
                <a:cs typeface="Arial" charset="0"/>
              </a:rPr>
              <a:t>3.4. </a:t>
            </a:r>
            <a:r>
              <a:rPr lang="fr-FR" sz="1400" b="1" i="1">
                <a:cs typeface="Arial" charset="0"/>
              </a:rPr>
              <a:t>Thann :</a:t>
            </a:r>
            <a:r>
              <a:rPr lang="fr-FR" sz="1400" b="1">
                <a:cs typeface="Arial" charset="0"/>
              </a:rPr>
              <a:t> </a:t>
            </a:r>
          </a:p>
          <a:p>
            <a:r>
              <a:rPr lang="fr-FR" sz="1400" b="1">
                <a:cs typeface="Arial" charset="0"/>
              </a:rPr>
              <a:t>Propositions d’aménagement gare de Thann-Centre</a:t>
            </a:r>
          </a:p>
        </p:txBody>
      </p:sp>
      <p:pic>
        <p:nvPicPr>
          <p:cNvPr id="39939" name="Picture 2" descr="R:\3 ETUDES\TRANSPORT-DEPLACEMENT\THANN- stationsTT\PRO\THANN FINALISATION\Lien doc synthèse\liens scenarii\TC Humberger principe d'aménagement.jpg"/>
          <p:cNvPicPr>
            <a:picLocks noChangeAspect="1" noChangeArrowheads="1"/>
          </p:cNvPicPr>
          <p:nvPr/>
        </p:nvPicPr>
        <p:blipFill>
          <a:blip r:embed="rId2" cstate="print"/>
          <a:srcRect l="3339" r="687"/>
          <a:stretch>
            <a:fillRect/>
          </a:stretch>
        </p:blipFill>
        <p:spPr bwMode="auto">
          <a:xfrm>
            <a:off x="857250" y="1071563"/>
            <a:ext cx="8215313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988"/>
            <a:ext cx="9144000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6143625"/>
            <a:ext cx="30003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1400" b="1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Source : ville de Thann</a:t>
            </a:r>
          </a:p>
        </p:txBody>
      </p:sp>
      <p:sp>
        <p:nvSpPr>
          <p:cNvPr id="40964" name="ZoneTexte 5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052513"/>
            <a:ext cx="9144000" cy="1081087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fr-FR" sz="2000" b="1" smtClean="0">
                <a:latin typeface="Arial" charset="0"/>
                <a:cs typeface="Arial" charset="0"/>
              </a:rPr>
              <a:t>3.5. </a:t>
            </a:r>
            <a:r>
              <a:rPr lang="fr-FR" sz="2000" b="1" u="sng" smtClean="0">
                <a:latin typeface="Arial" charset="0"/>
                <a:cs typeface="Arial" charset="0"/>
              </a:rPr>
              <a:t>Perspectives</a:t>
            </a:r>
            <a:r>
              <a:rPr lang="fr-FR" sz="2000" b="1" smtClean="0">
                <a:latin typeface="Arial" charset="0"/>
                <a:cs typeface="Arial" charset="0"/>
              </a:rPr>
              <a:t> : </a:t>
            </a:r>
            <a:br>
              <a:rPr lang="fr-FR" sz="2000" b="1" smtClean="0">
                <a:latin typeface="Arial" charset="0"/>
                <a:cs typeface="Arial" charset="0"/>
              </a:rPr>
            </a:br>
            <a:r>
              <a:rPr lang="fr-FR" sz="2000" b="1" smtClean="0">
                <a:latin typeface="Arial" charset="0"/>
                <a:cs typeface="Arial" charset="0"/>
              </a:rPr>
              <a:t>les gares tram-trains, de véritables outils pour promouvoir </a:t>
            </a:r>
            <a:br>
              <a:rPr lang="fr-FR" sz="2000" b="1" smtClean="0">
                <a:latin typeface="Arial" charset="0"/>
                <a:cs typeface="Arial" charset="0"/>
              </a:rPr>
            </a:br>
            <a:r>
              <a:rPr lang="fr-FR" sz="2000" b="1" smtClean="0">
                <a:latin typeface="Arial" charset="0"/>
                <a:cs typeface="Arial" charset="0"/>
              </a:rPr>
              <a:t>la qualité urbaine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205038"/>
            <a:ext cx="9144000" cy="4032250"/>
          </a:xfrm>
        </p:spPr>
        <p:txBody>
          <a:bodyPr/>
          <a:lstStyle/>
          <a:p>
            <a:r>
              <a:rPr lang="fr-FR" sz="2000" smtClean="0">
                <a:latin typeface="Arial" charset="0"/>
                <a:cs typeface="Arial" charset="0"/>
              </a:rPr>
              <a:t>Elles deviendront un lieu central dans les communes. </a:t>
            </a:r>
          </a:p>
          <a:p>
            <a:endParaRPr lang="fr-FR" sz="2000" smtClean="0">
              <a:latin typeface="Arial" charset="0"/>
              <a:cs typeface="Arial" charset="0"/>
            </a:endParaRPr>
          </a:p>
          <a:p>
            <a:r>
              <a:rPr lang="fr-FR" sz="2000" smtClean="0">
                <a:latin typeface="Arial" charset="0"/>
                <a:cs typeface="Arial" charset="0"/>
              </a:rPr>
              <a:t>Elles engendreront un urbanisme plus compact, mieux articulé avec la gare. </a:t>
            </a:r>
          </a:p>
          <a:p>
            <a:endParaRPr lang="fr-FR" sz="2000" smtClean="0">
              <a:latin typeface="Arial" charset="0"/>
              <a:cs typeface="Arial" charset="0"/>
            </a:endParaRPr>
          </a:p>
          <a:p>
            <a:r>
              <a:rPr lang="fr-FR" sz="2000" smtClean="0">
                <a:latin typeface="Arial" charset="0"/>
                <a:cs typeface="Arial" charset="0"/>
              </a:rPr>
              <a:t>Elles deviendront plus attractives. </a:t>
            </a:r>
          </a:p>
          <a:p>
            <a:endParaRPr lang="fr-FR" sz="2000" smtClean="0">
              <a:latin typeface="Arial" charset="0"/>
              <a:cs typeface="Arial" charset="0"/>
            </a:endParaRPr>
          </a:p>
          <a:p>
            <a:r>
              <a:rPr lang="fr-FR" sz="2000" smtClean="0">
                <a:latin typeface="Arial" charset="0"/>
                <a:cs typeface="Arial" charset="0"/>
              </a:rPr>
              <a:t>Elles seront  à la jonction de tous les réseaux de transport en jouant le rôle de plate-forme multimodale. </a:t>
            </a:r>
          </a:p>
          <a:p>
            <a:endParaRPr lang="fr-FR" sz="2000" smtClean="0">
              <a:latin typeface="Arial" charset="0"/>
              <a:cs typeface="Arial" charset="0"/>
            </a:endParaRPr>
          </a:p>
          <a:p>
            <a:r>
              <a:rPr lang="fr-FR" sz="2000" smtClean="0">
                <a:latin typeface="Arial" charset="0"/>
                <a:cs typeface="Arial" charset="0"/>
              </a:rPr>
              <a:t>Elles seront facilement accessibles depuis l’ensemble des quartiers de la commune.</a:t>
            </a:r>
          </a:p>
        </p:txBody>
      </p:sp>
      <p:sp>
        <p:nvSpPr>
          <p:cNvPr id="41988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214313" y="1071563"/>
            <a:ext cx="8643937" cy="642937"/>
          </a:xfrm>
        </p:spPr>
        <p:txBody>
          <a:bodyPr/>
          <a:lstStyle/>
          <a:p>
            <a:pPr eaLnBrk="1" hangingPunct="1"/>
            <a:r>
              <a:rPr lang="fr-FR" sz="1800" b="1" smtClean="0">
                <a:latin typeface="Arial" charset="0"/>
                <a:cs typeface="Arial" charset="0"/>
              </a:rPr>
              <a:t>1.1. L’agglomération mulhousienne et la Vallée de la Thur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2898" t="3387" b="3458"/>
          <a:stretch>
            <a:fillRect/>
          </a:stretch>
        </p:blipFill>
        <p:spPr bwMode="auto">
          <a:xfrm>
            <a:off x="0" y="2000250"/>
            <a:ext cx="4786313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3429000" y="4286250"/>
            <a:ext cx="500063" cy="4286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 rot="1470399">
            <a:off x="3108325" y="4278313"/>
            <a:ext cx="360363" cy="2540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8001000" y="2286000"/>
            <a:ext cx="1143000" cy="1357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fr-FR" sz="12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391" name="Picture 20" descr="R:\3 ETUDES\TRANSPORT-DEPLACEMENT\OBS TTMVT\PRO\illustrations\1. chapeau\2. JPEG\Carte RELIEF ET TACHE URBAINE.jpg"/>
          <p:cNvPicPr>
            <a:picLocks noChangeAspect="1" noChangeArrowheads="1"/>
          </p:cNvPicPr>
          <p:nvPr/>
        </p:nvPicPr>
        <p:blipFill>
          <a:blip r:embed="rId3" cstate="print"/>
          <a:srcRect r="21094"/>
          <a:stretch>
            <a:fillRect/>
          </a:stretch>
        </p:blipFill>
        <p:spPr bwMode="auto">
          <a:xfrm>
            <a:off x="5286375" y="2428875"/>
            <a:ext cx="350996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èche droite 8"/>
          <p:cNvSpPr/>
          <p:nvPr/>
        </p:nvSpPr>
        <p:spPr>
          <a:xfrm>
            <a:off x="4643438" y="3429000"/>
            <a:ext cx="928687" cy="7143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2071688" y="3286125"/>
            <a:ext cx="928687" cy="71437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94" name="ZoneTexte 10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0" descr="R:\3 ETUDES\TRANSPORT-DEPLACEMENT\OBS TTMVT\PRO\illustrations\1. chapeau\2. JPEG\Carte RELIEF ET TACHE URBAINE.jpg"/>
          <p:cNvPicPr>
            <a:picLocks noChangeAspect="1" noChangeArrowheads="1"/>
          </p:cNvPicPr>
          <p:nvPr/>
        </p:nvPicPr>
        <p:blipFill>
          <a:blip r:embed="rId2" cstate="print"/>
          <a:srcRect r="21094"/>
          <a:stretch>
            <a:fillRect/>
          </a:stretch>
        </p:blipFill>
        <p:spPr bwMode="auto">
          <a:xfrm>
            <a:off x="2857500" y="1857375"/>
            <a:ext cx="31432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re 1"/>
          <p:cNvSpPr>
            <a:spLocks noGrp="1"/>
          </p:cNvSpPr>
          <p:nvPr>
            <p:ph type="title"/>
          </p:nvPr>
        </p:nvSpPr>
        <p:spPr>
          <a:xfrm>
            <a:off x="285750" y="928688"/>
            <a:ext cx="8501063" cy="928687"/>
          </a:xfrm>
        </p:spPr>
        <p:txBody>
          <a:bodyPr/>
          <a:lstStyle/>
          <a:p>
            <a:pPr eaLnBrk="1" hangingPunct="1"/>
            <a:r>
              <a:rPr lang="fr-FR" sz="1800" b="1" smtClean="0">
                <a:latin typeface="Arial" charset="0"/>
                <a:cs typeface="Arial" charset="0"/>
              </a:rPr>
              <a:t>1.2. Les 36 km et les 15 gares de la ligne Mulhouse-Thann-Kruth </a:t>
            </a:r>
            <a:br>
              <a:rPr lang="fr-FR" sz="1800" b="1" smtClean="0">
                <a:latin typeface="Arial" charset="0"/>
                <a:cs typeface="Arial" charset="0"/>
              </a:rPr>
            </a:br>
            <a:r>
              <a:rPr lang="fr-FR" sz="1800" b="1" smtClean="0">
                <a:latin typeface="Arial" charset="0"/>
                <a:cs typeface="Arial" charset="0"/>
              </a:rPr>
              <a:t>recouvrent des territoires variés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214313" y="1785938"/>
            <a:ext cx="22145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Une vallée au potentiel touristique intéressant… 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2786063" y="4714875"/>
            <a:ext cx="15716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… présentant une urbanisation dense et continue… 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14313" y="4000500"/>
            <a:ext cx="22145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… encore  très marquée par l’industrie… 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5286375" y="1857375"/>
            <a:ext cx="1000125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fr-FR" sz="12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 bwMode="auto">
          <a:xfrm>
            <a:off x="6429375" y="1571625"/>
            <a:ext cx="228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… traversée par une route nationale et une voie ferrée…  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6500813" y="3786188"/>
            <a:ext cx="22145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1200" dirty="0">
                <a:latin typeface="Arial" pitchFamily="34" charset="0"/>
                <a:ea typeface="+mj-ea"/>
                <a:cs typeface="Arial" pitchFamily="34" charset="0"/>
              </a:rPr>
              <a:t>…facilitant les liaisons vers Mulhouse </a:t>
            </a:r>
          </a:p>
        </p:txBody>
      </p:sp>
      <p:pic>
        <p:nvPicPr>
          <p:cNvPr id="17418" name="Image 11" descr="densité Than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4357688"/>
            <a:ext cx="14573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Image 12" descr="oder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357438"/>
            <a:ext cx="21907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Image 13" descr="usines chimiques de Thann 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4500563"/>
            <a:ext cx="21859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Image 14" descr="thann centre RN 6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2875" y="2071688"/>
            <a:ext cx="22225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Image 16" descr="tram repu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13" y="4286250"/>
            <a:ext cx="22844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necteur droit 18"/>
          <p:cNvCxnSpPr/>
          <p:nvPr/>
        </p:nvCxnSpPr>
        <p:spPr>
          <a:xfrm flipV="1">
            <a:off x="2405063" y="2643188"/>
            <a:ext cx="1095375" cy="5349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rot="5400000" flipH="1" flipV="1">
            <a:off x="2267744" y="3447257"/>
            <a:ext cx="1822450" cy="1643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16200000" flipV="1">
            <a:off x="4017963" y="3482975"/>
            <a:ext cx="1036637" cy="7858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10800000">
            <a:off x="5143500" y="3643313"/>
            <a:ext cx="1357313" cy="6794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rot="10800000" flipV="1">
            <a:off x="4286250" y="2906713"/>
            <a:ext cx="2206625" cy="3079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28" name="ZoneTexte 27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/>
          <p:cNvSpPr txBox="1">
            <a:spLocks/>
          </p:cNvSpPr>
          <p:nvPr/>
        </p:nvSpPr>
        <p:spPr bwMode="auto">
          <a:xfrm>
            <a:off x="285750" y="1071563"/>
            <a:ext cx="85010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000" b="1">
                <a:cs typeface="Arial" charset="0"/>
              </a:rPr>
              <a:t>1.3. Contexte et genèse du projet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142875" y="1778000"/>
            <a:ext cx="3143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fr-FR" sz="1400" dirty="0">
                <a:latin typeface="Arial" pitchFamily="34" charset="0"/>
                <a:ea typeface="+mj-ea"/>
                <a:cs typeface="Arial" pitchFamily="34" charset="0"/>
              </a:rPr>
              <a:t>Projet de déviation RN 66 au début des années 1990…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436" name="Titre 1"/>
          <p:cNvSpPr txBox="1">
            <a:spLocks/>
          </p:cNvSpPr>
          <p:nvPr/>
        </p:nvSpPr>
        <p:spPr bwMode="auto">
          <a:xfrm>
            <a:off x="3635375" y="4221163"/>
            <a:ext cx="29876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cs typeface="Arial" charset="0"/>
              </a:rPr>
              <a:t>… la proximité avec Karlsruhe….</a:t>
            </a:r>
          </a:p>
          <a:p>
            <a:pPr>
              <a:buFontTx/>
              <a:buChar char="-"/>
            </a:pPr>
            <a:endParaRPr lang="fr-FR" sz="1400">
              <a:cs typeface="Arial" charset="0"/>
            </a:endParaRPr>
          </a:p>
        </p:txBody>
      </p:sp>
      <p:pic>
        <p:nvPicPr>
          <p:cNvPr id="18437" name="Image 15" descr="RN 66 Thann Nor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4563"/>
            <a:ext cx="37147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itre 1"/>
          <p:cNvSpPr txBox="1">
            <a:spLocks/>
          </p:cNvSpPr>
          <p:nvPr/>
        </p:nvSpPr>
        <p:spPr bwMode="auto">
          <a:xfrm>
            <a:off x="6659563" y="3362325"/>
            <a:ext cx="24844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>
                <a:cs typeface="Arial" charset="0"/>
              </a:rPr>
              <a:t>… et des réflexions sur un réseau de tramway urbain </a:t>
            </a:r>
          </a:p>
          <a:p>
            <a:pPr>
              <a:buFontTx/>
              <a:buChar char="-"/>
            </a:pPr>
            <a:endParaRPr lang="fr-FR" sz="1400">
              <a:cs typeface="Arial" charset="0"/>
            </a:endParaRPr>
          </a:p>
        </p:txBody>
      </p:sp>
      <p:pic>
        <p:nvPicPr>
          <p:cNvPr id="18439" name="Image 16" descr="tram rep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3933825"/>
            <a:ext cx="27717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0" descr="arrêt de c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1773238"/>
            <a:ext cx="3240088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ZoneTexte 8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395288" y="1268413"/>
            <a:ext cx="8229600" cy="1214437"/>
          </a:xfrm>
        </p:spPr>
        <p:txBody>
          <a:bodyPr/>
          <a:lstStyle/>
          <a:p>
            <a:r>
              <a:rPr lang="fr-FR" smtClean="0">
                <a:latin typeface="Arial" charset="0"/>
                <a:cs typeface="Arial" charset="0"/>
              </a:rPr>
              <a:t>2. Le projet Tram-Train Mulhouse Vallée de la Thur 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063" y="3000375"/>
            <a:ext cx="1500187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460" name="ZoneTexte 4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6</a:t>
            </a:r>
          </a:p>
        </p:txBody>
      </p:sp>
      <p:pic>
        <p:nvPicPr>
          <p:cNvPr id="19461" name="Picture 6" descr="Z:\5 RESSOURCES\BASE PHOTOS\Essais_TramTrain_juin2010\DSCN1765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116013" y="2747963"/>
            <a:ext cx="6696075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9144000" cy="1008063"/>
          </a:xfrm>
        </p:spPr>
        <p:txBody>
          <a:bodyPr/>
          <a:lstStyle/>
          <a:p>
            <a:r>
              <a:rPr lang="fr-FR" sz="2000" b="1" smtClean="0">
                <a:latin typeface="Arial" charset="0"/>
                <a:cs typeface="Arial" charset="0"/>
              </a:rPr>
              <a:t>2.1. Le système Tram-Train :</a:t>
            </a:r>
            <a:br>
              <a:rPr lang="fr-FR" sz="2000" b="1" smtClean="0">
                <a:latin typeface="Arial" charset="0"/>
                <a:cs typeface="Arial" charset="0"/>
              </a:rPr>
            </a:br>
            <a:r>
              <a:rPr lang="fr-FR" sz="2000" b="1" smtClean="0">
                <a:latin typeface="Arial" charset="0"/>
                <a:cs typeface="Arial" charset="0"/>
              </a:rPr>
              <a:t>l’interconnexion du réseau urbain du SITRAM et du réseau TER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27088" y="2276475"/>
            <a:ext cx="7632700" cy="3671888"/>
          </a:xfrm>
        </p:spPr>
        <p:txBody>
          <a:bodyPr/>
          <a:lstStyle/>
          <a:p>
            <a:pPr marL="449263" indent="-449263">
              <a:buFont typeface="Arial" charset="0"/>
              <a:buNone/>
            </a:pPr>
            <a:r>
              <a:rPr lang="fr-FR" sz="1800" smtClean="0">
                <a:latin typeface="Arial" charset="0"/>
                <a:cs typeface="Arial" charset="0"/>
              </a:rPr>
              <a:t>	Pour que le système Tram-Train fonctionne, il faut </a:t>
            </a:r>
            <a:r>
              <a:rPr lang="fr-FR" sz="1800" b="1" smtClean="0">
                <a:latin typeface="Arial" charset="0"/>
                <a:cs typeface="Arial" charset="0"/>
              </a:rPr>
              <a:t>trois sous-systèmes adaptés</a:t>
            </a:r>
            <a:r>
              <a:rPr lang="fr-FR" sz="1800" smtClean="0">
                <a:latin typeface="Arial" charset="0"/>
                <a:cs typeface="Arial" charset="0"/>
              </a:rPr>
              <a:t> : </a:t>
            </a:r>
          </a:p>
          <a:p>
            <a:pPr marL="449263" indent="-449263"/>
            <a:endParaRPr lang="fr-FR" sz="1800" smtClean="0">
              <a:latin typeface="Arial" charset="0"/>
              <a:cs typeface="Arial" charset="0"/>
            </a:endParaRPr>
          </a:p>
          <a:p>
            <a:pPr marL="449263" indent="-449263"/>
            <a:r>
              <a:rPr lang="fr-FR" sz="1800" b="1" smtClean="0">
                <a:latin typeface="Arial" charset="0"/>
                <a:cs typeface="Arial" charset="0"/>
              </a:rPr>
              <a:t>Un matériel roulant spécifique</a:t>
            </a:r>
            <a:r>
              <a:rPr lang="fr-FR" sz="1800" smtClean="0">
                <a:latin typeface="Arial" charset="0"/>
                <a:cs typeface="Arial" charset="0"/>
              </a:rPr>
              <a:t>. </a:t>
            </a:r>
          </a:p>
          <a:p>
            <a:pPr marL="449263" indent="-449263"/>
            <a:endParaRPr lang="fr-FR" sz="1800" smtClean="0">
              <a:latin typeface="Arial" charset="0"/>
              <a:cs typeface="Arial" charset="0"/>
            </a:endParaRPr>
          </a:p>
          <a:p>
            <a:pPr marL="449263" indent="-449263"/>
            <a:r>
              <a:rPr lang="fr-FR" sz="1800" b="1" smtClean="0">
                <a:latin typeface="Arial" charset="0"/>
                <a:cs typeface="Arial" charset="0"/>
              </a:rPr>
              <a:t>Des infrastructures ferrées, urbaines et périurbaines, interconnectées</a:t>
            </a:r>
            <a:r>
              <a:rPr lang="fr-FR" sz="1800" smtClean="0">
                <a:latin typeface="Arial" charset="0"/>
                <a:cs typeface="Arial" charset="0"/>
              </a:rPr>
              <a:t>.  </a:t>
            </a:r>
          </a:p>
          <a:p>
            <a:pPr marL="449263" indent="-449263"/>
            <a:endParaRPr lang="fr-FR" sz="1800" smtClean="0">
              <a:latin typeface="Arial" charset="0"/>
              <a:cs typeface="Arial" charset="0"/>
            </a:endParaRPr>
          </a:p>
          <a:p>
            <a:pPr marL="449263" indent="-449263"/>
            <a:r>
              <a:rPr lang="fr-FR" sz="1800" b="1" smtClean="0">
                <a:latin typeface="Arial" charset="0"/>
                <a:cs typeface="Arial" charset="0"/>
              </a:rPr>
              <a:t>Des stations sur le réseau m2A et des gares sur le réseau RFF-SNCF</a:t>
            </a:r>
            <a:r>
              <a:rPr lang="fr-FR" sz="1800" smtClean="0">
                <a:latin typeface="Arial" charset="0"/>
                <a:cs typeface="Arial" charset="0"/>
              </a:rPr>
              <a:t>.  </a:t>
            </a:r>
          </a:p>
        </p:txBody>
      </p:sp>
      <p:sp>
        <p:nvSpPr>
          <p:cNvPr id="20484" name="ZoneTexte 3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893175" cy="836613"/>
          </a:xfrm>
        </p:spPr>
        <p:txBody>
          <a:bodyPr/>
          <a:lstStyle/>
          <a:p>
            <a:r>
              <a:rPr lang="fr-FR" sz="2000" b="1" smtClean="0">
                <a:latin typeface="Arial" charset="0"/>
                <a:cs typeface="Arial" charset="0"/>
              </a:rPr>
              <a:t>2.2. Le tram-train : un matériel roulant innovant, mi train, mi tramway</a:t>
            </a:r>
          </a:p>
        </p:txBody>
      </p:sp>
      <p:grpSp>
        <p:nvGrpSpPr>
          <p:cNvPr id="21507" name="Group 17"/>
          <p:cNvGrpSpPr>
            <a:grpSpLocks/>
          </p:cNvGrpSpPr>
          <p:nvPr/>
        </p:nvGrpSpPr>
        <p:grpSpPr bwMode="auto">
          <a:xfrm>
            <a:off x="0" y="1341438"/>
            <a:ext cx="6300788" cy="2735262"/>
            <a:chOff x="158" y="1207"/>
            <a:chExt cx="4536" cy="2314"/>
          </a:xfrm>
        </p:grpSpPr>
        <p:pic>
          <p:nvPicPr>
            <p:cNvPr id="21515" name="Picture 8" descr="conceptTT"/>
            <p:cNvPicPr>
              <a:picLocks noChangeAspect="1" noChangeArrowheads="1"/>
            </p:cNvPicPr>
            <p:nvPr/>
          </p:nvPicPr>
          <p:blipFill>
            <a:blip r:embed="rId2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158" y="1207"/>
              <a:ext cx="4463" cy="2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6" name="Line 9"/>
            <p:cNvSpPr>
              <a:spLocks noChangeShapeType="1"/>
            </p:cNvSpPr>
            <p:nvPr/>
          </p:nvSpPr>
          <p:spPr bwMode="auto">
            <a:xfrm>
              <a:off x="670" y="1631"/>
              <a:ext cx="3219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17" name="Line 10"/>
            <p:cNvSpPr>
              <a:spLocks noChangeShapeType="1"/>
            </p:cNvSpPr>
            <p:nvPr/>
          </p:nvSpPr>
          <p:spPr bwMode="auto">
            <a:xfrm>
              <a:off x="670" y="1885"/>
              <a:ext cx="321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18" name="Text Box 11"/>
            <p:cNvSpPr txBox="1">
              <a:spLocks noChangeArrowheads="1"/>
            </p:cNvSpPr>
            <p:nvPr/>
          </p:nvSpPr>
          <p:spPr bwMode="auto">
            <a:xfrm>
              <a:off x="3816" y="1552"/>
              <a:ext cx="777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000">
                  <a:solidFill>
                    <a:srgbClr val="969696"/>
                  </a:solidFill>
                  <a:latin typeface="Arial Black" pitchFamily="34" charset="0"/>
                </a:rPr>
                <a:t>120 km/h</a:t>
              </a:r>
              <a:endParaRPr lang="fr-FR" sz="1000">
                <a:latin typeface="Arial Black" pitchFamily="34" charset="0"/>
              </a:endParaRPr>
            </a:p>
          </p:txBody>
        </p:sp>
        <p:sp>
          <p:nvSpPr>
            <p:cNvPr id="21519" name="Text Box 12"/>
            <p:cNvSpPr txBox="1">
              <a:spLocks noChangeArrowheads="1"/>
            </p:cNvSpPr>
            <p:nvPr/>
          </p:nvSpPr>
          <p:spPr bwMode="auto">
            <a:xfrm>
              <a:off x="3816" y="1827"/>
              <a:ext cx="878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fr-FR" sz="1000">
                  <a:solidFill>
                    <a:schemeClr val="accent2"/>
                  </a:solidFill>
                  <a:latin typeface="Arial Black" pitchFamily="34" charset="0"/>
                </a:rPr>
                <a:t>100 km/h</a:t>
              </a:r>
            </a:p>
          </p:txBody>
        </p:sp>
        <p:sp>
          <p:nvSpPr>
            <p:cNvPr id="21520" name="Rectangle 13"/>
            <p:cNvSpPr>
              <a:spLocks noChangeArrowheads="1"/>
            </p:cNvSpPr>
            <p:nvPr/>
          </p:nvSpPr>
          <p:spPr bwMode="auto">
            <a:xfrm>
              <a:off x="377" y="2648"/>
              <a:ext cx="220" cy="1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521" name="Rectangle 14"/>
            <p:cNvSpPr>
              <a:spLocks noChangeArrowheads="1"/>
            </p:cNvSpPr>
            <p:nvPr/>
          </p:nvSpPr>
          <p:spPr bwMode="auto">
            <a:xfrm>
              <a:off x="158" y="2818"/>
              <a:ext cx="439" cy="3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fr-FR" sz="1000"/>
                <a:t>Gare</a:t>
              </a:r>
            </a:p>
          </p:txBody>
        </p:sp>
      </p:grpSp>
      <p:sp>
        <p:nvSpPr>
          <p:cNvPr id="25604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156325" y="1989138"/>
            <a:ext cx="2987675" cy="172720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fr-FR" sz="1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Grâce à de meilleures capacités d’accélération et de freinage, le tram-train dessert plus de gares qu’un train classique dans le même temps. </a:t>
            </a:r>
          </a:p>
        </p:txBody>
      </p:sp>
      <p:sp>
        <p:nvSpPr>
          <p:cNvPr id="21509" name="ZoneTexte 11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8</a:t>
            </a:r>
          </a:p>
        </p:txBody>
      </p:sp>
      <p:pic>
        <p:nvPicPr>
          <p:cNvPr id="21510" name="Picture 13" descr="Z:\3 ETUDES\TRANSPORT-DEPLACEMENT\400.1-OBS PDU\3. Obs PDU 2010\SOU\3. Photos\20.Campagnes photos\Photos03092010\2010_Mulhouse_TramTrain_SD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455988" y="4264025"/>
            <a:ext cx="5688012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6"/>
          <p:cNvSpPr txBox="1">
            <a:spLocks noChangeArrowheads="1"/>
          </p:cNvSpPr>
          <p:nvPr/>
        </p:nvSpPr>
        <p:spPr bwMode="auto">
          <a:xfrm>
            <a:off x="0" y="4941888"/>
            <a:ext cx="29876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Essai rame tram-train dans Mulhouse au cours de l’été 2010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rot="10800000" flipV="1">
            <a:off x="5292725" y="2633663"/>
            <a:ext cx="792163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4" idx="3"/>
          </p:cNvCxnSpPr>
          <p:nvPr/>
        </p:nvCxnSpPr>
        <p:spPr>
          <a:xfrm>
            <a:off x="2987675" y="5373688"/>
            <a:ext cx="6477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6"/>
          <p:cNvSpPr txBox="1">
            <a:spLocks noChangeArrowheads="1"/>
          </p:cNvSpPr>
          <p:nvPr/>
        </p:nvSpPr>
        <p:spPr bwMode="auto">
          <a:xfrm>
            <a:off x="576263" y="3933825"/>
            <a:ext cx="14747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Source : SNCF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0" y="1844675"/>
            <a:ext cx="2627313" cy="1206500"/>
          </a:xfrm>
        </p:spPr>
        <p:txBody>
          <a:bodyPr/>
          <a:lstStyle/>
          <a:p>
            <a:pPr algn="l" eaLnBrk="1" hangingPunct="1"/>
            <a:r>
              <a:rPr lang="fr-FR" sz="2000" b="1" smtClean="0">
                <a:latin typeface="Arial" charset="0"/>
                <a:cs typeface="Arial" charset="0"/>
              </a:rPr>
              <a:t>2.3. Les territoires traversés</a:t>
            </a:r>
            <a:r>
              <a:rPr lang="fr-FR" sz="200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2531" name="ZoneTexte 10"/>
          <p:cNvSpPr txBox="1">
            <a:spLocks noChangeArrowheads="1"/>
          </p:cNvSpPr>
          <p:nvPr/>
        </p:nvSpPr>
        <p:spPr bwMode="auto">
          <a:xfrm>
            <a:off x="0" y="6488113"/>
            <a:ext cx="1143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9</a:t>
            </a:r>
          </a:p>
        </p:txBody>
      </p:sp>
      <p:pic>
        <p:nvPicPr>
          <p:cNvPr id="22532" name="Picture 11"/>
          <p:cNvPicPr>
            <a:picLocks noChangeAspect="1" noChangeArrowheads="1"/>
          </p:cNvPicPr>
          <p:nvPr/>
        </p:nvPicPr>
        <p:blipFill>
          <a:blip r:embed="rId2" cstate="print"/>
          <a:srcRect t="5746"/>
          <a:stretch>
            <a:fillRect/>
          </a:stretch>
        </p:blipFill>
        <p:spPr bwMode="auto">
          <a:xfrm>
            <a:off x="3159125" y="0"/>
            <a:ext cx="594995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3525" y="4076700"/>
            <a:ext cx="63404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re 1"/>
          <p:cNvSpPr txBox="1">
            <a:spLocks/>
          </p:cNvSpPr>
          <p:nvPr/>
        </p:nvSpPr>
        <p:spPr bwMode="auto">
          <a:xfrm>
            <a:off x="0" y="3284538"/>
            <a:ext cx="262731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FR" sz="1400" b="1" dirty="0">
                <a:latin typeface="Arial" pitchFamily="34" charset="0"/>
                <a:ea typeface="+mj-ea"/>
                <a:cs typeface="Arial" pitchFamily="34" charset="0"/>
              </a:rPr>
              <a:t>Objectif  : </a:t>
            </a:r>
            <a:r>
              <a:rPr lang="fr-FR" sz="1400" dirty="0">
                <a:latin typeface="Arial" pitchFamily="34" charset="0"/>
                <a:ea typeface="+mj-ea"/>
                <a:cs typeface="Arial" pitchFamily="34" charset="0"/>
              </a:rPr>
              <a:t>mise en service en décembre 2010. </a:t>
            </a:r>
          </a:p>
          <a:p>
            <a:pPr>
              <a:defRPr/>
            </a:pPr>
            <a:endParaRPr lang="fr-FR" sz="14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535" name="Rectangle 16"/>
          <p:cNvSpPr txBox="1">
            <a:spLocks noChangeArrowheads="1"/>
          </p:cNvSpPr>
          <p:nvPr/>
        </p:nvSpPr>
        <p:spPr bwMode="auto">
          <a:xfrm>
            <a:off x="7092950" y="3573463"/>
            <a:ext cx="21955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Source : RFF,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CLAL MTK – juillet 2010</a:t>
            </a:r>
          </a:p>
        </p:txBody>
      </p:sp>
      <p:sp>
        <p:nvSpPr>
          <p:cNvPr id="22536" name="Rectangle 16"/>
          <p:cNvSpPr txBox="1">
            <a:spLocks noChangeArrowheads="1"/>
          </p:cNvSpPr>
          <p:nvPr/>
        </p:nvSpPr>
        <p:spPr bwMode="auto">
          <a:xfrm>
            <a:off x="6948488" y="6381750"/>
            <a:ext cx="21955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Source : RFF, </a:t>
            </a: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fr-FR" sz="1400">
                <a:cs typeface="Arial" charset="0"/>
              </a:rPr>
              <a:t>CLAL MTK – juillet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pie de Modele Diapora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Copie de Modele Diaporama</Template>
  <TotalTime>1370</TotalTime>
  <Words>604</Words>
  <Application>Microsoft Office PowerPoint</Application>
  <PresentationFormat>Affichage à l'écran (4:3)</PresentationFormat>
  <Paragraphs>158</Paragraphs>
  <Slides>29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Arial</vt:lpstr>
      <vt:lpstr>Calibri</vt:lpstr>
      <vt:lpstr>Helvetica Compressed</vt:lpstr>
      <vt:lpstr>Arial Black</vt:lpstr>
      <vt:lpstr>Arial Unicode MS</vt:lpstr>
      <vt:lpstr>Times New Roman</vt:lpstr>
      <vt:lpstr>Copie de Modele Diaporama</vt:lpstr>
      <vt:lpstr>Conception personnalisée</vt:lpstr>
      <vt:lpstr>Document Microsoft Word</vt:lpstr>
      <vt:lpstr>Diapositive 1</vt:lpstr>
      <vt:lpstr>1. Un contexte favorable</vt:lpstr>
      <vt:lpstr>1.1. L’agglomération mulhousienne et la Vallée de la Thur</vt:lpstr>
      <vt:lpstr>1.2. Les 36 km et les 15 gares de la ligne Mulhouse-Thann-Kruth  recouvrent des territoires variés</vt:lpstr>
      <vt:lpstr>Diapositive 5</vt:lpstr>
      <vt:lpstr>2. Le projet Tram-Train Mulhouse Vallée de la Thur </vt:lpstr>
      <vt:lpstr>2.1. Le système Tram-Train : l’interconnexion du réseau urbain du SITRAM et du réseau TER</vt:lpstr>
      <vt:lpstr>2.2. Le tram-train : un matériel roulant innovant, mi train, mi tramway</vt:lpstr>
      <vt:lpstr>2.3. Les territoires traversés </vt:lpstr>
      <vt:lpstr>Des travaux en voie d’achèvement : l’exemple de la gare de Dornach</vt:lpstr>
      <vt:lpstr>2.4. La gouvernance du projet tram-train </vt:lpstr>
      <vt:lpstr>Diapositive 12</vt:lpstr>
      <vt:lpstr>2.6. Le concept de la gare tram-train</vt:lpstr>
      <vt:lpstr>2.7. Les premières réflexions menées sur les gares et leurs abords</vt:lpstr>
      <vt:lpstr>3. Les exemples des gares de Moosch et de Thann</vt:lpstr>
      <vt:lpstr>Diapositive 16</vt:lpstr>
      <vt:lpstr>3.2. Une nouvelle polarité urbaine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3.5. Perspectives :  les gares tram-trains, de véritables outils pour promouvoir  la qualité urbaine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Stéphane DREYER</dc:creator>
  <cp:lastModifiedBy>Roxane</cp:lastModifiedBy>
  <cp:revision>135</cp:revision>
  <dcterms:created xsi:type="dcterms:W3CDTF">2008-09-09T05:28:07Z</dcterms:created>
  <dcterms:modified xsi:type="dcterms:W3CDTF">2011-08-12T10:11:50Z</dcterms:modified>
</cp:coreProperties>
</file>