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7"/>
  </p:notesMasterIdLst>
  <p:handoutMasterIdLst>
    <p:handoutMasterId r:id="rId18"/>
  </p:handoutMasterIdLst>
  <p:sldIdLst>
    <p:sldId id="258" r:id="rId2"/>
    <p:sldId id="378" r:id="rId3"/>
    <p:sldId id="323" r:id="rId4"/>
    <p:sldId id="379" r:id="rId5"/>
    <p:sldId id="364" r:id="rId6"/>
    <p:sldId id="377" r:id="rId7"/>
    <p:sldId id="359" r:id="rId8"/>
    <p:sldId id="365" r:id="rId9"/>
    <p:sldId id="366" r:id="rId10"/>
    <p:sldId id="367" r:id="rId11"/>
    <p:sldId id="368" r:id="rId12"/>
    <p:sldId id="369" r:id="rId13"/>
    <p:sldId id="370" r:id="rId14"/>
    <p:sldId id="371" r:id="rId15"/>
    <p:sldId id="375" r:id="rId16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00"/>
    <a:srgbClr val="FFFFCC"/>
    <a:srgbClr val="5F5F5F"/>
    <a:srgbClr val="FFCC00"/>
    <a:srgbClr val="993366"/>
    <a:srgbClr val="FF9900"/>
    <a:srgbClr val="008080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62" autoAdjust="0"/>
    <p:restoredTop sz="97488" autoAdjust="0"/>
  </p:normalViewPr>
  <p:slideViewPr>
    <p:cSldViewPr>
      <p:cViewPr varScale="1">
        <p:scale>
          <a:sx n="52" d="100"/>
          <a:sy n="52" d="100"/>
        </p:scale>
        <p:origin x="-108" y="-1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4"/>
    </p:cViewPr>
  </p:sorterViewPr>
  <p:notesViewPr>
    <p:cSldViewPr>
      <p:cViewPr varScale="1">
        <p:scale>
          <a:sx n="90" d="100"/>
          <a:sy n="90" d="100"/>
        </p:scale>
        <p:origin x="-2838" y="-120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3" tIns="47521" rIns="95043" bIns="47521" numCol="1" anchor="t" anchorCtr="0" compatLnSpc="1">
            <a:prstTxWarp prst="textNoShape">
              <a:avLst/>
            </a:prstTxWarp>
          </a:bodyPr>
          <a:lstStyle>
            <a:lvl1pPr defTabSz="950913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3" tIns="47521" rIns="95043" bIns="47521" numCol="1" anchor="t" anchorCtr="0" compatLnSpc="1">
            <a:prstTxWarp prst="textNoShape">
              <a:avLst/>
            </a:prstTxWarp>
          </a:bodyPr>
          <a:lstStyle>
            <a:lvl1pPr algn="r" defTabSz="950913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3" tIns="47521" rIns="95043" bIns="47521" numCol="1" anchor="b" anchorCtr="0" compatLnSpc="1">
            <a:prstTxWarp prst="textNoShape">
              <a:avLst/>
            </a:prstTxWarp>
          </a:bodyPr>
          <a:lstStyle>
            <a:lvl1pPr defTabSz="950913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3" tIns="47521" rIns="95043" bIns="47521" numCol="1" anchor="b" anchorCtr="0" compatLnSpc="1">
            <a:prstTxWarp prst="textNoShape">
              <a:avLst/>
            </a:prstTxWarp>
          </a:bodyPr>
          <a:lstStyle>
            <a:lvl1pPr algn="r" defTabSz="950913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92E08CF2-4BD4-4A5B-898B-90313B5559B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33" tIns="47316" rIns="94633" bIns="47316" numCol="1" anchor="t" anchorCtr="0" compatLnSpc="1">
            <a:prstTxWarp prst="textNoShape">
              <a:avLst/>
            </a:prstTxWarp>
          </a:bodyPr>
          <a:lstStyle>
            <a:lvl1pPr defTabSz="947738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33" tIns="47316" rIns="94633" bIns="47316" numCol="1" anchor="t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6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69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33" tIns="47316" rIns="94633" bIns="473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33" tIns="47316" rIns="94633" bIns="47316" numCol="1" anchor="b" anchorCtr="0" compatLnSpc="1">
            <a:prstTxWarp prst="textNoShape">
              <a:avLst/>
            </a:prstTxWarp>
          </a:bodyPr>
          <a:lstStyle>
            <a:lvl1pPr defTabSz="947738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33" tIns="47316" rIns="94633" bIns="47316" numCol="1" anchor="b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92C469A9-A865-4492-A219-4442697A9F4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E3D4F2-38F9-4B8C-9F21-8833B80064A3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rche gri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788" y="4524375"/>
            <a:ext cx="2462212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1100138"/>
            <a:ext cx="1079500" cy="57578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pic>
        <p:nvPicPr>
          <p:cNvPr id="6" name="Picture 9" descr="MAA_QUADRI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" y="338138"/>
            <a:ext cx="9001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arche gris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788" y="4524375"/>
            <a:ext cx="2462212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1"/>
          <p:cNvSpPr>
            <a:spLocks noChangeArrowheads="1"/>
          </p:cNvSpPr>
          <p:nvPr userDrawn="1"/>
        </p:nvSpPr>
        <p:spPr bwMode="auto">
          <a:xfrm>
            <a:off x="0" y="1100138"/>
            <a:ext cx="1079500" cy="57578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pic>
        <p:nvPicPr>
          <p:cNvPr id="9" name="Picture 12" descr="MAA_QUADRI_A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" y="338138"/>
            <a:ext cx="9001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ogaurm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5688" y="6265863"/>
            <a:ext cx="4270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logo_semaphores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35913" y="6373813"/>
            <a:ext cx="596900" cy="368300"/>
          </a:xfrm>
          <a:prstGeom prst="rect">
            <a:avLst/>
          </a:prstGeom>
          <a:noFill/>
        </p:spPr>
      </p:pic>
      <p:sp>
        <p:nvSpPr>
          <p:cNvPr id="2151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E5915-64E9-4442-895D-183F008B5D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F1A91-0671-48FB-96D0-75F6C0B9CBE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31025" y="414338"/>
            <a:ext cx="1889125" cy="57118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58888" y="414338"/>
            <a:ext cx="5519737" cy="57118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1AE38-92E5-4044-8E76-1B6E60E4B12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FF2AD-B1BB-45D3-BFFB-0BE4B46E8E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8E0BC-3CA5-4CA9-B6C2-27A52662EE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58888" y="1844675"/>
            <a:ext cx="3703637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4925" y="1844675"/>
            <a:ext cx="37052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6304E-0595-4B94-B2E5-1229DFFFE96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A79F7-1594-44E8-825B-605FAB2C99B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03F10-2530-4987-9498-F8AED9FE65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18D95-9B35-4E87-915E-3230B8F87EF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DD3CD-42D7-4B97-807F-4F0ECC778C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81C42-50D3-4367-B1E0-F3933D584AE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rche gris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81788" y="4524375"/>
            <a:ext cx="2462212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37288"/>
            <a:ext cx="15478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2372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92B9887F-F6A5-4998-B29A-9DC8BAEE6B9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414338"/>
            <a:ext cx="75612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844675"/>
            <a:ext cx="7561262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1100138"/>
            <a:ext cx="1079500" cy="57578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pic>
        <p:nvPicPr>
          <p:cNvPr id="2057" name="Picture 9" descr="MAA_QUADRI_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8900" y="338138"/>
            <a:ext cx="9001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arche gris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81788" y="4524375"/>
            <a:ext cx="2462212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Rectangle 11"/>
          <p:cNvSpPr>
            <a:spLocks noChangeArrowheads="1"/>
          </p:cNvSpPr>
          <p:nvPr userDrawn="1"/>
        </p:nvSpPr>
        <p:spPr bwMode="auto">
          <a:xfrm>
            <a:off x="0" y="1100138"/>
            <a:ext cx="1079500" cy="57578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pic>
        <p:nvPicPr>
          <p:cNvPr id="2060" name="Picture 12" descr="MAA_QUADRI_A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8900" y="338138"/>
            <a:ext cx="9001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3" r:id="rId2"/>
    <p:sldLayoutId id="2147483702" r:id="rId3"/>
    <p:sldLayoutId id="2147483701" r:id="rId4"/>
    <p:sldLayoutId id="2147483700" r:id="rId5"/>
    <p:sldLayoutId id="2147483699" r:id="rId6"/>
    <p:sldLayoutId id="2147483698" r:id="rId7"/>
    <p:sldLayoutId id="2147483697" r:id="rId8"/>
    <p:sldLayoutId id="2147483696" r:id="rId9"/>
    <p:sldLayoutId id="2147483695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folHlink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folHlink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folHlink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folHlink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chemeClr val="folHlink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chemeClr val="folHlink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chemeClr val="folHlink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chemeClr val="folHlink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5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 2" pitchFamily="18" charset="2"/>
        <a:buChar char=""/>
        <a:defRPr sz="1900">
          <a:solidFill>
            <a:schemeClr val="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 2" pitchFamily="18" charset="2"/>
        <a:buChar char=""/>
        <a:defRPr sz="1900">
          <a:solidFill>
            <a:schemeClr val="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 2" pitchFamily="18" charset="2"/>
        <a:buChar char=""/>
        <a:defRPr sz="1900">
          <a:solidFill>
            <a:schemeClr val="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 2" pitchFamily="18" charset="2"/>
        <a:buChar char=""/>
        <a:defRPr sz="1900">
          <a:solidFill>
            <a:schemeClr val="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 2" pitchFamily="18" charset="2"/>
        <a:buChar char=""/>
        <a:defRPr sz="1900">
          <a:solidFill>
            <a:schemeClr val="hlink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6013" y="2060575"/>
            <a:ext cx="7772400" cy="1470025"/>
          </a:xfrm>
        </p:spPr>
        <p:txBody>
          <a:bodyPr/>
          <a:lstStyle/>
          <a:p>
            <a:pPr eaLnBrk="1" hangingPunct="1"/>
            <a:r>
              <a:rPr lang="fr-FR" smtClean="0"/>
              <a:t>L’élaboration du PLH de la m2A</a:t>
            </a:r>
            <a:br>
              <a:rPr lang="fr-FR" smtClean="0"/>
            </a:br>
            <a:endParaRPr lang="fr-FR" smtClean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908175" y="3284538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50000"/>
            </a:pPr>
            <a:r>
              <a:rPr lang="fr-FR" sz="2400" b="1">
                <a:solidFill>
                  <a:schemeClr val="accent2"/>
                </a:solidFill>
                <a:latin typeface="Trebuchet MS" pitchFamily="34" charset="0"/>
              </a:rPr>
              <a:t>Territorialisation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50000"/>
            </a:pPr>
            <a:endParaRPr lang="fr-FR" sz="2400" b="1">
              <a:solidFill>
                <a:schemeClr val="accent2"/>
              </a:solidFill>
              <a:latin typeface="Trebuchet MS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50000"/>
            </a:pPr>
            <a:r>
              <a:rPr lang="fr-FR" sz="2400">
                <a:solidFill>
                  <a:schemeClr val="accent2"/>
                </a:solidFill>
                <a:latin typeface="Trebuchet MS" pitchFamily="34" charset="0"/>
              </a:rPr>
              <a:t>BBSR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50000"/>
            </a:pPr>
            <a:r>
              <a:rPr lang="fr-FR" sz="2400">
                <a:solidFill>
                  <a:schemeClr val="accent2"/>
                </a:solidFill>
                <a:latin typeface="Trebuchet MS" pitchFamily="34" charset="0"/>
              </a:rPr>
              <a:t>Octobre 2010</a:t>
            </a:r>
          </a:p>
        </p:txBody>
      </p:sp>
      <p:pic>
        <p:nvPicPr>
          <p:cNvPr id="4100" name="Picture 4" descr="logaur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3525" y="5445125"/>
            <a:ext cx="12255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logo_semaphor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5838825"/>
            <a:ext cx="1368425" cy="84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4"/>
          <p:cNvSpPr>
            <a:spLocks noChangeArrowheads="1"/>
          </p:cNvSpPr>
          <p:nvPr/>
        </p:nvSpPr>
        <p:spPr bwMode="auto">
          <a:xfrm>
            <a:off x="1042988" y="188913"/>
            <a:ext cx="77724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spcBef>
                <a:spcPct val="0"/>
              </a:spcBef>
            </a:pPr>
            <a:r>
              <a:rPr lang="fr-FR" sz="3000" b="1">
                <a:solidFill>
                  <a:schemeClr val="folHlink"/>
                </a:solidFill>
                <a:latin typeface="Trebuchet MS" pitchFamily="34" charset="0"/>
              </a:rPr>
              <a:t>3. Est</a:t>
            </a:r>
          </a:p>
        </p:txBody>
      </p:sp>
      <p:grpSp>
        <p:nvGrpSpPr>
          <p:cNvPr id="61486" name="Group 46"/>
          <p:cNvGrpSpPr>
            <a:grpSpLocks noChangeAspect="1"/>
          </p:cNvGrpSpPr>
          <p:nvPr/>
        </p:nvGrpSpPr>
        <p:grpSpPr bwMode="auto">
          <a:xfrm>
            <a:off x="606425" y="0"/>
            <a:ext cx="4613275" cy="5040313"/>
            <a:chOff x="1111" y="0"/>
            <a:chExt cx="3954" cy="4320"/>
          </a:xfrm>
        </p:grpSpPr>
        <p:pic>
          <p:nvPicPr>
            <p:cNvPr id="61442" name="Picture 2" descr="m2A - carte-N&amp;B light"/>
            <p:cNvPicPr>
              <a:picLocks noChangeAspect="1" noChangeArrowheads="1"/>
            </p:cNvPicPr>
            <p:nvPr/>
          </p:nvPicPr>
          <p:blipFill>
            <a:blip r:embed="rId2" cstate="print"/>
            <a:srcRect t="9052" b="9052"/>
            <a:stretch>
              <a:fillRect/>
            </a:stretch>
          </p:blipFill>
          <p:spPr bwMode="auto">
            <a:xfrm>
              <a:off x="1111" y="0"/>
              <a:ext cx="3729" cy="4320"/>
            </a:xfrm>
            <a:prstGeom prst="rect">
              <a:avLst/>
            </a:prstGeom>
            <a:noFill/>
          </p:spPr>
        </p:pic>
        <p:sp>
          <p:nvSpPr>
            <p:cNvPr id="61446" name="Freeform 6"/>
            <p:cNvSpPr>
              <a:spLocks noChangeAspect="1"/>
            </p:cNvSpPr>
            <p:nvPr/>
          </p:nvSpPr>
          <p:spPr bwMode="auto">
            <a:xfrm>
              <a:off x="2835" y="2341"/>
              <a:ext cx="1859" cy="1089"/>
            </a:xfrm>
            <a:custGeom>
              <a:avLst/>
              <a:gdLst/>
              <a:ahLst/>
              <a:cxnLst>
                <a:cxn ang="0">
                  <a:pos x="136" y="273"/>
                </a:cxn>
                <a:cxn ang="0">
                  <a:pos x="136" y="363"/>
                </a:cxn>
                <a:cxn ang="0">
                  <a:pos x="136" y="409"/>
                </a:cxn>
                <a:cxn ang="0">
                  <a:pos x="181" y="454"/>
                </a:cxn>
                <a:cxn ang="0">
                  <a:pos x="45" y="590"/>
                </a:cxn>
                <a:cxn ang="0">
                  <a:pos x="0" y="726"/>
                </a:cxn>
                <a:cxn ang="0">
                  <a:pos x="90" y="817"/>
                </a:cxn>
                <a:cxn ang="0">
                  <a:pos x="136" y="681"/>
                </a:cxn>
                <a:cxn ang="0">
                  <a:pos x="226" y="862"/>
                </a:cxn>
                <a:cxn ang="0">
                  <a:pos x="317" y="817"/>
                </a:cxn>
                <a:cxn ang="0">
                  <a:pos x="363" y="772"/>
                </a:cxn>
                <a:cxn ang="0">
                  <a:pos x="363" y="726"/>
                </a:cxn>
                <a:cxn ang="0">
                  <a:pos x="408" y="590"/>
                </a:cxn>
                <a:cxn ang="0">
                  <a:pos x="499" y="726"/>
                </a:cxn>
                <a:cxn ang="0">
                  <a:pos x="363" y="908"/>
                </a:cxn>
                <a:cxn ang="0">
                  <a:pos x="453" y="998"/>
                </a:cxn>
                <a:cxn ang="0">
                  <a:pos x="499" y="908"/>
                </a:cxn>
                <a:cxn ang="0">
                  <a:pos x="589" y="998"/>
                </a:cxn>
                <a:cxn ang="0">
                  <a:pos x="725" y="862"/>
                </a:cxn>
                <a:cxn ang="0">
                  <a:pos x="816" y="817"/>
                </a:cxn>
                <a:cxn ang="0">
                  <a:pos x="952" y="726"/>
                </a:cxn>
                <a:cxn ang="0">
                  <a:pos x="998" y="817"/>
                </a:cxn>
                <a:cxn ang="0">
                  <a:pos x="1088" y="953"/>
                </a:cxn>
                <a:cxn ang="0">
                  <a:pos x="1134" y="1089"/>
                </a:cxn>
                <a:cxn ang="0">
                  <a:pos x="1179" y="1089"/>
                </a:cxn>
                <a:cxn ang="0">
                  <a:pos x="1179" y="1044"/>
                </a:cxn>
                <a:cxn ang="0">
                  <a:pos x="1859" y="953"/>
                </a:cxn>
                <a:cxn ang="0">
                  <a:pos x="1814" y="681"/>
                </a:cxn>
                <a:cxn ang="0">
                  <a:pos x="1497" y="91"/>
                </a:cxn>
                <a:cxn ang="0">
                  <a:pos x="861" y="0"/>
                </a:cxn>
                <a:cxn ang="0">
                  <a:pos x="771" y="91"/>
                </a:cxn>
                <a:cxn ang="0">
                  <a:pos x="771" y="182"/>
                </a:cxn>
                <a:cxn ang="0">
                  <a:pos x="725" y="227"/>
                </a:cxn>
                <a:cxn ang="0">
                  <a:pos x="635" y="182"/>
                </a:cxn>
                <a:cxn ang="0">
                  <a:pos x="363" y="499"/>
                </a:cxn>
                <a:cxn ang="0">
                  <a:pos x="272" y="409"/>
                </a:cxn>
                <a:cxn ang="0">
                  <a:pos x="226" y="273"/>
                </a:cxn>
                <a:cxn ang="0">
                  <a:pos x="136" y="227"/>
                </a:cxn>
                <a:cxn ang="0">
                  <a:pos x="136" y="273"/>
                </a:cxn>
              </a:cxnLst>
              <a:rect l="0" t="0" r="r" b="b"/>
              <a:pathLst>
                <a:path w="1859" h="1089">
                  <a:moveTo>
                    <a:pt x="136" y="273"/>
                  </a:moveTo>
                  <a:lnTo>
                    <a:pt x="136" y="363"/>
                  </a:lnTo>
                  <a:lnTo>
                    <a:pt x="136" y="409"/>
                  </a:lnTo>
                  <a:lnTo>
                    <a:pt x="181" y="454"/>
                  </a:lnTo>
                  <a:lnTo>
                    <a:pt x="45" y="590"/>
                  </a:lnTo>
                  <a:lnTo>
                    <a:pt x="0" y="726"/>
                  </a:lnTo>
                  <a:lnTo>
                    <a:pt x="90" y="817"/>
                  </a:lnTo>
                  <a:lnTo>
                    <a:pt x="136" y="681"/>
                  </a:lnTo>
                  <a:lnTo>
                    <a:pt x="226" y="862"/>
                  </a:lnTo>
                  <a:lnTo>
                    <a:pt x="317" y="817"/>
                  </a:lnTo>
                  <a:lnTo>
                    <a:pt x="363" y="772"/>
                  </a:lnTo>
                  <a:lnTo>
                    <a:pt x="363" y="726"/>
                  </a:lnTo>
                  <a:lnTo>
                    <a:pt x="408" y="590"/>
                  </a:lnTo>
                  <a:lnTo>
                    <a:pt x="499" y="726"/>
                  </a:lnTo>
                  <a:lnTo>
                    <a:pt x="363" y="908"/>
                  </a:lnTo>
                  <a:lnTo>
                    <a:pt x="453" y="998"/>
                  </a:lnTo>
                  <a:lnTo>
                    <a:pt x="499" y="908"/>
                  </a:lnTo>
                  <a:lnTo>
                    <a:pt x="589" y="998"/>
                  </a:lnTo>
                  <a:lnTo>
                    <a:pt x="725" y="862"/>
                  </a:lnTo>
                  <a:lnTo>
                    <a:pt x="816" y="817"/>
                  </a:lnTo>
                  <a:lnTo>
                    <a:pt x="952" y="726"/>
                  </a:lnTo>
                  <a:lnTo>
                    <a:pt x="998" y="817"/>
                  </a:lnTo>
                  <a:lnTo>
                    <a:pt x="1088" y="953"/>
                  </a:lnTo>
                  <a:lnTo>
                    <a:pt x="1134" y="1089"/>
                  </a:lnTo>
                  <a:lnTo>
                    <a:pt x="1179" y="1089"/>
                  </a:lnTo>
                  <a:lnTo>
                    <a:pt x="1179" y="1044"/>
                  </a:lnTo>
                  <a:lnTo>
                    <a:pt x="1859" y="953"/>
                  </a:lnTo>
                  <a:lnTo>
                    <a:pt x="1814" y="681"/>
                  </a:lnTo>
                  <a:lnTo>
                    <a:pt x="1497" y="91"/>
                  </a:lnTo>
                  <a:lnTo>
                    <a:pt x="861" y="0"/>
                  </a:lnTo>
                  <a:lnTo>
                    <a:pt x="771" y="91"/>
                  </a:lnTo>
                  <a:lnTo>
                    <a:pt x="771" y="182"/>
                  </a:lnTo>
                  <a:lnTo>
                    <a:pt x="725" y="227"/>
                  </a:lnTo>
                  <a:lnTo>
                    <a:pt x="635" y="182"/>
                  </a:lnTo>
                  <a:lnTo>
                    <a:pt x="363" y="499"/>
                  </a:lnTo>
                  <a:lnTo>
                    <a:pt x="272" y="409"/>
                  </a:lnTo>
                  <a:lnTo>
                    <a:pt x="226" y="273"/>
                  </a:lnTo>
                  <a:lnTo>
                    <a:pt x="136" y="227"/>
                  </a:lnTo>
                  <a:lnTo>
                    <a:pt x="136" y="273"/>
                  </a:lnTo>
                  <a:close/>
                </a:path>
              </a:pathLst>
            </a:custGeom>
            <a:solidFill>
              <a:srgbClr val="339966">
                <a:alpha val="50000"/>
              </a:srgbClr>
            </a:solidFill>
            <a:ln w="25400" cap="flat" cmpd="sng">
              <a:solidFill>
                <a:srgbClr val="339966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61452" name="Text Box 12"/>
            <p:cNvSpPr txBox="1">
              <a:spLocks noChangeAspect="1" noChangeArrowheads="1"/>
            </p:cNvSpPr>
            <p:nvPr/>
          </p:nvSpPr>
          <p:spPr bwMode="auto">
            <a:xfrm>
              <a:off x="4559" y="2704"/>
              <a:ext cx="506" cy="23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fr-FR" sz="1200" b="1">
                  <a:solidFill>
                    <a:srgbClr val="008080"/>
                  </a:solidFill>
                </a:rPr>
                <a:t>3. Est</a:t>
              </a:r>
            </a:p>
          </p:txBody>
        </p:sp>
        <p:sp>
          <p:nvSpPr>
            <p:cNvPr id="61457" name="Oval 17"/>
            <p:cNvSpPr>
              <a:spLocks noChangeAspect="1" noChangeArrowheads="1"/>
            </p:cNvSpPr>
            <p:nvPr/>
          </p:nvSpPr>
          <p:spPr bwMode="auto">
            <a:xfrm>
              <a:off x="3379" y="2795"/>
              <a:ext cx="136" cy="136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</p:grpSp>
      <p:graphicFrame>
        <p:nvGraphicFramePr>
          <p:cNvPr id="61463" name="Group 23"/>
          <p:cNvGraphicFramePr>
            <a:graphicFrameLocks noGrp="1"/>
          </p:cNvGraphicFramePr>
          <p:nvPr/>
        </p:nvGraphicFramePr>
        <p:xfrm>
          <a:off x="5364163" y="2205038"/>
          <a:ext cx="3695700" cy="4599624"/>
        </p:xfrm>
        <a:graphic>
          <a:graphicData uri="http://schemas.openxmlformats.org/drawingml/2006/table">
            <a:tbl>
              <a:tblPr/>
              <a:tblGrid>
                <a:gridCol w="2519362"/>
                <a:gridCol w="1176338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Poids des ménages (%)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24,46%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Poids de la croissance des ménages (%)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27,04%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Taille moyenne des ménages en 2007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2,31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Moyenne annuelle de construction neuve 1999-2007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Part des personnes n'habitant pas la commune 5 ans auparavant (%)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24,45%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Part de logements sociaux 2007 (%)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1042988" y="188913"/>
            <a:ext cx="77724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spcBef>
                <a:spcPct val="0"/>
              </a:spcBef>
            </a:pPr>
            <a:r>
              <a:rPr lang="fr-FR" sz="3000" b="1">
                <a:solidFill>
                  <a:schemeClr val="folHlink"/>
                </a:solidFill>
                <a:latin typeface="Trebuchet MS" pitchFamily="34" charset="0"/>
              </a:rPr>
              <a:t>4. Sud</a:t>
            </a:r>
          </a:p>
        </p:txBody>
      </p:sp>
      <p:grpSp>
        <p:nvGrpSpPr>
          <p:cNvPr id="62510" name="Group 46"/>
          <p:cNvGrpSpPr>
            <a:grpSpLocks noChangeAspect="1"/>
          </p:cNvGrpSpPr>
          <p:nvPr/>
        </p:nvGrpSpPr>
        <p:grpSpPr bwMode="auto">
          <a:xfrm>
            <a:off x="1085850" y="44450"/>
            <a:ext cx="4349750" cy="5038725"/>
            <a:chOff x="1111" y="0"/>
            <a:chExt cx="3729" cy="4320"/>
          </a:xfrm>
        </p:grpSpPr>
        <p:pic>
          <p:nvPicPr>
            <p:cNvPr id="62466" name="Picture 2" descr="m2A - carte-N&amp;B light"/>
            <p:cNvPicPr>
              <a:picLocks noChangeAspect="1" noChangeArrowheads="1"/>
            </p:cNvPicPr>
            <p:nvPr/>
          </p:nvPicPr>
          <p:blipFill>
            <a:blip r:embed="rId2" cstate="print"/>
            <a:srcRect t="9052" b="9052"/>
            <a:stretch>
              <a:fillRect/>
            </a:stretch>
          </p:blipFill>
          <p:spPr bwMode="auto">
            <a:xfrm>
              <a:off x="1111" y="0"/>
              <a:ext cx="3729" cy="4320"/>
            </a:xfrm>
            <a:prstGeom prst="rect">
              <a:avLst/>
            </a:prstGeom>
            <a:noFill/>
          </p:spPr>
        </p:pic>
        <p:sp>
          <p:nvSpPr>
            <p:cNvPr id="62471" name="Freeform 7"/>
            <p:cNvSpPr>
              <a:spLocks noChangeAspect="1"/>
            </p:cNvSpPr>
            <p:nvPr/>
          </p:nvSpPr>
          <p:spPr bwMode="auto">
            <a:xfrm>
              <a:off x="2381" y="2976"/>
              <a:ext cx="2313" cy="1225"/>
            </a:xfrm>
            <a:custGeom>
              <a:avLst/>
              <a:gdLst/>
              <a:ahLst/>
              <a:cxnLst>
                <a:cxn ang="0">
                  <a:pos x="2268" y="318"/>
                </a:cxn>
                <a:cxn ang="0">
                  <a:pos x="2313" y="454"/>
                </a:cxn>
                <a:cxn ang="0">
                  <a:pos x="1497" y="862"/>
                </a:cxn>
                <a:cxn ang="0">
                  <a:pos x="1315" y="636"/>
                </a:cxn>
                <a:cxn ang="0">
                  <a:pos x="1270" y="636"/>
                </a:cxn>
                <a:cxn ang="0">
                  <a:pos x="1225" y="817"/>
                </a:cxn>
                <a:cxn ang="0">
                  <a:pos x="1089" y="817"/>
                </a:cxn>
                <a:cxn ang="0">
                  <a:pos x="953" y="817"/>
                </a:cxn>
                <a:cxn ang="0">
                  <a:pos x="817" y="908"/>
                </a:cxn>
                <a:cxn ang="0">
                  <a:pos x="726" y="998"/>
                </a:cxn>
                <a:cxn ang="0">
                  <a:pos x="680" y="1044"/>
                </a:cxn>
                <a:cxn ang="0">
                  <a:pos x="590" y="1180"/>
                </a:cxn>
                <a:cxn ang="0">
                  <a:pos x="544" y="1225"/>
                </a:cxn>
                <a:cxn ang="0">
                  <a:pos x="363" y="1180"/>
                </a:cxn>
                <a:cxn ang="0">
                  <a:pos x="272" y="1089"/>
                </a:cxn>
                <a:cxn ang="0">
                  <a:pos x="91" y="908"/>
                </a:cxn>
                <a:cxn ang="0">
                  <a:pos x="91" y="817"/>
                </a:cxn>
                <a:cxn ang="0">
                  <a:pos x="227" y="636"/>
                </a:cxn>
                <a:cxn ang="0">
                  <a:pos x="181" y="499"/>
                </a:cxn>
                <a:cxn ang="0">
                  <a:pos x="91" y="363"/>
                </a:cxn>
                <a:cxn ang="0">
                  <a:pos x="0" y="318"/>
                </a:cxn>
                <a:cxn ang="0">
                  <a:pos x="0" y="273"/>
                </a:cxn>
                <a:cxn ang="0">
                  <a:pos x="91" y="182"/>
                </a:cxn>
                <a:cxn ang="0">
                  <a:pos x="318" y="182"/>
                </a:cxn>
                <a:cxn ang="0">
                  <a:pos x="318" y="137"/>
                </a:cxn>
                <a:cxn ang="0">
                  <a:pos x="454" y="137"/>
                </a:cxn>
                <a:cxn ang="0">
                  <a:pos x="544" y="227"/>
                </a:cxn>
                <a:cxn ang="0">
                  <a:pos x="590" y="91"/>
                </a:cxn>
                <a:cxn ang="0">
                  <a:pos x="680" y="273"/>
                </a:cxn>
                <a:cxn ang="0">
                  <a:pos x="817" y="182"/>
                </a:cxn>
                <a:cxn ang="0">
                  <a:pos x="862" y="0"/>
                </a:cxn>
                <a:cxn ang="0">
                  <a:pos x="907" y="91"/>
                </a:cxn>
                <a:cxn ang="0">
                  <a:pos x="771" y="273"/>
                </a:cxn>
                <a:cxn ang="0">
                  <a:pos x="907" y="409"/>
                </a:cxn>
                <a:cxn ang="0">
                  <a:pos x="953" y="318"/>
                </a:cxn>
                <a:cxn ang="0">
                  <a:pos x="1043" y="409"/>
                </a:cxn>
                <a:cxn ang="0">
                  <a:pos x="1179" y="273"/>
                </a:cxn>
                <a:cxn ang="0">
                  <a:pos x="1406" y="137"/>
                </a:cxn>
                <a:cxn ang="0">
                  <a:pos x="1497" y="318"/>
                </a:cxn>
                <a:cxn ang="0">
                  <a:pos x="1588" y="499"/>
                </a:cxn>
                <a:cxn ang="0">
                  <a:pos x="1633" y="499"/>
                </a:cxn>
                <a:cxn ang="0">
                  <a:pos x="1633" y="409"/>
                </a:cxn>
                <a:cxn ang="0">
                  <a:pos x="2268" y="318"/>
                </a:cxn>
              </a:cxnLst>
              <a:rect l="0" t="0" r="r" b="b"/>
              <a:pathLst>
                <a:path w="2313" h="1225">
                  <a:moveTo>
                    <a:pt x="2268" y="318"/>
                  </a:moveTo>
                  <a:lnTo>
                    <a:pt x="2313" y="454"/>
                  </a:lnTo>
                  <a:lnTo>
                    <a:pt x="1497" y="862"/>
                  </a:lnTo>
                  <a:lnTo>
                    <a:pt x="1315" y="636"/>
                  </a:lnTo>
                  <a:lnTo>
                    <a:pt x="1270" y="636"/>
                  </a:lnTo>
                  <a:lnTo>
                    <a:pt x="1225" y="817"/>
                  </a:lnTo>
                  <a:lnTo>
                    <a:pt x="1089" y="817"/>
                  </a:lnTo>
                  <a:lnTo>
                    <a:pt x="953" y="817"/>
                  </a:lnTo>
                  <a:lnTo>
                    <a:pt x="817" y="908"/>
                  </a:lnTo>
                  <a:lnTo>
                    <a:pt x="726" y="998"/>
                  </a:lnTo>
                  <a:lnTo>
                    <a:pt x="680" y="1044"/>
                  </a:lnTo>
                  <a:lnTo>
                    <a:pt x="590" y="1180"/>
                  </a:lnTo>
                  <a:lnTo>
                    <a:pt x="544" y="1225"/>
                  </a:lnTo>
                  <a:lnTo>
                    <a:pt x="363" y="1180"/>
                  </a:lnTo>
                  <a:lnTo>
                    <a:pt x="272" y="1089"/>
                  </a:lnTo>
                  <a:lnTo>
                    <a:pt x="91" y="908"/>
                  </a:lnTo>
                  <a:lnTo>
                    <a:pt x="91" y="817"/>
                  </a:lnTo>
                  <a:lnTo>
                    <a:pt x="227" y="636"/>
                  </a:lnTo>
                  <a:lnTo>
                    <a:pt x="181" y="499"/>
                  </a:lnTo>
                  <a:lnTo>
                    <a:pt x="91" y="363"/>
                  </a:lnTo>
                  <a:lnTo>
                    <a:pt x="0" y="318"/>
                  </a:lnTo>
                  <a:lnTo>
                    <a:pt x="0" y="273"/>
                  </a:lnTo>
                  <a:lnTo>
                    <a:pt x="91" y="182"/>
                  </a:lnTo>
                  <a:lnTo>
                    <a:pt x="318" y="182"/>
                  </a:lnTo>
                  <a:lnTo>
                    <a:pt x="318" y="137"/>
                  </a:lnTo>
                  <a:lnTo>
                    <a:pt x="454" y="137"/>
                  </a:lnTo>
                  <a:lnTo>
                    <a:pt x="544" y="227"/>
                  </a:lnTo>
                  <a:lnTo>
                    <a:pt x="590" y="91"/>
                  </a:lnTo>
                  <a:lnTo>
                    <a:pt x="680" y="273"/>
                  </a:lnTo>
                  <a:lnTo>
                    <a:pt x="817" y="182"/>
                  </a:lnTo>
                  <a:lnTo>
                    <a:pt x="862" y="0"/>
                  </a:lnTo>
                  <a:lnTo>
                    <a:pt x="907" y="91"/>
                  </a:lnTo>
                  <a:lnTo>
                    <a:pt x="771" y="273"/>
                  </a:lnTo>
                  <a:lnTo>
                    <a:pt x="907" y="409"/>
                  </a:lnTo>
                  <a:lnTo>
                    <a:pt x="953" y="318"/>
                  </a:lnTo>
                  <a:lnTo>
                    <a:pt x="1043" y="409"/>
                  </a:lnTo>
                  <a:lnTo>
                    <a:pt x="1179" y="273"/>
                  </a:lnTo>
                  <a:lnTo>
                    <a:pt x="1406" y="137"/>
                  </a:lnTo>
                  <a:lnTo>
                    <a:pt x="1497" y="318"/>
                  </a:lnTo>
                  <a:lnTo>
                    <a:pt x="1588" y="499"/>
                  </a:lnTo>
                  <a:lnTo>
                    <a:pt x="1633" y="499"/>
                  </a:lnTo>
                  <a:lnTo>
                    <a:pt x="1633" y="409"/>
                  </a:lnTo>
                  <a:lnTo>
                    <a:pt x="2268" y="318"/>
                  </a:lnTo>
                  <a:close/>
                </a:path>
              </a:pathLst>
            </a:custGeom>
            <a:solidFill>
              <a:srgbClr val="FF9900">
                <a:alpha val="50000"/>
              </a:srgbClr>
            </a:solidFill>
            <a:ln w="25400" cap="flat" cmpd="sng">
              <a:solidFill>
                <a:srgbClr val="FF99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62477" name="Text Box 13"/>
            <p:cNvSpPr txBox="1">
              <a:spLocks noChangeAspect="1" noChangeArrowheads="1"/>
            </p:cNvSpPr>
            <p:nvPr/>
          </p:nvSpPr>
          <p:spPr bwMode="auto">
            <a:xfrm>
              <a:off x="3244" y="3884"/>
              <a:ext cx="551" cy="2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fr-FR" sz="1200" b="1">
                  <a:solidFill>
                    <a:srgbClr val="FF9900"/>
                  </a:solidFill>
                </a:rPr>
                <a:t>4. Sud</a:t>
              </a:r>
            </a:p>
          </p:txBody>
        </p:sp>
        <p:sp>
          <p:nvSpPr>
            <p:cNvPr id="62482" name="Oval 18"/>
            <p:cNvSpPr>
              <a:spLocks noChangeAspect="1" noChangeArrowheads="1"/>
            </p:cNvSpPr>
            <p:nvPr/>
          </p:nvSpPr>
          <p:spPr bwMode="auto">
            <a:xfrm>
              <a:off x="2925" y="3294"/>
              <a:ext cx="136" cy="136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</p:grpSp>
      <p:graphicFrame>
        <p:nvGraphicFramePr>
          <p:cNvPr id="62487" name="Group 23"/>
          <p:cNvGraphicFramePr>
            <a:graphicFrameLocks noGrp="1"/>
          </p:cNvGraphicFramePr>
          <p:nvPr/>
        </p:nvGraphicFramePr>
        <p:xfrm>
          <a:off x="5364163" y="2205038"/>
          <a:ext cx="3695700" cy="4599624"/>
        </p:xfrm>
        <a:graphic>
          <a:graphicData uri="http://schemas.openxmlformats.org/drawingml/2006/table">
            <a:tbl>
              <a:tblPr/>
              <a:tblGrid>
                <a:gridCol w="2519362"/>
                <a:gridCol w="1176338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Poids des ménages (%) 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6,58%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Poids de la croissance des ménages (%)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10,97%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Taille moyenne des ménages en 2007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2,37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Moyenne annuelle de construction neuve 1999-2007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Part des personnes n'habitant pas la commune 5 ans auparavant (%)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26,20%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Part de logements sociaux 2007 (%)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4"/>
          <p:cNvSpPr>
            <a:spLocks noChangeArrowheads="1"/>
          </p:cNvSpPr>
          <p:nvPr/>
        </p:nvSpPr>
        <p:spPr bwMode="auto">
          <a:xfrm>
            <a:off x="1042988" y="188913"/>
            <a:ext cx="77724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spcBef>
                <a:spcPct val="0"/>
              </a:spcBef>
            </a:pPr>
            <a:r>
              <a:rPr lang="fr-FR" sz="3000" b="1">
                <a:solidFill>
                  <a:schemeClr val="folHlink"/>
                </a:solidFill>
                <a:latin typeface="Trebuchet MS" pitchFamily="34" charset="0"/>
              </a:rPr>
              <a:t>5. Ouest</a:t>
            </a:r>
          </a:p>
        </p:txBody>
      </p:sp>
      <p:grpSp>
        <p:nvGrpSpPr>
          <p:cNvPr id="63534" name="Group 46"/>
          <p:cNvGrpSpPr>
            <a:grpSpLocks noChangeAspect="1"/>
          </p:cNvGrpSpPr>
          <p:nvPr/>
        </p:nvGrpSpPr>
        <p:grpSpPr bwMode="auto">
          <a:xfrm>
            <a:off x="1057275" y="46038"/>
            <a:ext cx="4667250" cy="5038725"/>
            <a:chOff x="839" y="0"/>
            <a:chExt cx="4001" cy="4320"/>
          </a:xfrm>
        </p:grpSpPr>
        <p:pic>
          <p:nvPicPr>
            <p:cNvPr id="63490" name="Picture 2" descr="m2A - carte-N&amp;B light"/>
            <p:cNvPicPr>
              <a:picLocks noChangeAspect="1" noChangeArrowheads="1"/>
            </p:cNvPicPr>
            <p:nvPr/>
          </p:nvPicPr>
          <p:blipFill>
            <a:blip r:embed="rId2" cstate="print"/>
            <a:srcRect t="9052" b="9052"/>
            <a:stretch>
              <a:fillRect/>
            </a:stretch>
          </p:blipFill>
          <p:spPr bwMode="auto">
            <a:xfrm>
              <a:off x="1111" y="0"/>
              <a:ext cx="3729" cy="4320"/>
            </a:xfrm>
            <a:prstGeom prst="rect">
              <a:avLst/>
            </a:prstGeom>
            <a:noFill/>
          </p:spPr>
        </p:pic>
        <p:sp>
          <p:nvSpPr>
            <p:cNvPr id="63496" name="Freeform 8"/>
            <p:cNvSpPr>
              <a:spLocks noChangeAspect="1"/>
            </p:cNvSpPr>
            <p:nvPr/>
          </p:nvSpPr>
          <p:spPr bwMode="auto">
            <a:xfrm>
              <a:off x="1202" y="2024"/>
              <a:ext cx="1769" cy="1814"/>
            </a:xfrm>
            <a:custGeom>
              <a:avLst/>
              <a:gdLst/>
              <a:ahLst/>
              <a:cxnLst>
                <a:cxn ang="0">
                  <a:pos x="1750" y="564"/>
                </a:cxn>
                <a:cxn ang="0">
                  <a:pos x="1678" y="454"/>
                </a:cxn>
                <a:cxn ang="0">
                  <a:pos x="1633" y="499"/>
                </a:cxn>
                <a:cxn ang="0">
                  <a:pos x="1497" y="227"/>
                </a:cxn>
                <a:cxn ang="0">
                  <a:pos x="1406" y="45"/>
                </a:cxn>
                <a:cxn ang="0">
                  <a:pos x="1360" y="0"/>
                </a:cxn>
                <a:cxn ang="0">
                  <a:pos x="1315" y="45"/>
                </a:cxn>
                <a:cxn ang="0">
                  <a:pos x="952" y="45"/>
                </a:cxn>
                <a:cxn ang="0">
                  <a:pos x="816" y="136"/>
                </a:cxn>
                <a:cxn ang="0">
                  <a:pos x="907" y="272"/>
                </a:cxn>
                <a:cxn ang="0">
                  <a:pos x="862" y="317"/>
                </a:cxn>
                <a:cxn ang="0">
                  <a:pos x="862" y="408"/>
                </a:cxn>
                <a:cxn ang="0">
                  <a:pos x="635" y="454"/>
                </a:cxn>
                <a:cxn ang="0">
                  <a:pos x="181" y="363"/>
                </a:cxn>
                <a:cxn ang="0">
                  <a:pos x="136" y="499"/>
                </a:cxn>
                <a:cxn ang="0">
                  <a:pos x="0" y="499"/>
                </a:cxn>
                <a:cxn ang="0">
                  <a:pos x="0" y="590"/>
                </a:cxn>
                <a:cxn ang="0">
                  <a:pos x="136" y="952"/>
                </a:cxn>
                <a:cxn ang="0">
                  <a:pos x="317" y="1089"/>
                </a:cxn>
                <a:cxn ang="0">
                  <a:pos x="136" y="1179"/>
                </a:cxn>
                <a:cxn ang="0">
                  <a:pos x="136" y="1406"/>
                </a:cxn>
                <a:cxn ang="0">
                  <a:pos x="181" y="1406"/>
                </a:cxn>
                <a:cxn ang="0">
                  <a:pos x="363" y="1678"/>
                </a:cxn>
                <a:cxn ang="0">
                  <a:pos x="544" y="1814"/>
                </a:cxn>
                <a:cxn ang="0">
                  <a:pos x="771" y="1814"/>
                </a:cxn>
                <a:cxn ang="0">
                  <a:pos x="771" y="1769"/>
                </a:cxn>
                <a:cxn ang="0">
                  <a:pos x="680" y="1678"/>
                </a:cxn>
                <a:cxn ang="0">
                  <a:pos x="771" y="1451"/>
                </a:cxn>
                <a:cxn ang="0">
                  <a:pos x="862" y="1361"/>
                </a:cxn>
                <a:cxn ang="0">
                  <a:pos x="907" y="1270"/>
                </a:cxn>
                <a:cxn ang="0">
                  <a:pos x="1043" y="1315"/>
                </a:cxn>
                <a:cxn ang="0">
                  <a:pos x="1142" y="1284"/>
                </a:cxn>
                <a:cxn ang="0">
                  <a:pos x="1174" y="1208"/>
                </a:cxn>
                <a:cxn ang="0">
                  <a:pos x="1270" y="1089"/>
                </a:cxn>
                <a:cxn ang="0">
                  <a:pos x="1451" y="1089"/>
                </a:cxn>
                <a:cxn ang="0">
                  <a:pos x="1497" y="1043"/>
                </a:cxn>
                <a:cxn ang="0">
                  <a:pos x="1633" y="1043"/>
                </a:cxn>
                <a:cxn ang="0">
                  <a:pos x="1678" y="862"/>
                </a:cxn>
                <a:cxn ang="0">
                  <a:pos x="1769" y="771"/>
                </a:cxn>
                <a:cxn ang="0">
                  <a:pos x="1750" y="564"/>
                </a:cxn>
              </a:cxnLst>
              <a:rect l="0" t="0" r="r" b="b"/>
              <a:pathLst>
                <a:path w="1769" h="1814">
                  <a:moveTo>
                    <a:pt x="1750" y="564"/>
                  </a:moveTo>
                  <a:lnTo>
                    <a:pt x="1678" y="454"/>
                  </a:lnTo>
                  <a:lnTo>
                    <a:pt x="1633" y="499"/>
                  </a:lnTo>
                  <a:lnTo>
                    <a:pt x="1497" y="227"/>
                  </a:lnTo>
                  <a:lnTo>
                    <a:pt x="1406" y="45"/>
                  </a:lnTo>
                  <a:lnTo>
                    <a:pt x="1360" y="0"/>
                  </a:lnTo>
                  <a:lnTo>
                    <a:pt x="1315" y="45"/>
                  </a:lnTo>
                  <a:lnTo>
                    <a:pt x="952" y="45"/>
                  </a:lnTo>
                  <a:lnTo>
                    <a:pt x="816" y="136"/>
                  </a:lnTo>
                  <a:lnTo>
                    <a:pt x="907" y="272"/>
                  </a:lnTo>
                  <a:lnTo>
                    <a:pt x="862" y="317"/>
                  </a:lnTo>
                  <a:lnTo>
                    <a:pt x="862" y="408"/>
                  </a:lnTo>
                  <a:lnTo>
                    <a:pt x="635" y="454"/>
                  </a:lnTo>
                  <a:lnTo>
                    <a:pt x="181" y="363"/>
                  </a:lnTo>
                  <a:lnTo>
                    <a:pt x="136" y="499"/>
                  </a:lnTo>
                  <a:lnTo>
                    <a:pt x="0" y="499"/>
                  </a:lnTo>
                  <a:lnTo>
                    <a:pt x="0" y="590"/>
                  </a:lnTo>
                  <a:lnTo>
                    <a:pt x="136" y="952"/>
                  </a:lnTo>
                  <a:lnTo>
                    <a:pt x="317" y="1089"/>
                  </a:lnTo>
                  <a:lnTo>
                    <a:pt x="136" y="1179"/>
                  </a:lnTo>
                  <a:lnTo>
                    <a:pt x="136" y="1406"/>
                  </a:lnTo>
                  <a:lnTo>
                    <a:pt x="181" y="1406"/>
                  </a:lnTo>
                  <a:lnTo>
                    <a:pt x="363" y="1678"/>
                  </a:lnTo>
                  <a:lnTo>
                    <a:pt x="544" y="1814"/>
                  </a:lnTo>
                  <a:lnTo>
                    <a:pt x="771" y="1814"/>
                  </a:lnTo>
                  <a:lnTo>
                    <a:pt x="771" y="1769"/>
                  </a:lnTo>
                  <a:lnTo>
                    <a:pt x="680" y="1678"/>
                  </a:lnTo>
                  <a:lnTo>
                    <a:pt x="771" y="1451"/>
                  </a:lnTo>
                  <a:lnTo>
                    <a:pt x="862" y="1361"/>
                  </a:lnTo>
                  <a:lnTo>
                    <a:pt x="907" y="1270"/>
                  </a:lnTo>
                  <a:lnTo>
                    <a:pt x="1043" y="1315"/>
                  </a:lnTo>
                  <a:lnTo>
                    <a:pt x="1142" y="1284"/>
                  </a:lnTo>
                  <a:lnTo>
                    <a:pt x="1174" y="1208"/>
                  </a:lnTo>
                  <a:lnTo>
                    <a:pt x="1270" y="1089"/>
                  </a:lnTo>
                  <a:lnTo>
                    <a:pt x="1451" y="1089"/>
                  </a:lnTo>
                  <a:lnTo>
                    <a:pt x="1497" y="1043"/>
                  </a:lnTo>
                  <a:lnTo>
                    <a:pt x="1633" y="1043"/>
                  </a:lnTo>
                  <a:lnTo>
                    <a:pt x="1678" y="862"/>
                  </a:lnTo>
                  <a:lnTo>
                    <a:pt x="1769" y="771"/>
                  </a:lnTo>
                  <a:lnTo>
                    <a:pt x="1750" y="564"/>
                  </a:lnTo>
                  <a:close/>
                </a:path>
              </a:pathLst>
            </a:custGeom>
            <a:solidFill>
              <a:srgbClr val="993366">
                <a:alpha val="50000"/>
              </a:srgbClr>
            </a:solidFill>
            <a:ln w="2540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63502" name="Text Box 14"/>
            <p:cNvSpPr txBox="1">
              <a:spLocks noChangeAspect="1" noChangeArrowheads="1"/>
            </p:cNvSpPr>
            <p:nvPr/>
          </p:nvSpPr>
          <p:spPr bwMode="auto">
            <a:xfrm>
              <a:off x="839" y="2977"/>
              <a:ext cx="674" cy="23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fr-FR" sz="1200" b="1">
                  <a:solidFill>
                    <a:srgbClr val="993366"/>
                  </a:solidFill>
                </a:rPr>
                <a:t>5. Ouest</a:t>
              </a:r>
            </a:p>
          </p:txBody>
        </p:sp>
        <p:sp>
          <p:nvSpPr>
            <p:cNvPr id="63507" name="Oval 19"/>
            <p:cNvSpPr>
              <a:spLocks noChangeAspect="1" noChangeArrowheads="1"/>
            </p:cNvSpPr>
            <p:nvPr/>
          </p:nvSpPr>
          <p:spPr bwMode="auto">
            <a:xfrm>
              <a:off x="2562" y="2432"/>
              <a:ext cx="136" cy="136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63508" name="Oval 20"/>
            <p:cNvSpPr>
              <a:spLocks noChangeAspect="1" noChangeArrowheads="1"/>
            </p:cNvSpPr>
            <p:nvPr/>
          </p:nvSpPr>
          <p:spPr bwMode="auto">
            <a:xfrm>
              <a:off x="2245" y="2432"/>
              <a:ext cx="136" cy="136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cxnSp>
          <p:nvCxnSpPr>
            <p:cNvPr id="63510" name="AutoShape 22"/>
            <p:cNvCxnSpPr>
              <a:cxnSpLocks noChangeAspect="1" noChangeShapeType="1"/>
              <a:stCxn id="63508" idx="6"/>
              <a:endCxn id="63507" idx="2"/>
            </p:cNvCxnSpPr>
            <p:nvPr/>
          </p:nvCxnSpPr>
          <p:spPr bwMode="auto">
            <a:xfrm>
              <a:off x="2381" y="2500"/>
              <a:ext cx="18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aphicFrame>
        <p:nvGraphicFramePr>
          <p:cNvPr id="63511" name="Group 23"/>
          <p:cNvGraphicFramePr>
            <a:graphicFrameLocks noGrp="1"/>
          </p:cNvGraphicFramePr>
          <p:nvPr/>
        </p:nvGraphicFramePr>
        <p:xfrm>
          <a:off x="5364163" y="2205038"/>
          <a:ext cx="3695700" cy="4599624"/>
        </p:xfrm>
        <a:graphic>
          <a:graphicData uri="http://schemas.openxmlformats.org/drawingml/2006/table">
            <a:tbl>
              <a:tblPr/>
              <a:tblGrid>
                <a:gridCol w="2519362"/>
                <a:gridCol w="1176338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Poids des ménages (%)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25,22%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Poids de la croissance des ménages (%)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24,15%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Taille moyenne des ménages en 2007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2,17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Moyenne annuelle de construction neuve 1999-2007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277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Part des personnes n'habitant pas la commune 5 ans auparavant (%)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20,15%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Part de logements sociaux 2007 (%)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14%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1042988" y="188913"/>
            <a:ext cx="77724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spcBef>
                <a:spcPct val="0"/>
              </a:spcBef>
            </a:pPr>
            <a:r>
              <a:rPr lang="fr-FR" sz="3000" b="1">
                <a:solidFill>
                  <a:schemeClr val="folHlink"/>
                </a:solidFill>
                <a:latin typeface="Trebuchet MS" pitchFamily="34" charset="0"/>
              </a:rPr>
              <a:t>6. Nord urbain</a:t>
            </a:r>
          </a:p>
        </p:txBody>
      </p:sp>
      <p:grpSp>
        <p:nvGrpSpPr>
          <p:cNvPr id="64558" name="Group 46"/>
          <p:cNvGrpSpPr>
            <a:grpSpLocks noChangeAspect="1"/>
          </p:cNvGrpSpPr>
          <p:nvPr/>
        </p:nvGrpSpPr>
        <p:grpSpPr bwMode="auto">
          <a:xfrm>
            <a:off x="1085850" y="0"/>
            <a:ext cx="4349750" cy="5038725"/>
            <a:chOff x="1111" y="0"/>
            <a:chExt cx="3729" cy="4320"/>
          </a:xfrm>
        </p:grpSpPr>
        <p:pic>
          <p:nvPicPr>
            <p:cNvPr id="64514" name="Picture 2" descr="m2A - carte-N&amp;B light"/>
            <p:cNvPicPr>
              <a:picLocks noChangeAspect="1" noChangeArrowheads="1"/>
            </p:cNvPicPr>
            <p:nvPr/>
          </p:nvPicPr>
          <p:blipFill>
            <a:blip r:embed="rId2" cstate="print"/>
            <a:srcRect t="9052" b="9052"/>
            <a:stretch>
              <a:fillRect/>
            </a:stretch>
          </p:blipFill>
          <p:spPr bwMode="auto">
            <a:xfrm>
              <a:off x="1111" y="0"/>
              <a:ext cx="3729" cy="4320"/>
            </a:xfrm>
            <a:prstGeom prst="rect">
              <a:avLst/>
            </a:prstGeom>
            <a:noFill/>
          </p:spPr>
        </p:pic>
        <p:sp>
          <p:nvSpPr>
            <p:cNvPr id="64521" name="Freeform 9"/>
            <p:cNvSpPr>
              <a:spLocks noChangeAspect="1"/>
            </p:cNvSpPr>
            <p:nvPr/>
          </p:nvSpPr>
          <p:spPr bwMode="auto">
            <a:xfrm>
              <a:off x="2154" y="1360"/>
              <a:ext cx="1518" cy="1448"/>
            </a:xfrm>
            <a:custGeom>
              <a:avLst/>
              <a:gdLst/>
              <a:ahLst/>
              <a:cxnLst>
                <a:cxn ang="0">
                  <a:pos x="466" y="16"/>
                </a:cxn>
                <a:cxn ang="0">
                  <a:pos x="227" y="165"/>
                </a:cxn>
                <a:cxn ang="0">
                  <a:pos x="227" y="256"/>
                </a:cxn>
                <a:cxn ang="0">
                  <a:pos x="227" y="346"/>
                </a:cxn>
                <a:cxn ang="0">
                  <a:pos x="91" y="437"/>
                </a:cxn>
                <a:cxn ang="0">
                  <a:pos x="91" y="573"/>
                </a:cxn>
                <a:cxn ang="0">
                  <a:pos x="0" y="664"/>
                </a:cxn>
                <a:cxn ang="0">
                  <a:pos x="2" y="688"/>
                </a:cxn>
                <a:cxn ang="0">
                  <a:pos x="358" y="688"/>
                </a:cxn>
                <a:cxn ang="0">
                  <a:pos x="408" y="619"/>
                </a:cxn>
                <a:cxn ang="0">
                  <a:pos x="478" y="692"/>
                </a:cxn>
                <a:cxn ang="0">
                  <a:pos x="518" y="768"/>
                </a:cxn>
                <a:cxn ang="0">
                  <a:pos x="681" y="1118"/>
                </a:cxn>
                <a:cxn ang="0">
                  <a:pos x="726" y="1072"/>
                </a:cxn>
                <a:cxn ang="0">
                  <a:pos x="817" y="1208"/>
                </a:cxn>
                <a:cxn ang="0">
                  <a:pos x="907" y="1254"/>
                </a:cxn>
                <a:cxn ang="0">
                  <a:pos x="998" y="1390"/>
                </a:cxn>
                <a:cxn ang="0">
                  <a:pos x="1038" y="1448"/>
                </a:cxn>
                <a:cxn ang="0">
                  <a:pos x="1306" y="1144"/>
                </a:cxn>
                <a:cxn ang="0">
                  <a:pos x="1406" y="1172"/>
                </a:cxn>
                <a:cxn ang="0">
                  <a:pos x="1438" y="1124"/>
                </a:cxn>
                <a:cxn ang="0">
                  <a:pos x="1438" y="1044"/>
                </a:cxn>
                <a:cxn ang="0">
                  <a:pos x="1518" y="976"/>
                </a:cxn>
                <a:cxn ang="0">
                  <a:pos x="1494" y="956"/>
                </a:cxn>
                <a:cxn ang="0">
                  <a:pos x="1314" y="1036"/>
                </a:cxn>
                <a:cxn ang="0">
                  <a:pos x="1166" y="1004"/>
                </a:cxn>
                <a:cxn ang="0">
                  <a:pos x="1034" y="776"/>
                </a:cxn>
                <a:cxn ang="0">
                  <a:pos x="1042" y="412"/>
                </a:cxn>
                <a:cxn ang="0">
                  <a:pos x="978" y="396"/>
                </a:cxn>
                <a:cxn ang="0">
                  <a:pos x="1022" y="224"/>
                </a:cxn>
                <a:cxn ang="0">
                  <a:pos x="930" y="188"/>
                </a:cxn>
                <a:cxn ang="0">
                  <a:pos x="942" y="76"/>
                </a:cxn>
                <a:cxn ang="0">
                  <a:pos x="690" y="4"/>
                </a:cxn>
                <a:cxn ang="0">
                  <a:pos x="582" y="100"/>
                </a:cxn>
                <a:cxn ang="0">
                  <a:pos x="494" y="0"/>
                </a:cxn>
                <a:cxn ang="0">
                  <a:pos x="466" y="16"/>
                </a:cxn>
              </a:cxnLst>
              <a:rect l="0" t="0" r="r" b="b"/>
              <a:pathLst>
                <a:path w="1518" h="1448">
                  <a:moveTo>
                    <a:pt x="466" y="16"/>
                  </a:moveTo>
                  <a:lnTo>
                    <a:pt x="227" y="165"/>
                  </a:lnTo>
                  <a:lnTo>
                    <a:pt x="227" y="256"/>
                  </a:lnTo>
                  <a:lnTo>
                    <a:pt x="227" y="346"/>
                  </a:lnTo>
                  <a:lnTo>
                    <a:pt x="91" y="437"/>
                  </a:lnTo>
                  <a:lnTo>
                    <a:pt x="91" y="573"/>
                  </a:lnTo>
                  <a:lnTo>
                    <a:pt x="0" y="664"/>
                  </a:lnTo>
                  <a:lnTo>
                    <a:pt x="2" y="688"/>
                  </a:lnTo>
                  <a:lnTo>
                    <a:pt x="358" y="688"/>
                  </a:lnTo>
                  <a:lnTo>
                    <a:pt x="408" y="619"/>
                  </a:lnTo>
                  <a:lnTo>
                    <a:pt x="478" y="692"/>
                  </a:lnTo>
                  <a:lnTo>
                    <a:pt x="518" y="768"/>
                  </a:lnTo>
                  <a:lnTo>
                    <a:pt x="681" y="1118"/>
                  </a:lnTo>
                  <a:lnTo>
                    <a:pt x="726" y="1072"/>
                  </a:lnTo>
                  <a:lnTo>
                    <a:pt x="817" y="1208"/>
                  </a:lnTo>
                  <a:lnTo>
                    <a:pt x="907" y="1254"/>
                  </a:lnTo>
                  <a:lnTo>
                    <a:pt x="998" y="1390"/>
                  </a:lnTo>
                  <a:lnTo>
                    <a:pt x="1038" y="1448"/>
                  </a:lnTo>
                  <a:lnTo>
                    <a:pt x="1306" y="1144"/>
                  </a:lnTo>
                  <a:lnTo>
                    <a:pt x="1406" y="1172"/>
                  </a:lnTo>
                  <a:lnTo>
                    <a:pt x="1438" y="1124"/>
                  </a:lnTo>
                  <a:lnTo>
                    <a:pt x="1438" y="1044"/>
                  </a:lnTo>
                  <a:lnTo>
                    <a:pt x="1518" y="976"/>
                  </a:lnTo>
                  <a:lnTo>
                    <a:pt x="1494" y="956"/>
                  </a:lnTo>
                  <a:lnTo>
                    <a:pt x="1314" y="1036"/>
                  </a:lnTo>
                  <a:lnTo>
                    <a:pt x="1166" y="1004"/>
                  </a:lnTo>
                  <a:lnTo>
                    <a:pt x="1034" y="776"/>
                  </a:lnTo>
                  <a:lnTo>
                    <a:pt x="1042" y="412"/>
                  </a:lnTo>
                  <a:lnTo>
                    <a:pt x="978" y="396"/>
                  </a:lnTo>
                  <a:lnTo>
                    <a:pt x="1022" y="224"/>
                  </a:lnTo>
                  <a:lnTo>
                    <a:pt x="930" y="188"/>
                  </a:lnTo>
                  <a:lnTo>
                    <a:pt x="942" y="76"/>
                  </a:lnTo>
                  <a:lnTo>
                    <a:pt x="690" y="4"/>
                  </a:lnTo>
                  <a:lnTo>
                    <a:pt x="582" y="100"/>
                  </a:lnTo>
                  <a:lnTo>
                    <a:pt x="494" y="0"/>
                  </a:lnTo>
                  <a:lnTo>
                    <a:pt x="466" y="16"/>
                  </a:lnTo>
                  <a:close/>
                </a:path>
              </a:pathLst>
            </a:custGeom>
            <a:solidFill>
              <a:srgbClr val="FFCC00">
                <a:alpha val="50000"/>
              </a:srgbClr>
            </a:solidFill>
            <a:ln w="25400" cap="flat" cmpd="sng">
              <a:solidFill>
                <a:srgbClr val="FFCC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64527" name="Text Box 15"/>
            <p:cNvSpPr txBox="1">
              <a:spLocks noChangeAspect="1" noChangeArrowheads="1"/>
            </p:cNvSpPr>
            <p:nvPr/>
          </p:nvSpPr>
          <p:spPr bwMode="auto">
            <a:xfrm>
              <a:off x="1519" y="1752"/>
              <a:ext cx="1045" cy="23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fr-FR" sz="1200" b="1">
                  <a:solidFill>
                    <a:srgbClr val="FFCC00"/>
                  </a:solidFill>
                </a:rPr>
                <a:t>6. Nord urbain</a:t>
              </a:r>
            </a:p>
          </p:txBody>
        </p:sp>
        <p:sp>
          <p:nvSpPr>
            <p:cNvPr id="64533" name="Oval 21"/>
            <p:cNvSpPr>
              <a:spLocks noChangeAspect="1" noChangeArrowheads="1"/>
            </p:cNvSpPr>
            <p:nvPr/>
          </p:nvSpPr>
          <p:spPr bwMode="auto">
            <a:xfrm>
              <a:off x="2835" y="2024"/>
              <a:ext cx="136" cy="136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</p:grpSp>
      <p:graphicFrame>
        <p:nvGraphicFramePr>
          <p:cNvPr id="64535" name="Group 23"/>
          <p:cNvGraphicFramePr>
            <a:graphicFrameLocks noGrp="1"/>
          </p:cNvGraphicFramePr>
          <p:nvPr/>
        </p:nvGraphicFramePr>
        <p:xfrm>
          <a:off x="5364163" y="2133600"/>
          <a:ext cx="3695700" cy="4599624"/>
        </p:xfrm>
        <a:graphic>
          <a:graphicData uri="http://schemas.openxmlformats.org/drawingml/2006/table">
            <a:tbl>
              <a:tblPr/>
              <a:tblGrid>
                <a:gridCol w="2519362"/>
                <a:gridCol w="1176338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Poids des ménages (%)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31,97%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Poids de la croissance des ménages (%)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21,88%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Taille moyenne des ménages en 2007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2,39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Moyenne annuelle de construction neuve 1999-2007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342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Part des personnes n'habitant pas la commune 5 ans auparavant (%)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21,89%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Part de logements sociaux 2007 (%)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17%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ChangeArrowheads="1"/>
          </p:cNvSpPr>
          <p:nvPr/>
        </p:nvSpPr>
        <p:spPr bwMode="auto">
          <a:xfrm>
            <a:off x="1116013" y="2708275"/>
            <a:ext cx="77724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fr-FR" sz="3000" b="1">
                <a:solidFill>
                  <a:schemeClr val="folHlink"/>
                </a:solidFill>
                <a:latin typeface="Trebuchet MS" pitchFamily="34" charset="0"/>
              </a:rPr>
              <a:t>Prendre en compte les dynamiques de franges sur le territoire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6877050" y="2454275"/>
            <a:ext cx="2087563" cy="1262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400" b="1">
                <a:latin typeface="Trebuchet MS" pitchFamily="34" charset="0"/>
              </a:rPr>
              <a:t>L’est,</a:t>
            </a:r>
          </a:p>
          <a:p>
            <a:r>
              <a:rPr lang="fr-FR" sz="1400">
                <a:latin typeface="Trebuchet MS" pitchFamily="34" charset="0"/>
              </a:rPr>
              <a:t>Organisé en grande partie autour du site de PSA, mais territoire qui perd de la population.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3348038" y="44450"/>
            <a:ext cx="4752975" cy="1262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400" b="1">
                <a:latin typeface="Trebuchet MS" pitchFamily="34" charset="0"/>
              </a:rPr>
              <a:t>Le Nord,</a:t>
            </a:r>
          </a:p>
          <a:p>
            <a:r>
              <a:rPr lang="fr-FR" sz="1400">
                <a:latin typeface="Trebuchet MS" pitchFamily="34" charset="0"/>
              </a:rPr>
              <a:t>Tourné vers les communes nord, hors m2A, avec une forte attractivité notamment pour le territoire du SCoT Rhin Vignoble Grandballon. L’agglomération de Colmar est à moins de 30 min de Mulhouse.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34925" y="3644900"/>
            <a:ext cx="2592388" cy="1687513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400" b="1">
                <a:latin typeface="Trebuchet MS" pitchFamily="34" charset="0"/>
              </a:rPr>
              <a:t>L’ouest,</a:t>
            </a:r>
          </a:p>
          <a:p>
            <a:r>
              <a:rPr lang="fr-FR" sz="1400">
                <a:latin typeface="Trebuchet MS" pitchFamily="34" charset="0"/>
              </a:rPr>
              <a:t>Des populations captées par les communes de l’agglomération voisine de Thann Cernay prochainement reliée à Mulhouse par le tram train.</a:t>
            </a:r>
          </a:p>
        </p:txBody>
      </p:sp>
      <p:pic>
        <p:nvPicPr>
          <p:cNvPr id="69636" name="Picture 4" descr="m2A - carte-N&amp;B light"/>
          <p:cNvPicPr>
            <a:picLocks noChangeAspect="1" noChangeArrowheads="1"/>
          </p:cNvPicPr>
          <p:nvPr/>
        </p:nvPicPr>
        <p:blipFill>
          <a:blip r:embed="rId2" cstate="print"/>
          <a:srcRect t="10245" b="10220"/>
          <a:stretch>
            <a:fillRect/>
          </a:stretch>
        </p:blipFill>
        <p:spPr bwMode="auto">
          <a:xfrm>
            <a:off x="2473325" y="1300163"/>
            <a:ext cx="4197350" cy="4721225"/>
          </a:xfrm>
          <a:prstGeom prst="rect">
            <a:avLst/>
          </a:prstGeom>
          <a:noFill/>
        </p:spPr>
      </p:pic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6300788" y="5157788"/>
            <a:ext cx="2879725" cy="1687512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400" b="1">
                <a:latin typeface="Trebuchet MS" pitchFamily="34" charset="0"/>
              </a:rPr>
              <a:t>Le sud, </a:t>
            </a:r>
          </a:p>
          <a:p>
            <a:r>
              <a:rPr lang="fr-FR" sz="1400">
                <a:latin typeface="Trebuchet MS" pitchFamily="34" charset="0"/>
              </a:rPr>
              <a:t>tourné vers l’agglomération de Bâle (à moins de 30 min de Mulhouse) qui concentre plus de 110 000 emplois (2006) mais qui conserve une attractivité résidentielle importante.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smtClean="0"/>
              <a:t>Pourquoi territorialiser ?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fr-FR" sz="2000" smtClean="0"/>
              <a:t>Une obligation réglementaire : loi MOLLE de mars 2009</a:t>
            </a:r>
          </a:p>
          <a:p>
            <a:pPr lvl="1" algn="just">
              <a:lnSpc>
                <a:spcPct val="80000"/>
              </a:lnSpc>
            </a:pPr>
            <a:r>
              <a:rPr lang="fr-FR" sz="1900" smtClean="0"/>
              <a:t>Les PLH doivent comporter des objectifs définis par commune.</a:t>
            </a:r>
          </a:p>
          <a:p>
            <a:pPr lvl="1" algn="just">
              <a:lnSpc>
                <a:spcPct val="80000"/>
              </a:lnSpc>
            </a:pPr>
            <a:endParaRPr lang="fr-FR" sz="1900" smtClean="0"/>
          </a:p>
          <a:p>
            <a:pPr algn="just">
              <a:lnSpc>
                <a:spcPct val="80000"/>
              </a:lnSpc>
            </a:pPr>
            <a:r>
              <a:rPr lang="fr-FR" sz="2000" smtClean="0"/>
              <a:t>Fixer des objectifs communaux qui prennent en compte :</a:t>
            </a:r>
          </a:p>
          <a:p>
            <a:pPr lvl="1" algn="just">
              <a:lnSpc>
                <a:spcPct val="80000"/>
              </a:lnSpc>
            </a:pPr>
            <a:r>
              <a:rPr lang="fr-FR" sz="1900" smtClean="0"/>
              <a:t>les capacités foncières, </a:t>
            </a:r>
          </a:p>
          <a:p>
            <a:pPr lvl="1" algn="just">
              <a:lnSpc>
                <a:spcPct val="80000"/>
              </a:lnSpc>
            </a:pPr>
            <a:r>
              <a:rPr lang="fr-FR" sz="1900" smtClean="0"/>
              <a:t>les obligations légales de l’article 55 de la loi SRU </a:t>
            </a:r>
          </a:p>
          <a:p>
            <a:pPr lvl="1" algn="just">
              <a:lnSpc>
                <a:spcPct val="80000"/>
              </a:lnSpc>
            </a:pPr>
            <a:r>
              <a:rPr lang="fr-FR" sz="1900" smtClean="0"/>
              <a:t>des critères qualitatifs : la qualité de desserte en transports en commun, la présence d’équipements et de service.</a:t>
            </a:r>
          </a:p>
          <a:p>
            <a:pPr algn="just">
              <a:lnSpc>
                <a:spcPct val="80000"/>
              </a:lnSpc>
            </a:pPr>
            <a:endParaRPr lang="fr-FR" sz="2000" smtClean="0"/>
          </a:p>
          <a:p>
            <a:pPr algn="just">
              <a:lnSpc>
                <a:spcPct val="80000"/>
              </a:lnSpc>
            </a:pPr>
            <a:r>
              <a:rPr lang="fr-FR" sz="2000" smtClean="0"/>
              <a:t>Une territorialisation qui peut se concrétiser à terme par une contractualisation entre la commune et l’EPCI mais celle-ci n’est pas obligatoire. Elle reste cependant nécessaire pour permettre une appropriation du projet et garantir une meilleure mise en œuvre du PLH.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m2A - carte-N&amp;B light"/>
          <p:cNvPicPr>
            <a:picLocks noChangeAspect="1" noChangeArrowheads="1"/>
          </p:cNvPicPr>
          <p:nvPr/>
        </p:nvPicPr>
        <p:blipFill>
          <a:blip r:embed="rId2" cstate="print"/>
          <a:srcRect t="9052" b="9052"/>
          <a:stretch>
            <a:fillRect/>
          </a:stretch>
        </p:blipFill>
        <p:spPr bwMode="auto">
          <a:xfrm>
            <a:off x="1763713" y="0"/>
            <a:ext cx="5919787" cy="6858000"/>
          </a:xfrm>
          <a:prstGeom prst="rect">
            <a:avLst/>
          </a:prstGeom>
          <a:noFill/>
        </p:spPr>
      </p:pic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1042988" y="188913"/>
            <a:ext cx="77724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spcBef>
                <a:spcPct val="0"/>
              </a:spcBef>
            </a:pPr>
            <a:r>
              <a:rPr lang="fr-FR" sz="3000" b="1">
                <a:solidFill>
                  <a:schemeClr val="folHlink"/>
                </a:solidFill>
                <a:latin typeface="Trebuchet MS" pitchFamily="34" charset="0"/>
              </a:rPr>
              <a:t>Territorialisation</a:t>
            </a:r>
          </a:p>
        </p:txBody>
      </p:sp>
      <p:sp>
        <p:nvSpPr>
          <p:cNvPr id="5132" name="Freeform 12"/>
          <p:cNvSpPr>
            <a:spLocks/>
          </p:cNvSpPr>
          <p:nvPr/>
        </p:nvSpPr>
        <p:spPr bwMode="auto">
          <a:xfrm>
            <a:off x="1908175" y="188913"/>
            <a:ext cx="2663825" cy="2447925"/>
          </a:xfrm>
          <a:custGeom>
            <a:avLst/>
            <a:gdLst/>
            <a:ahLst/>
            <a:cxnLst>
              <a:cxn ang="0">
                <a:pos x="1542" y="1134"/>
              </a:cxn>
              <a:cxn ang="0">
                <a:pos x="1633" y="998"/>
              </a:cxn>
              <a:cxn ang="0">
                <a:pos x="1678" y="771"/>
              </a:cxn>
              <a:cxn ang="0">
                <a:pos x="1633" y="91"/>
              </a:cxn>
              <a:cxn ang="0">
                <a:pos x="1451" y="0"/>
              </a:cxn>
              <a:cxn ang="0">
                <a:pos x="1224" y="136"/>
              </a:cxn>
              <a:cxn ang="0">
                <a:pos x="1224" y="317"/>
              </a:cxn>
              <a:cxn ang="0">
                <a:pos x="1179" y="453"/>
              </a:cxn>
              <a:cxn ang="0">
                <a:pos x="998" y="453"/>
              </a:cxn>
              <a:cxn ang="0">
                <a:pos x="907" y="499"/>
              </a:cxn>
              <a:cxn ang="0">
                <a:pos x="725" y="499"/>
              </a:cxn>
              <a:cxn ang="0">
                <a:pos x="680" y="544"/>
              </a:cxn>
              <a:cxn ang="0">
                <a:pos x="635" y="771"/>
              </a:cxn>
              <a:cxn ang="0">
                <a:pos x="453" y="816"/>
              </a:cxn>
              <a:cxn ang="0">
                <a:pos x="317" y="816"/>
              </a:cxn>
              <a:cxn ang="0">
                <a:pos x="0" y="952"/>
              </a:cxn>
              <a:cxn ang="0">
                <a:pos x="90" y="1043"/>
              </a:cxn>
              <a:cxn ang="0">
                <a:pos x="181" y="1179"/>
              </a:cxn>
              <a:cxn ang="0">
                <a:pos x="363" y="1270"/>
              </a:cxn>
              <a:cxn ang="0">
                <a:pos x="408" y="1315"/>
              </a:cxn>
              <a:cxn ang="0">
                <a:pos x="408" y="1497"/>
              </a:cxn>
              <a:cxn ang="0">
                <a:pos x="589" y="1542"/>
              </a:cxn>
              <a:cxn ang="0">
                <a:pos x="771" y="1542"/>
              </a:cxn>
              <a:cxn ang="0">
                <a:pos x="952" y="1451"/>
              </a:cxn>
              <a:cxn ang="0">
                <a:pos x="1134" y="1361"/>
              </a:cxn>
              <a:cxn ang="0">
                <a:pos x="1224" y="1361"/>
              </a:cxn>
              <a:cxn ang="0">
                <a:pos x="1406" y="1225"/>
              </a:cxn>
              <a:cxn ang="0">
                <a:pos x="1542" y="1134"/>
              </a:cxn>
            </a:cxnLst>
            <a:rect l="0" t="0" r="r" b="b"/>
            <a:pathLst>
              <a:path w="1678" h="1542">
                <a:moveTo>
                  <a:pt x="1542" y="1134"/>
                </a:moveTo>
                <a:lnTo>
                  <a:pt x="1633" y="998"/>
                </a:lnTo>
                <a:lnTo>
                  <a:pt x="1678" y="771"/>
                </a:lnTo>
                <a:lnTo>
                  <a:pt x="1633" y="91"/>
                </a:lnTo>
                <a:lnTo>
                  <a:pt x="1451" y="0"/>
                </a:lnTo>
                <a:lnTo>
                  <a:pt x="1224" y="136"/>
                </a:lnTo>
                <a:lnTo>
                  <a:pt x="1224" y="317"/>
                </a:lnTo>
                <a:lnTo>
                  <a:pt x="1179" y="453"/>
                </a:lnTo>
                <a:lnTo>
                  <a:pt x="998" y="453"/>
                </a:lnTo>
                <a:lnTo>
                  <a:pt x="907" y="499"/>
                </a:lnTo>
                <a:lnTo>
                  <a:pt x="725" y="499"/>
                </a:lnTo>
                <a:lnTo>
                  <a:pt x="680" y="544"/>
                </a:lnTo>
                <a:lnTo>
                  <a:pt x="635" y="771"/>
                </a:lnTo>
                <a:lnTo>
                  <a:pt x="453" y="816"/>
                </a:lnTo>
                <a:lnTo>
                  <a:pt x="317" y="816"/>
                </a:lnTo>
                <a:lnTo>
                  <a:pt x="0" y="952"/>
                </a:lnTo>
                <a:lnTo>
                  <a:pt x="90" y="1043"/>
                </a:lnTo>
                <a:lnTo>
                  <a:pt x="181" y="1179"/>
                </a:lnTo>
                <a:lnTo>
                  <a:pt x="363" y="1270"/>
                </a:lnTo>
                <a:lnTo>
                  <a:pt x="408" y="1315"/>
                </a:lnTo>
                <a:lnTo>
                  <a:pt x="408" y="1497"/>
                </a:lnTo>
                <a:lnTo>
                  <a:pt x="589" y="1542"/>
                </a:lnTo>
                <a:lnTo>
                  <a:pt x="771" y="1542"/>
                </a:lnTo>
                <a:lnTo>
                  <a:pt x="952" y="1451"/>
                </a:lnTo>
                <a:lnTo>
                  <a:pt x="1134" y="1361"/>
                </a:lnTo>
                <a:lnTo>
                  <a:pt x="1224" y="1361"/>
                </a:lnTo>
                <a:lnTo>
                  <a:pt x="1406" y="1225"/>
                </a:lnTo>
                <a:lnTo>
                  <a:pt x="1542" y="1134"/>
                </a:lnTo>
                <a:close/>
              </a:path>
            </a:pathLst>
          </a:custGeom>
          <a:solidFill>
            <a:schemeClr val="tx2">
              <a:alpha val="50000"/>
            </a:schemeClr>
          </a:solidFill>
          <a:ln w="31750" cap="flat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5135" name="Freeform 15"/>
          <p:cNvSpPr>
            <a:spLocks/>
          </p:cNvSpPr>
          <p:nvPr/>
        </p:nvSpPr>
        <p:spPr bwMode="auto">
          <a:xfrm>
            <a:off x="4211638" y="1844675"/>
            <a:ext cx="2881312" cy="1944688"/>
          </a:xfrm>
          <a:custGeom>
            <a:avLst/>
            <a:gdLst/>
            <a:ahLst/>
            <a:cxnLst>
              <a:cxn ang="0">
                <a:pos x="91" y="91"/>
              </a:cxn>
              <a:cxn ang="0">
                <a:pos x="0" y="182"/>
              </a:cxn>
              <a:cxn ang="0">
                <a:pos x="91" y="272"/>
              </a:cxn>
              <a:cxn ang="0">
                <a:pos x="182" y="182"/>
              </a:cxn>
              <a:cxn ang="0">
                <a:pos x="454" y="272"/>
              </a:cxn>
              <a:cxn ang="0">
                <a:pos x="454" y="363"/>
              </a:cxn>
              <a:cxn ang="0">
                <a:pos x="545" y="408"/>
              </a:cxn>
              <a:cxn ang="0">
                <a:pos x="499" y="590"/>
              </a:cxn>
              <a:cxn ang="0">
                <a:pos x="545" y="590"/>
              </a:cxn>
              <a:cxn ang="0">
                <a:pos x="545" y="680"/>
              </a:cxn>
              <a:cxn ang="0">
                <a:pos x="545" y="771"/>
              </a:cxn>
              <a:cxn ang="0">
                <a:pos x="545" y="953"/>
              </a:cxn>
              <a:cxn ang="0">
                <a:pos x="681" y="1179"/>
              </a:cxn>
              <a:cxn ang="0">
                <a:pos x="817" y="1225"/>
              </a:cxn>
              <a:cxn ang="0">
                <a:pos x="998" y="1134"/>
              </a:cxn>
              <a:cxn ang="0">
                <a:pos x="1724" y="1225"/>
              </a:cxn>
              <a:cxn ang="0">
                <a:pos x="1815" y="726"/>
              </a:cxn>
              <a:cxn ang="0">
                <a:pos x="1815" y="182"/>
              </a:cxn>
              <a:cxn ang="0">
                <a:pos x="1542" y="227"/>
              </a:cxn>
              <a:cxn ang="0">
                <a:pos x="1361" y="45"/>
              </a:cxn>
              <a:cxn ang="0">
                <a:pos x="1316" y="182"/>
              </a:cxn>
              <a:cxn ang="0">
                <a:pos x="1043" y="0"/>
              </a:cxn>
              <a:cxn ang="0">
                <a:pos x="998" y="91"/>
              </a:cxn>
              <a:cxn ang="0">
                <a:pos x="408" y="136"/>
              </a:cxn>
              <a:cxn ang="0">
                <a:pos x="182" y="136"/>
              </a:cxn>
              <a:cxn ang="0">
                <a:pos x="91" y="91"/>
              </a:cxn>
            </a:cxnLst>
            <a:rect l="0" t="0" r="r" b="b"/>
            <a:pathLst>
              <a:path w="1815" h="1225">
                <a:moveTo>
                  <a:pt x="91" y="91"/>
                </a:moveTo>
                <a:lnTo>
                  <a:pt x="0" y="182"/>
                </a:lnTo>
                <a:lnTo>
                  <a:pt x="91" y="272"/>
                </a:lnTo>
                <a:lnTo>
                  <a:pt x="182" y="182"/>
                </a:lnTo>
                <a:lnTo>
                  <a:pt x="454" y="272"/>
                </a:lnTo>
                <a:lnTo>
                  <a:pt x="454" y="363"/>
                </a:lnTo>
                <a:lnTo>
                  <a:pt x="545" y="408"/>
                </a:lnTo>
                <a:lnTo>
                  <a:pt x="499" y="590"/>
                </a:lnTo>
                <a:lnTo>
                  <a:pt x="545" y="590"/>
                </a:lnTo>
                <a:lnTo>
                  <a:pt x="545" y="680"/>
                </a:lnTo>
                <a:lnTo>
                  <a:pt x="545" y="771"/>
                </a:lnTo>
                <a:lnTo>
                  <a:pt x="545" y="953"/>
                </a:lnTo>
                <a:lnTo>
                  <a:pt x="681" y="1179"/>
                </a:lnTo>
                <a:lnTo>
                  <a:pt x="817" y="1225"/>
                </a:lnTo>
                <a:lnTo>
                  <a:pt x="998" y="1134"/>
                </a:lnTo>
                <a:lnTo>
                  <a:pt x="1724" y="1225"/>
                </a:lnTo>
                <a:lnTo>
                  <a:pt x="1815" y="726"/>
                </a:lnTo>
                <a:lnTo>
                  <a:pt x="1815" y="182"/>
                </a:lnTo>
                <a:lnTo>
                  <a:pt x="1542" y="227"/>
                </a:lnTo>
                <a:lnTo>
                  <a:pt x="1361" y="45"/>
                </a:lnTo>
                <a:lnTo>
                  <a:pt x="1316" y="182"/>
                </a:lnTo>
                <a:lnTo>
                  <a:pt x="1043" y="0"/>
                </a:lnTo>
                <a:lnTo>
                  <a:pt x="998" y="91"/>
                </a:lnTo>
                <a:lnTo>
                  <a:pt x="408" y="136"/>
                </a:lnTo>
                <a:lnTo>
                  <a:pt x="182" y="136"/>
                </a:lnTo>
                <a:lnTo>
                  <a:pt x="91" y="91"/>
                </a:lnTo>
                <a:close/>
              </a:path>
            </a:pathLst>
          </a:custGeom>
          <a:solidFill>
            <a:srgbClr val="3366FF">
              <a:alpha val="50000"/>
            </a:srgbClr>
          </a:solidFill>
          <a:ln w="254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5140" name="Freeform 20"/>
          <p:cNvSpPr>
            <a:spLocks/>
          </p:cNvSpPr>
          <p:nvPr/>
        </p:nvSpPr>
        <p:spPr bwMode="auto">
          <a:xfrm>
            <a:off x="4500563" y="3716338"/>
            <a:ext cx="2951162" cy="1728787"/>
          </a:xfrm>
          <a:custGeom>
            <a:avLst/>
            <a:gdLst/>
            <a:ahLst/>
            <a:cxnLst>
              <a:cxn ang="0">
                <a:pos x="136" y="273"/>
              </a:cxn>
              <a:cxn ang="0">
                <a:pos x="136" y="363"/>
              </a:cxn>
              <a:cxn ang="0">
                <a:pos x="136" y="409"/>
              </a:cxn>
              <a:cxn ang="0">
                <a:pos x="181" y="454"/>
              </a:cxn>
              <a:cxn ang="0">
                <a:pos x="45" y="590"/>
              </a:cxn>
              <a:cxn ang="0">
                <a:pos x="0" y="726"/>
              </a:cxn>
              <a:cxn ang="0">
                <a:pos x="90" y="817"/>
              </a:cxn>
              <a:cxn ang="0">
                <a:pos x="136" y="681"/>
              </a:cxn>
              <a:cxn ang="0">
                <a:pos x="226" y="862"/>
              </a:cxn>
              <a:cxn ang="0">
                <a:pos x="317" y="817"/>
              </a:cxn>
              <a:cxn ang="0">
                <a:pos x="363" y="772"/>
              </a:cxn>
              <a:cxn ang="0">
                <a:pos x="363" y="726"/>
              </a:cxn>
              <a:cxn ang="0">
                <a:pos x="408" y="590"/>
              </a:cxn>
              <a:cxn ang="0">
                <a:pos x="499" y="726"/>
              </a:cxn>
              <a:cxn ang="0">
                <a:pos x="363" y="908"/>
              </a:cxn>
              <a:cxn ang="0">
                <a:pos x="453" y="998"/>
              </a:cxn>
              <a:cxn ang="0">
                <a:pos x="499" y="908"/>
              </a:cxn>
              <a:cxn ang="0">
                <a:pos x="589" y="998"/>
              </a:cxn>
              <a:cxn ang="0">
                <a:pos x="725" y="862"/>
              </a:cxn>
              <a:cxn ang="0">
                <a:pos x="816" y="817"/>
              </a:cxn>
              <a:cxn ang="0">
                <a:pos x="952" y="726"/>
              </a:cxn>
              <a:cxn ang="0">
                <a:pos x="998" y="817"/>
              </a:cxn>
              <a:cxn ang="0">
                <a:pos x="1088" y="953"/>
              </a:cxn>
              <a:cxn ang="0">
                <a:pos x="1134" y="1089"/>
              </a:cxn>
              <a:cxn ang="0">
                <a:pos x="1179" y="1089"/>
              </a:cxn>
              <a:cxn ang="0">
                <a:pos x="1179" y="1044"/>
              </a:cxn>
              <a:cxn ang="0">
                <a:pos x="1859" y="953"/>
              </a:cxn>
              <a:cxn ang="0">
                <a:pos x="1814" y="681"/>
              </a:cxn>
              <a:cxn ang="0">
                <a:pos x="1497" y="91"/>
              </a:cxn>
              <a:cxn ang="0">
                <a:pos x="861" y="0"/>
              </a:cxn>
              <a:cxn ang="0">
                <a:pos x="771" y="91"/>
              </a:cxn>
              <a:cxn ang="0">
                <a:pos x="771" y="182"/>
              </a:cxn>
              <a:cxn ang="0">
                <a:pos x="725" y="227"/>
              </a:cxn>
              <a:cxn ang="0">
                <a:pos x="635" y="182"/>
              </a:cxn>
              <a:cxn ang="0">
                <a:pos x="363" y="499"/>
              </a:cxn>
              <a:cxn ang="0">
                <a:pos x="272" y="409"/>
              </a:cxn>
              <a:cxn ang="0">
                <a:pos x="226" y="273"/>
              </a:cxn>
              <a:cxn ang="0">
                <a:pos x="136" y="227"/>
              </a:cxn>
              <a:cxn ang="0">
                <a:pos x="136" y="273"/>
              </a:cxn>
            </a:cxnLst>
            <a:rect l="0" t="0" r="r" b="b"/>
            <a:pathLst>
              <a:path w="1859" h="1089">
                <a:moveTo>
                  <a:pt x="136" y="273"/>
                </a:moveTo>
                <a:lnTo>
                  <a:pt x="136" y="363"/>
                </a:lnTo>
                <a:lnTo>
                  <a:pt x="136" y="409"/>
                </a:lnTo>
                <a:lnTo>
                  <a:pt x="181" y="454"/>
                </a:lnTo>
                <a:lnTo>
                  <a:pt x="45" y="590"/>
                </a:lnTo>
                <a:lnTo>
                  <a:pt x="0" y="726"/>
                </a:lnTo>
                <a:lnTo>
                  <a:pt x="90" y="817"/>
                </a:lnTo>
                <a:lnTo>
                  <a:pt x="136" y="681"/>
                </a:lnTo>
                <a:lnTo>
                  <a:pt x="226" y="862"/>
                </a:lnTo>
                <a:lnTo>
                  <a:pt x="317" y="817"/>
                </a:lnTo>
                <a:lnTo>
                  <a:pt x="363" y="772"/>
                </a:lnTo>
                <a:lnTo>
                  <a:pt x="363" y="726"/>
                </a:lnTo>
                <a:lnTo>
                  <a:pt x="408" y="590"/>
                </a:lnTo>
                <a:lnTo>
                  <a:pt x="499" y="726"/>
                </a:lnTo>
                <a:lnTo>
                  <a:pt x="363" y="908"/>
                </a:lnTo>
                <a:lnTo>
                  <a:pt x="453" y="998"/>
                </a:lnTo>
                <a:lnTo>
                  <a:pt x="499" y="908"/>
                </a:lnTo>
                <a:lnTo>
                  <a:pt x="589" y="998"/>
                </a:lnTo>
                <a:lnTo>
                  <a:pt x="725" y="862"/>
                </a:lnTo>
                <a:lnTo>
                  <a:pt x="816" y="817"/>
                </a:lnTo>
                <a:lnTo>
                  <a:pt x="952" y="726"/>
                </a:lnTo>
                <a:lnTo>
                  <a:pt x="998" y="817"/>
                </a:lnTo>
                <a:lnTo>
                  <a:pt x="1088" y="953"/>
                </a:lnTo>
                <a:lnTo>
                  <a:pt x="1134" y="1089"/>
                </a:lnTo>
                <a:lnTo>
                  <a:pt x="1179" y="1089"/>
                </a:lnTo>
                <a:lnTo>
                  <a:pt x="1179" y="1044"/>
                </a:lnTo>
                <a:lnTo>
                  <a:pt x="1859" y="953"/>
                </a:lnTo>
                <a:lnTo>
                  <a:pt x="1814" y="681"/>
                </a:lnTo>
                <a:lnTo>
                  <a:pt x="1497" y="91"/>
                </a:lnTo>
                <a:lnTo>
                  <a:pt x="861" y="0"/>
                </a:lnTo>
                <a:lnTo>
                  <a:pt x="771" y="91"/>
                </a:lnTo>
                <a:lnTo>
                  <a:pt x="771" y="182"/>
                </a:lnTo>
                <a:lnTo>
                  <a:pt x="725" y="227"/>
                </a:lnTo>
                <a:lnTo>
                  <a:pt x="635" y="182"/>
                </a:lnTo>
                <a:lnTo>
                  <a:pt x="363" y="499"/>
                </a:lnTo>
                <a:lnTo>
                  <a:pt x="272" y="409"/>
                </a:lnTo>
                <a:lnTo>
                  <a:pt x="226" y="273"/>
                </a:lnTo>
                <a:lnTo>
                  <a:pt x="136" y="227"/>
                </a:lnTo>
                <a:lnTo>
                  <a:pt x="136" y="273"/>
                </a:lnTo>
                <a:close/>
              </a:path>
            </a:pathLst>
          </a:custGeom>
          <a:solidFill>
            <a:srgbClr val="339966">
              <a:alpha val="50000"/>
            </a:srgbClr>
          </a:solidFill>
          <a:ln w="25400" cap="flat" cmpd="sng">
            <a:solidFill>
              <a:srgbClr val="339966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5141" name="Freeform 21"/>
          <p:cNvSpPr>
            <a:spLocks/>
          </p:cNvSpPr>
          <p:nvPr/>
        </p:nvSpPr>
        <p:spPr bwMode="auto">
          <a:xfrm>
            <a:off x="3779838" y="4724400"/>
            <a:ext cx="3671887" cy="1944688"/>
          </a:xfrm>
          <a:custGeom>
            <a:avLst/>
            <a:gdLst/>
            <a:ahLst/>
            <a:cxnLst>
              <a:cxn ang="0">
                <a:pos x="2268" y="318"/>
              </a:cxn>
              <a:cxn ang="0">
                <a:pos x="2313" y="454"/>
              </a:cxn>
              <a:cxn ang="0">
                <a:pos x="1497" y="862"/>
              </a:cxn>
              <a:cxn ang="0">
                <a:pos x="1315" y="636"/>
              </a:cxn>
              <a:cxn ang="0">
                <a:pos x="1270" y="636"/>
              </a:cxn>
              <a:cxn ang="0">
                <a:pos x="1225" y="817"/>
              </a:cxn>
              <a:cxn ang="0">
                <a:pos x="1089" y="817"/>
              </a:cxn>
              <a:cxn ang="0">
                <a:pos x="953" y="817"/>
              </a:cxn>
              <a:cxn ang="0">
                <a:pos x="817" y="908"/>
              </a:cxn>
              <a:cxn ang="0">
                <a:pos x="726" y="998"/>
              </a:cxn>
              <a:cxn ang="0">
                <a:pos x="680" y="1044"/>
              </a:cxn>
              <a:cxn ang="0">
                <a:pos x="590" y="1180"/>
              </a:cxn>
              <a:cxn ang="0">
                <a:pos x="544" y="1225"/>
              </a:cxn>
              <a:cxn ang="0">
                <a:pos x="363" y="1180"/>
              </a:cxn>
              <a:cxn ang="0">
                <a:pos x="272" y="1089"/>
              </a:cxn>
              <a:cxn ang="0">
                <a:pos x="91" y="908"/>
              </a:cxn>
              <a:cxn ang="0">
                <a:pos x="91" y="817"/>
              </a:cxn>
              <a:cxn ang="0">
                <a:pos x="227" y="636"/>
              </a:cxn>
              <a:cxn ang="0">
                <a:pos x="181" y="499"/>
              </a:cxn>
              <a:cxn ang="0">
                <a:pos x="91" y="363"/>
              </a:cxn>
              <a:cxn ang="0">
                <a:pos x="0" y="318"/>
              </a:cxn>
              <a:cxn ang="0">
                <a:pos x="0" y="273"/>
              </a:cxn>
              <a:cxn ang="0">
                <a:pos x="91" y="182"/>
              </a:cxn>
              <a:cxn ang="0">
                <a:pos x="318" y="182"/>
              </a:cxn>
              <a:cxn ang="0">
                <a:pos x="318" y="137"/>
              </a:cxn>
              <a:cxn ang="0">
                <a:pos x="454" y="137"/>
              </a:cxn>
              <a:cxn ang="0">
                <a:pos x="544" y="227"/>
              </a:cxn>
              <a:cxn ang="0">
                <a:pos x="590" y="91"/>
              </a:cxn>
              <a:cxn ang="0">
                <a:pos x="680" y="273"/>
              </a:cxn>
              <a:cxn ang="0">
                <a:pos x="817" y="182"/>
              </a:cxn>
              <a:cxn ang="0">
                <a:pos x="862" y="0"/>
              </a:cxn>
              <a:cxn ang="0">
                <a:pos x="907" y="91"/>
              </a:cxn>
              <a:cxn ang="0">
                <a:pos x="771" y="273"/>
              </a:cxn>
              <a:cxn ang="0">
                <a:pos x="907" y="409"/>
              </a:cxn>
              <a:cxn ang="0">
                <a:pos x="953" y="318"/>
              </a:cxn>
              <a:cxn ang="0">
                <a:pos x="1043" y="409"/>
              </a:cxn>
              <a:cxn ang="0">
                <a:pos x="1179" y="273"/>
              </a:cxn>
              <a:cxn ang="0">
                <a:pos x="1406" y="137"/>
              </a:cxn>
              <a:cxn ang="0">
                <a:pos x="1497" y="318"/>
              </a:cxn>
              <a:cxn ang="0">
                <a:pos x="1588" y="499"/>
              </a:cxn>
              <a:cxn ang="0">
                <a:pos x="1633" y="499"/>
              </a:cxn>
              <a:cxn ang="0">
                <a:pos x="1633" y="409"/>
              </a:cxn>
              <a:cxn ang="0">
                <a:pos x="2268" y="318"/>
              </a:cxn>
            </a:cxnLst>
            <a:rect l="0" t="0" r="r" b="b"/>
            <a:pathLst>
              <a:path w="2313" h="1225">
                <a:moveTo>
                  <a:pt x="2268" y="318"/>
                </a:moveTo>
                <a:lnTo>
                  <a:pt x="2313" y="454"/>
                </a:lnTo>
                <a:lnTo>
                  <a:pt x="1497" y="862"/>
                </a:lnTo>
                <a:lnTo>
                  <a:pt x="1315" y="636"/>
                </a:lnTo>
                <a:lnTo>
                  <a:pt x="1270" y="636"/>
                </a:lnTo>
                <a:lnTo>
                  <a:pt x="1225" y="817"/>
                </a:lnTo>
                <a:lnTo>
                  <a:pt x="1089" y="817"/>
                </a:lnTo>
                <a:lnTo>
                  <a:pt x="953" y="817"/>
                </a:lnTo>
                <a:lnTo>
                  <a:pt x="817" y="908"/>
                </a:lnTo>
                <a:lnTo>
                  <a:pt x="726" y="998"/>
                </a:lnTo>
                <a:lnTo>
                  <a:pt x="680" y="1044"/>
                </a:lnTo>
                <a:lnTo>
                  <a:pt x="590" y="1180"/>
                </a:lnTo>
                <a:lnTo>
                  <a:pt x="544" y="1225"/>
                </a:lnTo>
                <a:lnTo>
                  <a:pt x="363" y="1180"/>
                </a:lnTo>
                <a:lnTo>
                  <a:pt x="272" y="1089"/>
                </a:lnTo>
                <a:lnTo>
                  <a:pt x="91" y="908"/>
                </a:lnTo>
                <a:lnTo>
                  <a:pt x="91" y="817"/>
                </a:lnTo>
                <a:lnTo>
                  <a:pt x="227" y="636"/>
                </a:lnTo>
                <a:lnTo>
                  <a:pt x="181" y="499"/>
                </a:lnTo>
                <a:lnTo>
                  <a:pt x="91" y="363"/>
                </a:lnTo>
                <a:lnTo>
                  <a:pt x="0" y="318"/>
                </a:lnTo>
                <a:lnTo>
                  <a:pt x="0" y="273"/>
                </a:lnTo>
                <a:lnTo>
                  <a:pt x="91" y="182"/>
                </a:lnTo>
                <a:lnTo>
                  <a:pt x="318" y="182"/>
                </a:lnTo>
                <a:lnTo>
                  <a:pt x="318" y="137"/>
                </a:lnTo>
                <a:lnTo>
                  <a:pt x="454" y="137"/>
                </a:lnTo>
                <a:lnTo>
                  <a:pt x="544" y="227"/>
                </a:lnTo>
                <a:lnTo>
                  <a:pt x="590" y="91"/>
                </a:lnTo>
                <a:lnTo>
                  <a:pt x="680" y="273"/>
                </a:lnTo>
                <a:lnTo>
                  <a:pt x="817" y="182"/>
                </a:lnTo>
                <a:lnTo>
                  <a:pt x="862" y="0"/>
                </a:lnTo>
                <a:lnTo>
                  <a:pt x="907" y="91"/>
                </a:lnTo>
                <a:lnTo>
                  <a:pt x="771" y="273"/>
                </a:lnTo>
                <a:lnTo>
                  <a:pt x="907" y="409"/>
                </a:lnTo>
                <a:lnTo>
                  <a:pt x="953" y="318"/>
                </a:lnTo>
                <a:lnTo>
                  <a:pt x="1043" y="409"/>
                </a:lnTo>
                <a:lnTo>
                  <a:pt x="1179" y="273"/>
                </a:lnTo>
                <a:lnTo>
                  <a:pt x="1406" y="137"/>
                </a:lnTo>
                <a:lnTo>
                  <a:pt x="1497" y="318"/>
                </a:lnTo>
                <a:lnTo>
                  <a:pt x="1588" y="499"/>
                </a:lnTo>
                <a:lnTo>
                  <a:pt x="1633" y="499"/>
                </a:lnTo>
                <a:lnTo>
                  <a:pt x="1633" y="409"/>
                </a:lnTo>
                <a:lnTo>
                  <a:pt x="2268" y="318"/>
                </a:lnTo>
                <a:close/>
              </a:path>
            </a:pathLst>
          </a:custGeom>
          <a:solidFill>
            <a:srgbClr val="FF9900">
              <a:alpha val="50000"/>
            </a:srgbClr>
          </a:solidFill>
          <a:ln w="25400" cap="flat" cmpd="sng">
            <a:solidFill>
              <a:srgbClr val="FF990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5143" name="Freeform 23"/>
          <p:cNvSpPr>
            <a:spLocks/>
          </p:cNvSpPr>
          <p:nvPr/>
        </p:nvSpPr>
        <p:spPr bwMode="auto">
          <a:xfrm>
            <a:off x="1908175" y="3213100"/>
            <a:ext cx="2808288" cy="2879725"/>
          </a:xfrm>
          <a:custGeom>
            <a:avLst/>
            <a:gdLst/>
            <a:ahLst/>
            <a:cxnLst>
              <a:cxn ang="0">
                <a:pos x="1750" y="564"/>
              </a:cxn>
              <a:cxn ang="0">
                <a:pos x="1678" y="454"/>
              </a:cxn>
              <a:cxn ang="0">
                <a:pos x="1633" y="499"/>
              </a:cxn>
              <a:cxn ang="0">
                <a:pos x="1497" y="227"/>
              </a:cxn>
              <a:cxn ang="0">
                <a:pos x="1406" y="45"/>
              </a:cxn>
              <a:cxn ang="0">
                <a:pos x="1360" y="0"/>
              </a:cxn>
              <a:cxn ang="0">
                <a:pos x="1315" y="45"/>
              </a:cxn>
              <a:cxn ang="0">
                <a:pos x="952" y="45"/>
              </a:cxn>
              <a:cxn ang="0">
                <a:pos x="816" y="136"/>
              </a:cxn>
              <a:cxn ang="0">
                <a:pos x="907" y="272"/>
              </a:cxn>
              <a:cxn ang="0">
                <a:pos x="862" y="317"/>
              </a:cxn>
              <a:cxn ang="0">
                <a:pos x="862" y="408"/>
              </a:cxn>
              <a:cxn ang="0">
                <a:pos x="635" y="454"/>
              </a:cxn>
              <a:cxn ang="0">
                <a:pos x="181" y="363"/>
              </a:cxn>
              <a:cxn ang="0">
                <a:pos x="136" y="499"/>
              </a:cxn>
              <a:cxn ang="0">
                <a:pos x="0" y="499"/>
              </a:cxn>
              <a:cxn ang="0">
                <a:pos x="0" y="590"/>
              </a:cxn>
              <a:cxn ang="0">
                <a:pos x="136" y="952"/>
              </a:cxn>
              <a:cxn ang="0">
                <a:pos x="317" y="1089"/>
              </a:cxn>
              <a:cxn ang="0">
                <a:pos x="136" y="1179"/>
              </a:cxn>
              <a:cxn ang="0">
                <a:pos x="136" y="1406"/>
              </a:cxn>
              <a:cxn ang="0">
                <a:pos x="181" y="1406"/>
              </a:cxn>
              <a:cxn ang="0">
                <a:pos x="363" y="1678"/>
              </a:cxn>
              <a:cxn ang="0">
                <a:pos x="544" y="1814"/>
              </a:cxn>
              <a:cxn ang="0">
                <a:pos x="771" y="1814"/>
              </a:cxn>
              <a:cxn ang="0">
                <a:pos x="771" y="1769"/>
              </a:cxn>
              <a:cxn ang="0">
                <a:pos x="680" y="1678"/>
              </a:cxn>
              <a:cxn ang="0">
                <a:pos x="771" y="1451"/>
              </a:cxn>
              <a:cxn ang="0">
                <a:pos x="862" y="1361"/>
              </a:cxn>
              <a:cxn ang="0">
                <a:pos x="907" y="1270"/>
              </a:cxn>
              <a:cxn ang="0">
                <a:pos x="1043" y="1315"/>
              </a:cxn>
              <a:cxn ang="0">
                <a:pos x="1142" y="1284"/>
              </a:cxn>
              <a:cxn ang="0">
                <a:pos x="1174" y="1208"/>
              </a:cxn>
              <a:cxn ang="0">
                <a:pos x="1270" y="1089"/>
              </a:cxn>
              <a:cxn ang="0">
                <a:pos x="1451" y="1089"/>
              </a:cxn>
              <a:cxn ang="0">
                <a:pos x="1497" y="1043"/>
              </a:cxn>
              <a:cxn ang="0">
                <a:pos x="1633" y="1043"/>
              </a:cxn>
              <a:cxn ang="0">
                <a:pos x="1678" y="862"/>
              </a:cxn>
              <a:cxn ang="0">
                <a:pos x="1769" y="771"/>
              </a:cxn>
              <a:cxn ang="0">
                <a:pos x="1750" y="564"/>
              </a:cxn>
            </a:cxnLst>
            <a:rect l="0" t="0" r="r" b="b"/>
            <a:pathLst>
              <a:path w="1769" h="1814">
                <a:moveTo>
                  <a:pt x="1750" y="564"/>
                </a:moveTo>
                <a:lnTo>
                  <a:pt x="1678" y="454"/>
                </a:lnTo>
                <a:lnTo>
                  <a:pt x="1633" y="499"/>
                </a:lnTo>
                <a:lnTo>
                  <a:pt x="1497" y="227"/>
                </a:lnTo>
                <a:lnTo>
                  <a:pt x="1406" y="45"/>
                </a:lnTo>
                <a:lnTo>
                  <a:pt x="1360" y="0"/>
                </a:lnTo>
                <a:lnTo>
                  <a:pt x="1315" y="45"/>
                </a:lnTo>
                <a:lnTo>
                  <a:pt x="952" y="45"/>
                </a:lnTo>
                <a:lnTo>
                  <a:pt x="816" y="136"/>
                </a:lnTo>
                <a:lnTo>
                  <a:pt x="907" y="272"/>
                </a:lnTo>
                <a:lnTo>
                  <a:pt x="862" y="317"/>
                </a:lnTo>
                <a:lnTo>
                  <a:pt x="862" y="408"/>
                </a:lnTo>
                <a:lnTo>
                  <a:pt x="635" y="454"/>
                </a:lnTo>
                <a:lnTo>
                  <a:pt x="181" y="363"/>
                </a:lnTo>
                <a:lnTo>
                  <a:pt x="136" y="499"/>
                </a:lnTo>
                <a:lnTo>
                  <a:pt x="0" y="499"/>
                </a:lnTo>
                <a:lnTo>
                  <a:pt x="0" y="590"/>
                </a:lnTo>
                <a:lnTo>
                  <a:pt x="136" y="952"/>
                </a:lnTo>
                <a:lnTo>
                  <a:pt x="317" y="1089"/>
                </a:lnTo>
                <a:lnTo>
                  <a:pt x="136" y="1179"/>
                </a:lnTo>
                <a:lnTo>
                  <a:pt x="136" y="1406"/>
                </a:lnTo>
                <a:lnTo>
                  <a:pt x="181" y="1406"/>
                </a:lnTo>
                <a:lnTo>
                  <a:pt x="363" y="1678"/>
                </a:lnTo>
                <a:lnTo>
                  <a:pt x="544" y="1814"/>
                </a:lnTo>
                <a:lnTo>
                  <a:pt x="771" y="1814"/>
                </a:lnTo>
                <a:lnTo>
                  <a:pt x="771" y="1769"/>
                </a:lnTo>
                <a:lnTo>
                  <a:pt x="680" y="1678"/>
                </a:lnTo>
                <a:lnTo>
                  <a:pt x="771" y="1451"/>
                </a:lnTo>
                <a:lnTo>
                  <a:pt x="862" y="1361"/>
                </a:lnTo>
                <a:lnTo>
                  <a:pt x="907" y="1270"/>
                </a:lnTo>
                <a:lnTo>
                  <a:pt x="1043" y="1315"/>
                </a:lnTo>
                <a:lnTo>
                  <a:pt x="1142" y="1284"/>
                </a:lnTo>
                <a:lnTo>
                  <a:pt x="1174" y="1208"/>
                </a:lnTo>
                <a:lnTo>
                  <a:pt x="1270" y="1089"/>
                </a:lnTo>
                <a:lnTo>
                  <a:pt x="1451" y="1089"/>
                </a:lnTo>
                <a:lnTo>
                  <a:pt x="1497" y="1043"/>
                </a:lnTo>
                <a:lnTo>
                  <a:pt x="1633" y="1043"/>
                </a:lnTo>
                <a:lnTo>
                  <a:pt x="1678" y="862"/>
                </a:lnTo>
                <a:lnTo>
                  <a:pt x="1769" y="771"/>
                </a:lnTo>
                <a:lnTo>
                  <a:pt x="1750" y="564"/>
                </a:lnTo>
                <a:close/>
              </a:path>
            </a:pathLst>
          </a:custGeom>
          <a:solidFill>
            <a:srgbClr val="993366">
              <a:alpha val="50000"/>
            </a:srgbClr>
          </a:solidFill>
          <a:ln w="25400" cap="flat" cmpd="sng">
            <a:solidFill>
              <a:srgbClr val="80008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5145" name="Freeform 25"/>
          <p:cNvSpPr>
            <a:spLocks/>
          </p:cNvSpPr>
          <p:nvPr/>
        </p:nvSpPr>
        <p:spPr bwMode="auto">
          <a:xfrm>
            <a:off x="3419475" y="2159000"/>
            <a:ext cx="2409825" cy="2298700"/>
          </a:xfrm>
          <a:custGeom>
            <a:avLst/>
            <a:gdLst/>
            <a:ahLst/>
            <a:cxnLst>
              <a:cxn ang="0">
                <a:pos x="466" y="16"/>
              </a:cxn>
              <a:cxn ang="0">
                <a:pos x="227" y="165"/>
              </a:cxn>
              <a:cxn ang="0">
                <a:pos x="227" y="256"/>
              </a:cxn>
              <a:cxn ang="0">
                <a:pos x="227" y="346"/>
              </a:cxn>
              <a:cxn ang="0">
                <a:pos x="91" y="437"/>
              </a:cxn>
              <a:cxn ang="0">
                <a:pos x="91" y="573"/>
              </a:cxn>
              <a:cxn ang="0">
                <a:pos x="0" y="664"/>
              </a:cxn>
              <a:cxn ang="0">
                <a:pos x="2" y="688"/>
              </a:cxn>
              <a:cxn ang="0">
                <a:pos x="358" y="688"/>
              </a:cxn>
              <a:cxn ang="0">
                <a:pos x="408" y="619"/>
              </a:cxn>
              <a:cxn ang="0">
                <a:pos x="478" y="692"/>
              </a:cxn>
              <a:cxn ang="0">
                <a:pos x="518" y="768"/>
              </a:cxn>
              <a:cxn ang="0">
                <a:pos x="681" y="1118"/>
              </a:cxn>
              <a:cxn ang="0">
                <a:pos x="726" y="1072"/>
              </a:cxn>
              <a:cxn ang="0">
                <a:pos x="817" y="1208"/>
              </a:cxn>
              <a:cxn ang="0">
                <a:pos x="907" y="1254"/>
              </a:cxn>
              <a:cxn ang="0">
                <a:pos x="998" y="1390"/>
              </a:cxn>
              <a:cxn ang="0">
                <a:pos x="1038" y="1448"/>
              </a:cxn>
              <a:cxn ang="0">
                <a:pos x="1306" y="1144"/>
              </a:cxn>
              <a:cxn ang="0">
                <a:pos x="1406" y="1172"/>
              </a:cxn>
              <a:cxn ang="0">
                <a:pos x="1438" y="1124"/>
              </a:cxn>
              <a:cxn ang="0">
                <a:pos x="1438" y="1044"/>
              </a:cxn>
              <a:cxn ang="0">
                <a:pos x="1518" y="976"/>
              </a:cxn>
              <a:cxn ang="0">
                <a:pos x="1494" y="956"/>
              </a:cxn>
              <a:cxn ang="0">
                <a:pos x="1314" y="1036"/>
              </a:cxn>
              <a:cxn ang="0">
                <a:pos x="1166" y="1004"/>
              </a:cxn>
              <a:cxn ang="0">
                <a:pos x="1034" y="776"/>
              </a:cxn>
              <a:cxn ang="0">
                <a:pos x="1042" y="412"/>
              </a:cxn>
              <a:cxn ang="0">
                <a:pos x="978" y="396"/>
              </a:cxn>
              <a:cxn ang="0">
                <a:pos x="1022" y="224"/>
              </a:cxn>
              <a:cxn ang="0">
                <a:pos x="930" y="188"/>
              </a:cxn>
              <a:cxn ang="0">
                <a:pos x="942" y="76"/>
              </a:cxn>
              <a:cxn ang="0">
                <a:pos x="690" y="4"/>
              </a:cxn>
              <a:cxn ang="0">
                <a:pos x="582" y="100"/>
              </a:cxn>
              <a:cxn ang="0">
                <a:pos x="494" y="0"/>
              </a:cxn>
              <a:cxn ang="0">
                <a:pos x="466" y="16"/>
              </a:cxn>
            </a:cxnLst>
            <a:rect l="0" t="0" r="r" b="b"/>
            <a:pathLst>
              <a:path w="1518" h="1448">
                <a:moveTo>
                  <a:pt x="466" y="16"/>
                </a:moveTo>
                <a:lnTo>
                  <a:pt x="227" y="165"/>
                </a:lnTo>
                <a:lnTo>
                  <a:pt x="227" y="256"/>
                </a:lnTo>
                <a:lnTo>
                  <a:pt x="227" y="346"/>
                </a:lnTo>
                <a:lnTo>
                  <a:pt x="91" y="437"/>
                </a:lnTo>
                <a:lnTo>
                  <a:pt x="91" y="573"/>
                </a:lnTo>
                <a:lnTo>
                  <a:pt x="0" y="664"/>
                </a:lnTo>
                <a:lnTo>
                  <a:pt x="2" y="688"/>
                </a:lnTo>
                <a:lnTo>
                  <a:pt x="358" y="688"/>
                </a:lnTo>
                <a:lnTo>
                  <a:pt x="408" y="619"/>
                </a:lnTo>
                <a:lnTo>
                  <a:pt x="478" y="692"/>
                </a:lnTo>
                <a:lnTo>
                  <a:pt x="518" y="768"/>
                </a:lnTo>
                <a:lnTo>
                  <a:pt x="681" y="1118"/>
                </a:lnTo>
                <a:lnTo>
                  <a:pt x="726" y="1072"/>
                </a:lnTo>
                <a:lnTo>
                  <a:pt x="817" y="1208"/>
                </a:lnTo>
                <a:lnTo>
                  <a:pt x="907" y="1254"/>
                </a:lnTo>
                <a:lnTo>
                  <a:pt x="998" y="1390"/>
                </a:lnTo>
                <a:lnTo>
                  <a:pt x="1038" y="1448"/>
                </a:lnTo>
                <a:lnTo>
                  <a:pt x="1306" y="1144"/>
                </a:lnTo>
                <a:lnTo>
                  <a:pt x="1406" y="1172"/>
                </a:lnTo>
                <a:lnTo>
                  <a:pt x="1438" y="1124"/>
                </a:lnTo>
                <a:lnTo>
                  <a:pt x="1438" y="1044"/>
                </a:lnTo>
                <a:lnTo>
                  <a:pt x="1518" y="976"/>
                </a:lnTo>
                <a:lnTo>
                  <a:pt x="1494" y="956"/>
                </a:lnTo>
                <a:lnTo>
                  <a:pt x="1314" y="1036"/>
                </a:lnTo>
                <a:lnTo>
                  <a:pt x="1166" y="1004"/>
                </a:lnTo>
                <a:lnTo>
                  <a:pt x="1034" y="776"/>
                </a:lnTo>
                <a:lnTo>
                  <a:pt x="1042" y="412"/>
                </a:lnTo>
                <a:lnTo>
                  <a:pt x="978" y="396"/>
                </a:lnTo>
                <a:lnTo>
                  <a:pt x="1022" y="224"/>
                </a:lnTo>
                <a:lnTo>
                  <a:pt x="930" y="188"/>
                </a:lnTo>
                <a:lnTo>
                  <a:pt x="942" y="76"/>
                </a:lnTo>
                <a:lnTo>
                  <a:pt x="690" y="4"/>
                </a:lnTo>
                <a:lnTo>
                  <a:pt x="582" y="100"/>
                </a:lnTo>
                <a:lnTo>
                  <a:pt x="494" y="0"/>
                </a:lnTo>
                <a:lnTo>
                  <a:pt x="466" y="16"/>
                </a:lnTo>
                <a:close/>
              </a:path>
            </a:pathLst>
          </a:custGeom>
          <a:solidFill>
            <a:srgbClr val="FFCC00">
              <a:alpha val="50000"/>
            </a:srgbClr>
          </a:solidFill>
          <a:ln w="25400" cap="flat" cmpd="sng">
            <a:solidFill>
              <a:srgbClr val="FFCC0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4500563" y="549275"/>
            <a:ext cx="709612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fr-FR" sz="1200" b="1">
                <a:solidFill>
                  <a:schemeClr val="tx2"/>
                </a:solidFill>
              </a:rPr>
              <a:t>1. Nord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7235825" y="2420938"/>
            <a:ext cx="98901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fr-FR" sz="1200" b="1">
                <a:solidFill>
                  <a:srgbClr val="3333CC"/>
                </a:solidFill>
              </a:rPr>
              <a:t>2. Nord Est</a:t>
            </a: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7235825" y="4292600"/>
            <a:ext cx="5905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fr-FR" sz="1200" b="1">
                <a:solidFill>
                  <a:srgbClr val="008080"/>
                </a:solidFill>
              </a:rPr>
              <a:t>3. Est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5148263" y="6165850"/>
            <a:ext cx="64293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fr-FR" sz="1200" b="1">
                <a:solidFill>
                  <a:srgbClr val="FF9900"/>
                </a:solidFill>
              </a:rPr>
              <a:t>4. Sud</a:t>
            </a: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1331913" y="4724400"/>
            <a:ext cx="785812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fr-FR" sz="1200" b="1">
                <a:solidFill>
                  <a:srgbClr val="993366"/>
                </a:solidFill>
              </a:rPr>
              <a:t>5. Ouest</a:t>
            </a: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2411413" y="2781300"/>
            <a:ext cx="12192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fr-FR" sz="1200" b="1">
                <a:solidFill>
                  <a:srgbClr val="FFCC00"/>
                </a:solidFill>
              </a:rPr>
              <a:t>6. Nord urbain</a:t>
            </a:r>
          </a:p>
        </p:txBody>
      </p:sp>
      <p:sp>
        <p:nvSpPr>
          <p:cNvPr id="5152" name="Oval 32"/>
          <p:cNvSpPr>
            <a:spLocks noChangeArrowheads="1"/>
          </p:cNvSpPr>
          <p:nvPr/>
        </p:nvSpPr>
        <p:spPr bwMode="auto">
          <a:xfrm>
            <a:off x="2916238" y="1628775"/>
            <a:ext cx="215900" cy="215900"/>
          </a:xfrm>
          <a:prstGeom prst="ellipse">
            <a:avLst/>
          </a:prstGeom>
          <a:solidFill>
            <a:schemeClr val="bg1">
              <a:alpha val="7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5153" name="Oval 33"/>
          <p:cNvSpPr>
            <a:spLocks noChangeArrowheads="1"/>
          </p:cNvSpPr>
          <p:nvPr/>
        </p:nvSpPr>
        <p:spPr bwMode="auto">
          <a:xfrm>
            <a:off x="3059113" y="2133600"/>
            <a:ext cx="215900" cy="215900"/>
          </a:xfrm>
          <a:prstGeom prst="ellipse">
            <a:avLst/>
          </a:prstGeom>
          <a:solidFill>
            <a:schemeClr val="bg1">
              <a:alpha val="7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5154" name="Oval 34"/>
          <p:cNvSpPr>
            <a:spLocks noChangeArrowheads="1"/>
          </p:cNvSpPr>
          <p:nvPr/>
        </p:nvSpPr>
        <p:spPr bwMode="auto">
          <a:xfrm>
            <a:off x="3708400" y="1773238"/>
            <a:ext cx="215900" cy="215900"/>
          </a:xfrm>
          <a:prstGeom prst="ellipse">
            <a:avLst/>
          </a:prstGeom>
          <a:solidFill>
            <a:schemeClr val="bg1">
              <a:alpha val="7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/>
          </a:p>
        </p:txBody>
      </p:sp>
      <p:cxnSp>
        <p:nvCxnSpPr>
          <p:cNvPr id="5155" name="AutoShape 35"/>
          <p:cNvCxnSpPr>
            <a:cxnSpLocks noChangeShapeType="1"/>
            <a:stCxn id="5152" idx="6"/>
            <a:endCxn id="5154" idx="1"/>
          </p:cNvCxnSpPr>
          <p:nvPr/>
        </p:nvCxnSpPr>
        <p:spPr bwMode="auto">
          <a:xfrm>
            <a:off x="3132138" y="1736725"/>
            <a:ext cx="608012" cy="68263"/>
          </a:xfrm>
          <a:prstGeom prst="straightConnector1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ffectLst/>
        </p:spPr>
      </p:cxnSp>
      <p:cxnSp>
        <p:nvCxnSpPr>
          <p:cNvPr id="5156" name="AutoShape 36"/>
          <p:cNvCxnSpPr>
            <a:cxnSpLocks noChangeShapeType="1"/>
            <a:stCxn id="5154" idx="3"/>
            <a:endCxn id="5153" idx="6"/>
          </p:cNvCxnSpPr>
          <p:nvPr/>
        </p:nvCxnSpPr>
        <p:spPr bwMode="auto">
          <a:xfrm flipH="1">
            <a:off x="3275013" y="1957388"/>
            <a:ext cx="465137" cy="284162"/>
          </a:xfrm>
          <a:prstGeom prst="straightConnector1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ffectLst/>
        </p:spPr>
      </p:cxnSp>
      <p:cxnSp>
        <p:nvCxnSpPr>
          <p:cNvPr id="5157" name="AutoShape 37"/>
          <p:cNvCxnSpPr>
            <a:cxnSpLocks noChangeShapeType="1"/>
            <a:stCxn id="5153" idx="1"/>
            <a:endCxn id="5152" idx="4"/>
          </p:cNvCxnSpPr>
          <p:nvPr/>
        </p:nvCxnSpPr>
        <p:spPr bwMode="auto">
          <a:xfrm flipH="1" flipV="1">
            <a:off x="3024188" y="1844675"/>
            <a:ext cx="66675" cy="320675"/>
          </a:xfrm>
          <a:prstGeom prst="straightConnector1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ffectLst/>
        </p:spPr>
      </p:cxnSp>
      <p:sp>
        <p:nvSpPr>
          <p:cNvPr id="5158" name="Oval 38"/>
          <p:cNvSpPr>
            <a:spLocks noChangeArrowheads="1"/>
          </p:cNvSpPr>
          <p:nvPr/>
        </p:nvSpPr>
        <p:spPr bwMode="auto">
          <a:xfrm>
            <a:off x="5364163" y="3213100"/>
            <a:ext cx="215900" cy="215900"/>
          </a:xfrm>
          <a:prstGeom prst="ellipse">
            <a:avLst/>
          </a:prstGeom>
          <a:solidFill>
            <a:schemeClr val="bg1">
              <a:alpha val="7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5159" name="Oval 39"/>
          <p:cNvSpPr>
            <a:spLocks noChangeArrowheads="1"/>
          </p:cNvSpPr>
          <p:nvPr/>
        </p:nvSpPr>
        <p:spPr bwMode="auto">
          <a:xfrm>
            <a:off x="5364163" y="4437063"/>
            <a:ext cx="215900" cy="215900"/>
          </a:xfrm>
          <a:prstGeom prst="ellipse">
            <a:avLst/>
          </a:prstGeom>
          <a:solidFill>
            <a:schemeClr val="bg1">
              <a:alpha val="7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5160" name="Oval 40"/>
          <p:cNvSpPr>
            <a:spLocks noChangeArrowheads="1"/>
          </p:cNvSpPr>
          <p:nvPr/>
        </p:nvSpPr>
        <p:spPr bwMode="auto">
          <a:xfrm>
            <a:off x="4643438" y="5229225"/>
            <a:ext cx="215900" cy="215900"/>
          </a:xfrm>
          <a:prstGeom prst="ellipse">
            <a:avLst/>
          </a:prstGeom>
          <a:solidFill>
            <a:schemeClr val="bg1">
              <a:alpha val="7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5161" name="Oval 41"/>
          <p:cNvSpPr>
            <a:spLocks noChangeArrowheads="1"/>
          </p:cNvSpPr>
          <p:nvPr/>
        </p:nvSpPr>
        <p:spPr bwMode="auto">
          <a:xfrm>
            <a:off x="4067175" y="3860800"/>
            <a:ext cx="215900" cy="215900"/>
          </a:xfrm>
          <a:prstGeom prst="ellipse">
            <a:avLst/>
          </a:prstGeom>
          <a:solidFill>
            <a:schemeClr val="bg1">
              <a:alpha val="7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5162" name="Oval 42"/>
          <p:cNvSpPr>
            <a:spLocks noChangeArrowheads="1"/>
          </p:cNvSpPr>
          <p:nvPr/>
        </p:nvSpPr>
        <p:spPr bwMode="auto">
          <a:xfrm>
            <a:off x="3563938" y="3860800"/>
            <a:ext cx="215900" cy="215900"/>
          </a:xfrm>
          <a:prstGeom prst="ellipse">
            <a:avLst/>
          </a:prstGeom>
          <a:solidFill>
            <a:schemeClr val="bg1">
              <a:alpha val="7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5163" name="Oval 43"/>
          <p:cNvSpPr>
            <a:spLocks noChangeArrowheads="1"/>
          </p:cNvSpPr>
          <p:nvPr/>
        </p:nvSpPr>
        <p:spPr bwMode="auto">
          <a:xfrm>
            <a:off x="4500563" y="3213100"/>
            <a:ext cx="215900" cy="215900"/>
          </a:xfrm>
          <a:prstGeom prst="ellipse">
            <a:avLst/>
          </a:prstGeom>
          <a:solidFill>
            <a:schemeClr val="bg1">
              <a:alpha val="7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/>
          </a:p>
        </p:txBody>
      </p:sp>
      <p:cxnSp>
        <p:nvCxnSpPr>
          <p:cNvPr id="5164" name="AutoShape 44"/>
          <p:cNvCxnSpPr>
            <a:cxnSpLocks noChangeShapeType="1"/>
            <a:stCxn id="5162" idx="6"/>
            <a:endCxn id="5161" idx="2"/>
          </p:cNvCxnSpPr>
          <p:nvPr/>
        </p:nvCxnSpPr>
        <p:spPr bwMode="auto">
          <a:xfrm>
            <a:off x="3779838" y="3968750"/>
            <a:ext cx="2873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smtClean="0"/>
              <a:t>Critères de la territorialisation sur le territoire de la m2A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58888" y="1844675"/>
            <a:ext cx="7561262" cy="467995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fr-FR" sz="1700" smtClean="0"/>
              <a:t>Une approche de projet de territoire plutôt qu’un simple projet habitat.</a:t>
            </a:r>
          </a:p>
          <a:p>
            <a:pPr algn="just">
              <a:lnSpc>
                <a:spcPct val="80000"/>
              </a:lnSpc>
            </a:pPr>
            <a:endParaRPr lang="fr-FR" sz="1700" smtClean="0"/>
          </a:p>
          <a:p>
            <a:pPr algn="just">
              <a:lnSpc>
                <a:spcPct val="80000"/>
              </a:lnSpc>
            </a:pPr>
            <a:r>
              <a:rPr lang="fr-FR" sz="1700" smtClean="0"/>
              <a:t>Approche selon la définition de « bassins de vie »</a:t>
            </a:r>
          </a:p>
          <a:p>
            <a:pPr lvl="1" algn="just">
              <a:lnSpc>
                <a:spcPct val="80000"/>
              </a:lnSpc>
            </a:pPr>
            <a:r>
              <a:rPr lang="fr-FR" sz="1700" smtClean="0"/>
              <a:t>Caractéristiques démographiques et dynamiques cohérentes</a:t>
            </a:r>
          </a:p>
          <a:p>
            <a:pPr lvl="1" algn="just">
              <a:lnSpc>
                <a:spcPct val="80000"/>
              </a:lnSpc>
            </a:pPr>
            <a:r>
              <a:rPr lang="fr-FR" sz="1700" smtClean="0"/>
              <a:t>Niveau de services, équipements, commerces par secteur</a:t>
            </a:r>
          </a:p>
          <a:p>
            <a:pPr lvl="1" algn="just">
              <a:lnSpc>
                <a:spcPct val="80000"/>
              </a:lnSpc>
            </a:pPr>
            <a:r>
              <a:rPr lang="fr-FR" sz="1700" smtClean="0"/>
              <a:t>Intégrer la notion de parcours résidentiel par secteur</a:t>
            </a:r>
          </a:p>
          <a:p>
            <a:pPr lvl="1" algn="just">
              <a:lnSpc>
                <a:spcPct val="80000"/>
              </a:lnSpc>
            </a:pPr>
            <a:r>
              <a:rPr lang="fr-FR" sz="1700" smtClean="0"/>
              <a:t>Prise en compte des projets d’aménagement en cours ou à venir : habitat, activités, infrastructures…</a:t>
            </a:r>
          </a:p>
          <a:p>
            <a:pPr lvl="1" algn="just">
              <a:lnSpc>
                <a:spcPct val="80000"/>
              </a:lnSpc>
            </a:pPr>
            <a:r>
              <a:rPr lang="fr-FR" sz="1700" smtClean="0"/>
              <a:t>Prise en compte du potentiel foncier</a:t>
            </a:r>
          </a:p>
          <a:p>
            <a:pPr lvl="1" algn="just">
              <a:lnSpc>
                <a:spcPct val="80000"/>
              </a:lnSpc>
            </a:pPr>
            <a:endParaRPr lang="fr-FR" sz="1700" smtClean="0"/>
          </a:p>
          <a:p>
            <a:pPr algn="just">
              <a:lnSpc>
                <a:spcPct val="80000"/>
              </a:lnSpc>
            </a:pPr>
            <a:r>
              <a:rPr lang="fr-FR" sz="1700" smtClean="0"/>
              <a:t>Des secteurs pour lesquels les objectifs communaux seront différenciés afin de porter une dynamique commune et de favoriser un équilibre de l’habitat à l’échelle communautaire.</a:t>
            </a:r>
          </a:p>
          <a:p>
            <a:pPr algn="just">
              <a:lnSpc>
                <a:spcPct val="80000"/>
              </a:lnSpc>
            </a:pPr>
            <a:endParaRPr lang="fr-FR" sz="1700" smtClean="0"/>
          </a:p>
          <a:p>
            <a:pPr algn="just">
              <a:lnSpc>
                <a:spcPct val="80000"/>
              </a:lnSpc>
            </a:pPr>
            <a:r>
              <a:rPr lang="fr-FR" sz="1700" smtClean="0"/>
              <a:t>L’identification d’un ou de plusieurs pôle(s) moteur(s) par secteur, compte tenu de sa desserte par les transports en commun, par des projets en cours ou à venir.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72" name="Rectangle 2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smtClean="0"/>
              <a:t>Territorialisation</a:t>
            </a:r>
          </a:p>
        </p:txBody>
      </p:sp>
      <p:graphicFrame>
        <p:nvGraphicFramePr>
          <p:cNvPr id="57435" name="Group 91"/>
          <p:cNvGraphicFramePr>
            <a:graphicFrameLocks noGrp="1"/>
          </p:cNvGraphicFramePr>
          <p:nvPr>
            <p:ph sz="half" idx="4294967295"/>
          </p:nvPr>
        </p:nvGraphicFramePr>
        <p:xfrm>
          <a:off x="1187450" y="2047875"/>
          <a:ext cx="7632700" cy="4188461"/>
        </p:xfrm>
        <a:graphic>
          <a:graphicData uri="http://schemas.openxmlformats.org/drawingml/2006/table">
            <a:tbl>
              <a:tblPr/>
              <a:tblGrid>
                <a:gridCol w="1800225"/>
                <a:gridCol w="5832475"/>
              </a:tblGrid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</a:rPr>
                        <a:t>1. Nord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Berrwiller, </a:t>
                      </a: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</a:rPr>
                        <a:t>Bollwiller</a:t>
                      </a: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, Feldkirch, </a:t>
                      </a: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</a:rPr>
                        <a:t>Pulversheim</a:t>
                      </a: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, </a:t>
                      </a: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</a:rPr>
                        <a:t>Staffelfelden</a:t>
                      </a: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, Ungersheim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rebuchet MS" pitchFamily="34" charset="0"/>
                        </a:rPr>
                        <a:t>2. Nord est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Baldersheim, Battenheim, </a:t>
                      </a: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rebuchet MS" pitchFamily="34" charset="0"/>
                        </a:rPr>
                        <a:t>Sausheim</a:t>
                      </a: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, Ruelisheim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rebuchet MS" pitchFamily="34" charset="0"/>
                        </a:rPr>
                        <a:t>3. Est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Habsheim, Rixheim, </a:t>
                      </a: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rebuchet MS" pitchFamily="34" charset="0"/>
                        </a:rPr>
                        <a:t>Riedisheim</a:t>
                      </a: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, Mulhouse - secteur Rebberg/Centre historique</a:t>
                      </a: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rebuchet MS" pitchFamily="34" charset="0"/>
                        </a:rPr>
                        <a:t>4. Sud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Dietwiller, Eschentzwiller, </a:t>
                      </a: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rebuchet MS" pitchFamily="34" charset="0"/>
                        </a:rPr>
                        <a:t>Brunstatt</a:t>
                      </a: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, Zimmersheim, Flaxlanden, Zillisheim, Bruebach, Didenheim</a:t>
                      </a: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Trebuchet MS" pitchFamily="34" charset="0"/>
                        </a:rPr>
                        <a:t>5. Ouest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Galfingue, Heimsbrunn, Morschwiller-le-Bas, </a:t>
                      </a: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Trebuchet MS" pitchFamily="34" charset="0"/>
                        </a:rPr>
                        <a:t>Lutterbach</a:t>
                      </a: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, </a:t>
                      </a: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Trebuchet MS" pitchFamily="34" charset="0"/>
                        </a:rPr>
                        <a:t>Pfastatt</a:t>
                      </a: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, Reiningue, Richwiller, Mulhouse - secteur de Dornach, Mulhouse - secteur de Doller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itchFamily="34" charset="0"/>
                        </a:rPr>
                        <a:t>6. Nord urbain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Illzach, </a:t>
                      </a: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rebuchet MS" pitchFamily="34" charset="0"/>
                        </a:rPr>
                        <a:t>Kingersheim</a:t>
                      </a: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, Wittenheim, Mulhouse - secteur Drouot/Vauban, Mulhouse - secteur de Bourtzwiller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436" name="Text Box 92"/>
          <p:cNvSpPr txBox="1">
            <a:spLocks noChangeArrowheads="1"/>
          </p:cNvSpPr>
          <p:nvPr/>
        </p:nvSpPr>
        <p:spPr bwMode="auto">
          <a:xfrm>
            <a:off x="1116013" y="1557338"/>
            <a:ext cx="518477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fr-FR" sz="1200" b="1">
                <a:solidFill>
                  <a:schemeClr val="tx2"/>
                </a:solidFill>
                <a:latin typeface="Trebuchet MS" pitchFamily="34" charset="0"/>
              </a:rPr>
              <a:t>Le ou les pôles moteurs par secteurs sont identifiés en couleur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smtClean="0"/>
              <a:t>Cas particulier de Mulhouse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sz="1700" smtClean="0"/>
              <a:t>Il a été choisi de ne pas faire de la ville centre un secteur à part entière.</a:t>
            </a:r>
          </a:p>
          <a:p>
            <a:pPr>
              <a:lnSpc>
                <a:spcPct val="90000"/>
              </a:lnSpc>
            </a:pPr>
            <a:endParaRPr lang="fr-FR" sz="1700" smtClean="0"/>
          </a:p>
          <a:p>
            <a:pPr>
              <a:lnSpc>
                <a:spcPct val="90000"/>
              </a:lnSpc>
            </a:pPr>
            <a:r>
              <a:rPr lang="fr-FR" sz="1700" smtClean="0"/>
              <a:t>Il a donc été retenu de découper Mulhouse en 3 secteurs rattachés pour chacun à un secteur comprenant d’autres communes (cf. tableau précédent)</a:t>
            </a:r>
          </a:p>
          <a:p>
            <a:pPr>
              <a:lnSpc>
                <a:spcPct val="90000"/>
              </a:lnSpc>
            </a:pPr>
            <a:endParaRPr lang="fr-FR" sz="1700" smtClean="0"/>
          </a:p>
          <a:p>
            <a:pPr>
              <a:lnSpc>
                <a:spcPct val="90000"/>
              </a:lnSpc>
            </a:pPr>
            <a:r>
              <a:rPr lang="fr-FR" sz="1700" smtClean="0"/>
              <a:t>Le découpage s’appuie sur un découpage de Mulhouse en 5 secteurs existant.</a:t>
            </a:r>
          </a:p>
          <a:p>
            <a:pPr lvl="1">
              <a:lnSpc>
                <a:spcPct val="90000"/>
              </a:lnSpc>
            </a:pPr>
            <a:r>
              <a:rPr lang="fr-FR" sz="1600" smtClean="0">
                <a:solidFill>
                  <a:schemeClr val="tx1"/>
                </a:solidFill>
              </a:rPr>
              <a:t>Secteur 1 : Bourtwiller</a:t>
            </a:r>
          </a:p>
          <a:p>
            <a:pPr lvl="1">
              <a:lnSpc>
                <a:spcPct val="90000"/>
              </a:lnSpc>
            </a:pPr>
            <a:r>
              <a:rPr lang="fr-FR" sz="1600" smtClean="0">
                <a:solidFill>
                  <a:schemeClr val="tx1"/>
                </a:solidFill>
              </a:rPr>
              <a:t>Secteur 2 : Doller, Cité Briand, Brustlein, Daguerre</a:t>
            </a:r>
          </a:p>
          <a:p>
            <a:pPr lvl="1">
              <a:lnSpc>
                <a:spcPct val="90000"/>
              </a:lnSpc>
            </a:pPr>
            <a:r>
              <a:rPr lang="fr-FR" sz="1600" smtClean="0">
                <a:solidFill>
                  <a:schemeClr val="tx1"/>
                </a:solidFill>
              </a:rPr>
              <a:t>Secteur 3 : Dornach, Coteaux, Haut-Poirier</a:t>
            </a:r>
          </a:p>
          <a:p>
            <a:pPr lvl="1">
              <a:lnSpc>
                <a:spcPct val="90000"/>
              </a:lnSpc>
            </a:pPr>
            <a:r>
              <a:rPr lang="fr-FR" sz="1600" smtClean="0">
                <a:solidFill>
                  <a:schemeClr val="tx1"/>
                </a:solidFill>
              </a:rPr>
              <a:t>Secteur 4 : Rebberg, Fonderie, Centre Historique, Franklin Fridolin</a:t>
            </a:r>
          </a:p>
          <a:p>
            <a:pPr lvl="1">
              <a:lnSpc>
                <a:spcPct val="90000"/>
              </a:lnSpc>
            </a:pPr>
            <a:r>
              <a:rPr lang="fr-FR" sz="1600" smtClean="0">
                <a:solidFill>
                  <a:schemeClr val="tx1"/>
                </a:solidFill>
              </a:rPr>
              <a:t>Secteur 5 : Nouveau Bassin, Drouot, Vauban Neppert Sellier, Wolf Wagner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1116013" y="2708275"/>
            <a:ext cx="77724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fr-FR" sz="3000" b="1">
                <a:solidFill>
                  <a:schemeClr val="folHlink"/>
                </a:solidFill>
                <a:latin typeface="Trebuchet MS" pitchFamily="34" charset="0"/>
              </a:rPr>
              <a:t>Approche par secteurs</a:t>
            </a:r>
          </a:p>
          <a:p>
            <a:pPr algn="ctr">
              <a:spcBef>
                <a:spcPct val="0"/>
              </a:spcBef>
            </a:pPr>
            <a:r>
              <a:rPr lang="fr-FR" sz="3000" b="1">
                <a:solidFill>
                  <a:schemeClr val="folHlink"/>
                </a:solidFill>
                <a:latin typeface="Trebuchet MS" pitchFamily="34" charset="0"/>
              </a:rPr>
              <a:t>Quelques indicateurs clé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4"/>
          <p:cNvSpPr>
            <a:spLocks noChangeArrowheads="1"/>
          </p:cNvSpPr>
          <p:nvPr/>
        </p:nvSpPr>
        <p:spPr bwMode="auto">
          <a:xfrm>
            <a:off x="1042988" y="188913"/>
            <a:ext cx="77724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spcBef>
                <a:spcPct val="0"/>
              </a:spcBef>
            </a:pPr>
            <a:r>
              <a:rPr lang="fr-FR" sz="3000" b="1">
                <a:solidFill>
                  <a:schemeClr val="folHlink"/>
                </a:solidFill>
                <a:latin typeface="Trebuchet MS" pitchFamily="34" charset="0"/>
              </a:rPr>
              <a:t>1. Nord</a:t>
            </a:r>
          </a:p>
        </p:txBody>
      </p:sp>
      <p:grpSp>
        <p:nvGrpSpPr>
          <p:cNvPr id="59414" name="Group 22"/>
          <p:cNvGrpSpPr>
            <a:grpSpLocks/>
          </p:cNvGrpSpPr>
          <p:nvPr/>
        </p:nvGrpSpPr>
        <p:grpSpPr bwMode="auto">
          <a:xfrm>
            <a:off x="1116013" y="0"/>
            <a:ext cx="4451350" cy="5041900"/>
            <a:chOff x="1111" y="0"/>
            <a:chExt cx="3729" cy="4320"/>
          </a:xfrm>
        </p:grpSpPr>
        <p:pic>
          <p:nvPicPr>
            <p:cNvPr id="59394" name="Picture 2" descr="m2A - carte-N&amp;B light"/>
            <p:cNvPicPr>
              <a:picLocks noChangeAspect="1" noChangeArrowheads="1"/>
            </p:cNvPicPr>
            <p:nvPr/>
          </p:nvPicPr>
          <p:blipFill>
            <a:blip r:embed="rId2" cstate="print"/>
            <a:srcRect t="9052" b="9052"/>
            <a:stretch>
              <a:fillRect/>
            </a:stretch>
          </p:blipFill>
          <p:spPr bwMode="auto">
            <a:xfrm>
              <a:off x="1111" y="0"/>
              <a:ext cx="3729" cy="4320"/>
            </a:xfrm>
            <a:prstGeom prst="rect">
              <a:avLst/>
            </a:prstGeom>
            <a:noFill/>
          </p:spPr>
        </p:pic>
        <p:sp>
          <p:nvSpPr>
            <p:cNvPr id="59396" name="Freeform 4"/>
            <p:cNvSpPr>
              <a:spLocks/>
            </p:cNvSpPr>
            <p:nvPr/>
          </p:nvSpPr>
          <p:spPr bwMode="auto">
            <a:xfrm>
              <a:off x="1202" y="119"/>
              <a:ext cx="1678" cy="1542"/>
            </a:xfrm>
            <a:custGeom>
              <a:avLst/>
              <a:gdLst/>
              <a:ahLst/>
              <a:cxnLst>
                <a:cxn ang="0">
                  <a:pos x="1542" y="1134"/>
                </a:cxn>
                <a:cxn ang="0">
                  <a:pos x="1633" y="998"/>
                </a:cxn>
                <a:cxn ang="0">
                  <a:pos x="1678" y="771"/>
                </a:cxn>
                <a:cxn ang="0">
                  <a:pos x="1633" y="91"/>
                </a:cxn>
                <a:cxn ang="0">
                  <a:pos x="1451" y="0"/>
                </a:cxn>
                <a:cxn ang="0">
                  <a:pos x="1224" y="136"/>
                </a:cxn>
                <a:cxn ang="0">
                  <a:pos x="1224" y="317"/>
                </a:cxn>
                <a:cxn ang="0">
                  <a:pos x="1179" y="453"/>
                </a:cxn>
                <a:cxn ang="0">
                  <a:pos x="998" y="453"/>
                </a:cxn>
                <a:cxn ang="0">
                  <a:pos x="907" y="499"/>
                </a:cxn>
                <a:cxn ang="0">
                  <a:pos x="725" y="499"/>
                </a:cxn>
                <a:cxn ang="0">
                  <a:pos x="680" y="544"/>
                </a:cxn>
                <a:cxn ang="0">
                  <a:pos x="635" y="771"/>
                </a:cxn>
                <a:cxn ang="0">
                  <a:pos x="453" y="816"/>
                </a:cxn>
                <a:cxn ang="0">
                  <a:pos x="317" y="816"/>
                </a:cxn>
                <a:cxn ang="0">
                  <a:pos x="0" y="952"/>
                </a:cxn>
                <a:cxn ang="0">
                  <a:pos x="90" y="1043"/>
                </a:cxn>
                <a:cxn ang="0">
                  <a:pos x="181" y="1179"/>
                </a:cxn>
                <a:cxn ang="0">
                  <a:pos x="363" y="1270"/>
                </a:cxn>
                <a:cxn ang="0">
                  <a:pos x="408" y="1315"/>
                </a:cxn>
                <a:cxn ang="0">
                  <a:pos x="408" y="1497"/>
                </a:cxn>
                <a:cxn ang="0">
                  <a:pos x="589" y="1542"/>
                </a:cxn>
                <a:cxn ang="0">
                  <a:pos x="771" y="1542"/>
                </a:cxn>
                <a:cxn ang="0">
                  <a:pos x="952" y="1451"/>
                </a:cxn>
                <a:cxn ang="0">
                  <a:pos x="1134" y="1361"/>
                </a:cxn>
                <a:cxn ang="0">
                  <a:pos x="1224" y="1361"/>
                </a:cxn>
                <a:cxn ang="0">
                  <a:pos x="1406" y="1225"/>
                </a:cxn>
                <a:cxn ang="0">
                  <a:pos x="1542" y="1134"/>
                </a:cxn>
              </a:cxnLst>
              <a:rect l="0" t="0" r="r" b="b"/>
              <a:pathLst>
                <a:path w="1678" h="1542">
                  <a:moveTo>
                    <a:pt x="1542" y="1134"/>
                  </a:moveTo>
                  <a:lnTo>
                    <a:pt x="1633" y="998"/>
                  </a:lnTo>
                  <a:lnTo>
                    <a:pt x="1678" y="771"/>
                  </a:lnTo>
                  <a:lnTo>
                    <a:pt x="1633" y="91"/>
                  </a:lnTo>
                  <a:lnTo>
                    <a:pt x="1451" y="0"/>
                  </a:lnTo>
                  <a:lnTo>
                    <a:pt x="1224" y="136"/>
                  </a:lnTo>
                  <a:lnTo>
                    <a:pt x="1224" y="317"/>
                  </a:lnTo>
                  <a:lnTo>
                    <a:pt x="1179" y="453"/>
                  </a:lnTo>
                  <a:lnTo>
                    <a:pt x="998" y="453"/>
                  </a:lnTo>
                  <a:lnTo>
                    <a:pt x="907" y="499"/>
                  </a:lnTo>
                  <a:lnTo>
                    <a:pt x="725" y="499"/>
                  </a:lnTo>
                  <a:lnTo>
                    <a:pt x="680" y="544"/>
                  </a:lnTo>
                  <a:lnTo>
                    <a:pt x="635" y="771"/>
                  </a:lnTo>
                  <a:lnTo>
                    <a:pt x="453" y="816"/>
                  </a:lnTo>
                  <a:lnTo>
                    <a:pt x="317" y="816"/>
                  </a:lnTo>
                  <a:lnTo>
                    <a:pt x="0" y="952"/>
                  </a:lnTo>
                  <a:lnTo>
                    <a:pt x="90" y="1043"/>
                  </a:lnTo>
                  <a:lnTo>
                    <a:pt x="181" y="1179"/>
                  </a:lnTo>
                  <a:lnTo>
                    <a:pt x="363" y="1270"/>
                  </a:lnTo>
                  <a:lnTo>
                    <a:pt x="408" y="1315"/>
                  </a:lnTo>
                  <a:lnTo>
                    <a:pt x="408" y="1497"/>
                  </a:lnTo>
                  <a:lnTo>
                    <a:pt x="589" y="1542"/>
                  </a:lnTo>
                  <a:lnTo>
                    <a:pt x="771" y="1542"/>
                  </a:lnTo>
                  <a:lnTo>
                    <a:pt x="952" y="1451"/>
                  </a:lnTo>
                  <a:lnTo>
                    <a:pt x="1134" y="1361"/>
                  </a:lnTo>
                  <a:lnTo>
                    <a:pt x="1224" y="1361"/>
                  </a:lnTo>
                  <a:lnTo>
                    <a:pt x="1406" y="1225"/>
                  </a:lnTo>
                  <a:lnTo>
                    <a:pt x="1542" y="1134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 w="3175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59402" name="Text Box 10"/>
            <p:cNvSpPr txBox="1">
              <a:spLocks noChangeArrowheads="1"/>
            </p:cNvSpPr>
            <p:nvPr/>
          </p:nvSpPr>
          <p:spPr bwMode="auto">
            <a:xfrm>
              <a:off x="2835" y="345"/>
              <a:ext cx="594" cy="2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fr-FR" sz="1200" b="1">
                  <a:solidFill>
                    <a:schemeClr val="tx2"/>
                  </a:solidFill>
                </a:rPr>
                <a:t>1. Nord</a:t>
              </a:r>
            </a:p>
          </p:txBody>
        </p:sp>
        <p:sp>
          <p:nvSpPr>
            <p:cNvPr id="59408" name="Oval 16"/>
            <p:cNvSpPr>
              <a:spLocks noChangeArrowheads="1"/>
            </p:cNvSpPr>
            <p:nvPr/>
          </p:nvSpPr>
          <p:spPr bwMode="auto">
            <a:xfrm>
              <a:off x="1837" y="1026"/>
              <a:ext cx="136" cy="136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59409" name="Oval 17"/>
            <p:cNvSpPr>
              <a:spLocks noChangeArrowheads="1"/>
            </p:cNvSpPr>
            <p:nvPr/>
          </p:nvSpPr>
          <p:spPr bwMode="auto">
            <a:xfrm>
              <a:off x="1927" y="1344"/>
              <a:ext cx="136" cy="136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59410" name="Oval 18"/>
            <p:cNvSpPr>
              <a:spLocks noChangeArrowheads="1"/>
            </p:cNvSpPr>
            <p:nvPr/>
          </p:nvSpPr>
          <p:spPr bwMode="auto">
            <a:xfrm>
              <a:off x="2336" y="1117"/>
              <a:ext cx="136" cy="136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cxnSp>
          <p:nvCxnSpPr>
            <p:cNvPr id="59411" name="AutoShape 19"/>
            <p:cNvCxnSpPr>
              <a:cxnSpLocks noChangeShapeType="1"/>
              <a:stCxn id="59408" idx="6"/>
              <a:endCxn id="59410" idx="1"/>
            </p:cNvCxnSpPr>
            <p:nvPr/>
          </p:nvCxnSpPr>
          <p:spPr bwMode="auto">
            <a:xfrm>
              <a:off x="1973" y="1094"/>
              <a:ext cx="383" cy="43"/>
            </a:xfrm>
            <a:prstGeom prst="straightConnector1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ffectLst/>
          </p:spPr>
        </p:cxnSp>
        <p:cxnSp>
          <p:nvCxnSpPr>
            <p:cNvPr id="59412" name="AutoShape 20"/>
            <p:cNvCxnSpPr>
              <a:cxnSpLocks noChangeShapeType="1"/>
              <a:stCxn id="59410" idx="3"/>
              <a:endCxn id="59409" idx="6"/>
            </p:cNvCxnSpPr>
            <p:nvPr/>
          </p:nvCxnSpPr>
          <p:spPr bwMode="auto">
            <a:xfrm flipH="1">
              <a:off x="2063" y="1233"/>
              <a:ext cx="293" cy="179"/>
            </a:xfrm>
            <a:prstGeom prst="straightConnector1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ffectLst/>
          </p:spPr>
        </p:cxnSp>
        <p:cxnSp>
          <p:nvCxnSpPr>
            <p:cNvPr id="59413" name="AutoShape 21"/>
            <p:cNvCxnSpPr>
              <a:cxnSpLocks noChangeShapeType="1"/>
              <a:stCxn id="59409" idx="1"/>
              <a:endCxn id="59408" idx="4"/>
            </p:cNvCxnSpPr>
            <p:nvPr/>
          </p:nvCxnSpPr>
          <p:spPr bwMode="auto">
            <a:xfrm flipH="1" flipV="1">
              <a:off x="1905" y="1162"/>
              <a:ext cx="42" cy="202"/>
            </a:xfrm>
            <a:prstGeom prst="straightConnector1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ffectLst/>
          </p:spPr>
        </p:cxnSp>
      </p:grpSp>
      <p:graphicFrame>
        <p:nvGraphicFramePr>
          <p:cNvPr id="59496" name="Group 104"/>
          <p:cNvGraphicFramePr>
            <a:graphicFrameLocks noGrp="1"/>
          </p:cNvGraphicFramePr>
          <p:nvPr/>
        </p:nvGraphicFramePr>
        <p:xfrm>
          <a:off x="5364163" y="2211388"/>
          <a:ext cx="3695700" cy="4599624"/>
        </p:xfrm>
        <a:graphic>
          <a:graphicData uri="http://schemas.openxmlformats.org/drawingml/2006/table">
            <a:tbl>
              <a:tblPr/>
              <a:tblGrid>
                <a:gridCol w="2519362"/>
                <a:gridCol w="1176338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Poids des ménages (%)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5,13%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Poids de la croissance des ménages (%)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7,80%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Taille moyenne des ménages en 2007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2,57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Moyenne annuelle de construction neuve 1999-2007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89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Part des personnes n'habitant pas la commune 5 ans auparavant (%)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21,89%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Part de logements sociaux 2007 (%)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4"/>
          <p:cNvSpPr>
            <a:spLocks noChangeArrowheads="1"/>
          </p:cNvSpPr>
          <p:nvPr/>
        </p:nvSpPr>
        <p:spPr bwMode="auto">
          <a:xfrm>
            <a:off x="1042988" y="188913"/>
            <a:ext cx="77724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spcBef>
                <a:spcPct val="0"/>
              </a:spcBef>
            </a:pPr>
            <a:r>
              <a:rPr lang="fr-FR" sz="3000" b="1">
                <a:solidFill>
                  <a:schemeClr val="folHlink"/>
                </a:solidFill>
                <a:latin typeface="Trebuchet MS" pitchFamily="34" charset="0"/>
              </a:rPr>
              <a:t>2. Nord Est</a:t>
            </a:r>
          </a:p>
        </p:txBody>
      </p:sp>
      <p:grpSp>
        <p:nvGrpSpPr>
          <p:cNvPr id="60468" name="Group 52"/>
          <p:cNvGrpSpPr>
            <a:grpSpLocks noChangeAspect="1"/>
          </p:cNvGrpSpPr>
          <p:nvPr/>
        </p:nvGrpSpPr>
        <p:grpSpPr bwMode="auto">
          <a:xfrm>
            <a:off x="1116013" y="0"/>
            <a:ext cx="5008562" cy="5038725"/>
            <a:chOff x="1111" y="0"/>
            <a:chExt cx="4295" cy="4320"/>
          </a:xfrm>
        </p:grpSpPr>
        <p:pic>
          <p:nvPicPr>
            <p:cNvPr id="60418" name="Picture 2" descr="m2A - carte-N&amp;B light"/>
            <p:cNvPicPr>
              <a:picLocks noChangeAspect="1" noChangeArrowheads="1"/>
            </p:cNvPicPr>
            <p:nvPr/>
          </p:nvPicPr>
          <p:blipFill>
            <a:blip r:embed="rId2" cstate="print"/>
            <a:srcRect t="9052" b="9052"/>
            <a:stretch>
              <a:fillRect/>
            </a:stretch>
          </p:blipFill>
          <p:spPr bwMode="auto">
            <a:xfrm>
              <a:off x="1111" y="0"/>
              <a:ext cx="3729" cy="4320"/>
            </a:xfrm>
            <a:prstGeom prst="rect">
              <a:avLst/>
            </a:prstGeom>
            <a:noFill/>
          </p:spPr>
        </p:pic>
        <p:sp>
          <p:nvSpPr>
            <p:cNvPr id="60421" name="Freeform 5"/>
            <p:cNvSpPr>
              <a:spLocks noChangeAspect="1"/>
            </p:cNvSpPr>
            <p:nvPr/>
          </p:nvSpPr>
          <p:spPr bwMode="auto">
            <a:xfrm>
              <a:off x="2653" y="1162"/>
              <a:ext cx="1815" cy="1225"/>
            </a:xfrm>
            <a:custGeom>
              <a:avLst/>
              <a:gdLst/>
              <a:ahLst/>
              <a:cxnLst>
                <a:cxn ang="0">
                  <a:pos x="91" y="91"/>
                </a:cxn>
                <a:cxn ang="0">
                  <a:pos x="0" y="182"/>
                </a:cxn>
                <a:cxn ang="0">
                  <a:pos x="91" y="272"/>
                </a:cxn>
                <a:cxn ang="0">
                  <a:pos x="182" y="182"/>
                </a:cxn>
                <a:cxn ang="0">
                  <a:pos x="454" y="272"/>
                </a:cxn>
                <a:cxn ang="0">
                  <a:pos x="454" y="363"/>
                </a:cxn>
                <a:cxn ang="0">
                  <a:pos x="545" y="408"/>
                </a:cxn>
                <a:cxn ang="0">
                  <a:pos x="499" y="590"/>
                </a:cxn>
                <a:cxn ang="0">
                  <a:pos x="545" y="590"/>
                </a:cxn>
                <a:cxn ang="0">
                  <a:pos x="545" y="680"/>
                </a:cxn>
                <a:cxn ang="0">
                  <a:pos x="545" y="771"/>
                </a:cxn>
                <a:cxn ang="0">
                  <a:pos x="545" y="953"/>
                </a:cxn>
                <a:cxn ang="0">
                  <a:pos x="681" y="1179"/>
                </a:cxn>
                <a:cxn ang="0">
                  <a:pos x="817" y="1225"/>
                </a:cxn>
                <a:cxn ang="0">
                  <a:pos x="998" y="1134"/>
                </a:cxn>
                <a:cxn ang="0">
                  <a:pos x="1724" y="1225"/>
                </a:cxn>
                <a:cxn ang="0">
                  <a:pos x="1815" y="726"/>
                </a:cxn>
                <a:cxn ang="0">
                  <a:pos x="1815" y="182"/>
                </a:cxn>
                <a:cxn ang="0">
                  <a:pos x="1542" y="227"/>
                </a:cxn>
                <a:cxn ang="0">
                  <a:pos x="1361" y="45"/>
                </a:cxn>
                <a:cxn ang="0">
                  <a:pos x="1316" y="182"/>
                </a:cxn>
                <a:cxn ang="0">
                  <a:pos x="1043" y="0"/>
                </a:cxn>
                <a:cxn ang="0">
                  <a:pos x="998" y="91"/>
                </a:cxn>
                <a:cxn ang="0">
                  <a:pos x="408" y="136"/>
                </a:cxn>
                <a:cxn ang="0">
                  <a:pos x="182" y="136"/>
                </a:cxn>
                <a:cxn ang="0">
                  <a:pos x="91" y="91"/>
                </a:cxn>
              </a:cxnLst>
              <a:rect l="0" t="0" r="r" b="b"/>
              <a:pathLst>
                <a:path w="1815" h="1225">
                  <a:moveTo>
                    <a:pt x="91" y="91"/>
                  </a:moveTo>
                  <a:lnTo>
                    <a:pt x="0" y="182"/>
                  </a:lnTo>
                  <a:lnTo>
                    <a:pt x="91" y="272"/>
                  </a:lnTo>
                  <a:lnTo>
                    <a:pt x="182" y="182"/>
                  </a:lnTo>
                  <a:lnTo>
                    <a:pt x="454" y="272"/>
                  </a:lnTo>
                  <a:lnTo>
                    <a:pt x="454" y="363"/>
                  </a:lnTo>
                  <a:lnTo>
                    <a:pt x="545" y="408"/>
                  </a:lnTo>
                  <a:lnTo>
                    <a:pt x="499" y="590"/>
                  </a:lnTo>
                  <a:lnTo>
                    <a:pt x="545" y="590"/>
                  </a:lnTo>
                  <a:lnTo>
                    <a:pt x="545" y="680"/>
                  </a:lnTo>
                  <a:lnTo>
                    <a:pt x="545" y="771"/>
                  </a:lnTo>
                  <a:lnTo>
                    <a:pt x="545" y="953"/>
                  </a:lnTo>
                  <a:lnTo>
                    <a:pt x="681" y="1179"/>
                  </a:lnTo>
                  <a:lnTo>
                    <a:pt x="817" y="1225"/>
                  </a:lnTo>
                  <a:lnTo>
                    <a:pt x="998" y="1134"/>
                  </a:lnTo>
                  <a:lnTo>
                    <a:pt x="1724" y="1225"/>
                  </a:lnTo>
                  <a:lnTo>
                    <a:pt x="1815" y="726"/>
                  </a:lnTo>
                  <a:lnTo>
                    <a:pt x="1815" y="182"/>
                  </a:lnTo>
                  <a:lnTo>
                    <a:pt x="1542" y="227"/>
                  </a:lnTo>
                  <a:lnTo>
                    <a:pt x="1361" y="45"/>
                  </a:lnTo>
                  <a:lnTo>
                    <a:pt x="1316" y="182"/>
                  </a:lnTo>
                  <a:lnTo>
                    <a:pt x="1043" y="0"/>
                  </a:lnTo>
                  <a:lnTo>
                    <a:pt x="998" y="91"/>
                  </a:lnTo>
                  <a:lnTo>
                    <a:pt x="408" y="136"/>
                  </a:lnTo>
                  <a:lnTo>
                    <a:pt x="182" y="136"/>
                  </a:lnTo>
                  <a:lnTo>
                    <a:pt x="91" y="91"/>
                  </a:lnTo>
                  <a:close/>
                </a:path>
              </a:pathLst>
            </a:custGeom>
            <a:solidFill>
              <a:srgbClr val="3366FF">
                <a:alpha val="50000"/>
              </a:srgbClr>
            </a:solidFill>
            <a:ln w="25400" cap="flat" cmpd="sng">
              <a:solidFill>
                <a:srgbClr val="3366FF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60427" name="Text Box 11"/>
            <p:cNvSpPr txBox="1">
              <a:spLocks noChangeAspect="1" noChangeArrowheads="1"/>
            </p:cNvSpPr>
            <p:nvPr/>
          </p:nvSpPr>
          <p:spPr bwMode="auto">
            <a:xfrm>
              <a:off x="4558" y="1524"/>
              <a:ext cx="848" cy="2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fr-FR" sz="1200" b="1">
                  <a:solidFill>
                    <a:srgbClr val="3333CC"/>
                  </a:solidFill>
                </a:rPr>
                <a:t>2. Nord Est</a:t>
              </a:r>
            </a:p>
          </p:txBody>
        </p:sp>
        <p:sp>
          <p:nvSpPr>
            <p:cNvPr id="60438" name="Oval 22"/>
            <p:cNvSpPr>
              <a:spLocks noChangeAspect="1" noChangeArrowheads="1"/>
            </p:cNvSpPr>
            <p:nvPr/>
          </p:nvSpPr>
          <p:spPr bwMode="auto">
            <a:xfrm>
              <a:off x="3379" y="2024"/>
              <a:ext cx="136" cy="136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</p:grpSp>
      <p:graphicFrame>
        <p:nvGraphicFramePr>
          <p:cNvPr id="60469" name="Group 53"/>
          <p:cNvGraphicFramePr>
            <a:graphicFrameLocks noGrp="1"/>
          </p:cNvGraphicFramePr>
          <p:nvPr/>
        </p:nvGraphicFramePr>
        <p:xfrm>
          <a:off x="5364163" y="2232025"/>
          <a:ext cx="3695700" cy="4578986"/>
        </p:xfrm>
        <a:graphic>
          <a:graphicData uri="http://schemas.openxmlformats.org/drawingml/2006/table">
            <a:tbl>
              <a:tblPr/>
              <a:tblGrid>
                <a:gridCol w="2519362"/>
                <a:gridCol w="1176338"/>
              </a:tblGrid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Poids des ménages (%)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4,31%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Poids de la croissance des ménages (%)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4,12%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Taille moyenne des ménages en 2007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2,52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Moyenne annuelle de construction neuve 1999-2007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Part des personnes n'habitant pas la commune 5 ans auparavant (%)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18,78 %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Part de logements sociaux 2007 (%)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dèle m2A n°2">
  <a:themeElements>
    <a:clrScheme name="1_Modèle m2A n°2 13">
      <a:dk1>
        <a:srgbClr val="000000"/>
      </a:dk1>
      <a:lt1>
        <a:srgbClr val="FFFFFF"/>
      </a:lt1>
      <a:dk2>
        <a:srgbClr val="CC0066"/>
      </a:dk2>
      <a:lt2>
        <a:srgbClr val="B2B2B2"/>
      </a:lt2>
      <a:accent1>
        <a:srgbClr val="FFFFFF"/>
      </a:accent1>
      <a:accent2>
        <a:srgbClr val="333333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2D"/>
      </a:accent6>
      <a:hlink>
        <a:srgbClr val="CC0066"/>
      </a:hlink>
      <a:folHlink>
        <a:srgbClr val="B00058"/>
      </a:folHlink>
    </a:clrScheme>
    <a:fontScheme name="1_Modèle m2A n°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odèle m2A n°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m2A n°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m2A n°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m2A n°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m2A n°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m2A n°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m2A n°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m2A n°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m2A n°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m2A n°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m2A n°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m2A n°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m2A n°2 13">
        <a:dk1>
          <a:srgbClr val="000000"/>
        </a:dk1>
        <a:lt1>
          <a:srgbClr val="FFFFFF"/>
        </a:lt1>
        <a:dk2>
          <a:srgbClr val="CC0066"/>
        </a:dk2>
        <a:lt2>
          <a:srgbClr val="B2B2B2"/>
        </a:lt2>
        <a:accent1>
          <a:srgbClr val="FFFFFF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2D"/>
        </a:accent6>
        <a:hlink>
          <a:srgbClr val="CC0066"/>
        </a:hlink>
        <a:folHlink>
          <a:srgbClr val="B0005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2972</TotalTime>
  <Words>866</Words>
  <Application>Microsoft Office PowerPoint</Application>
  <PresentationFormat>Affichage à l'écran (4:3)</PresentationFormat>
  <Paragraphs>156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2</vt:lpstr>
      <vt:lpstr>1_Modèle m2A n°2</vt:lpstr>
      <vt:lpstr>L’élaboration du PLH de la m2A </vt:lpstr>
      <vt:lpstr>Pourquoi territorialiser ?</vt:lpstr>
      <vt:lpstr>Diapositive 3</vt:lpstr>
      <vt:lpstr>Critères de la territorialisation sur le territoire de la m2A</vt:lpstr>
      <vt:lpstr>Territorialisation</vt:lpstr>
      <vt:lpstr>Cas particulier de Mulhouse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m2A n°1</dc:title>
  <dc:creator>Pauline.Moussalli</dc:creator>
  <cp:lastModifiedBy>Roxane</cp:lastModifiedBy>
  <cp:revision>186</cp:revision>
  <dcterms:created xsi:type="dcterms:W3CDTF">2010-01-19T13:12:26Z</dcterms:created>
  <dcterms:modified xsi:type="dcterms:W3CDTF">2010-12-02T14:57:01Z</dcterms:modified>
</cp:coreProperties>
</file>