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6"/>
  </p:notesMasterIdLst>
  <p:handoutMasterIdLst>
    <p:handoutMasterId r:id="rId37"/>
  </p:handoutMasterIdLst>
  <p:sldIdLst>
    <p:sldId id="257" r:id="rId3"/>
    <p:sldId id="285" r:id="rId4"/>
    <p:sldId id="317" r:id="rId5"/>
    <p:sldId id="288" r:id="rId6"/>
    <p:sldId id="258" r:id="rId7"/>
    <p:sldId id="282" r:id="rId8"/>
    <p:sldId id="319" r:id="rId9"/>
    <p:sldId id="259" r:id="rId10"/>
    <p:sldId id="318" r:id="rId11"/>
    <p:sldId id="286" r:id="rId12"/>
    <p:sldId id="261" r:id="rId13"/>
    <p:sldId id="315" r:id="rId14"/>
    <p:sldId id="287" r:id="rId15"/>
    <p:sldId id="283" r:id="rId16"/>
    <p:sldId id="307" r:id="rId17"/>
    <p:sldId id="316" r:id="rId18"/>
    <p:sldId id="320" r:id="rId19"/>
    <p:sldId id="321" r:id="rId20"/>
    <p:sldId id="322" r:id="rId21"/>
    <p:sldId id="323" r:id="rId22"/>
    <p:sldId id="310" r:id="rId23"/>
    <p:sldId id="324" r:id="rId24"/>
    <p:sldId id="325" r:id="rId25"/>
    <p:sldId id="311" r:id="rId26"/>
    <p:sldId id="312" r:id="rId27"/>
    <p:sldId id="313" r:id="rId28"/>
    <p:sldId id="314" r:id="rId29"/>
    <p:sldId id="326" r:id="rId30"/>
    <p:sldId id="328" r:id="rId31"/>
    <p:sldId id="329" r:id="rId32"/>
    <p:sldId id="330" r:id="rId33"/>
    <p:sldId id="331" r:id="rId34"/>
    <p:sldId id="332" r:id="rId3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853" autoAdjust="0"/>
  </p:normalViewPr>
  <p:slideViewPr>
    <p:cSldViewPr>
      <p:cViewPr>
        <p:scale>
          <a:sx n="78" d="100"/>
          <a:sy n="78" d="100"/>
        </p:scale>
        <p:origin x="36"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76"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25" tIns="49513" rIns="99025" bIns="49513" numCol="1" anchor="t" anchorCtr="0" compatLnSpc="1">
            <a:prstTxWarp prst="textNoShape">
              <a:avLst/>
            </a:prstTxWarp>
          </a:bodyPr>
          <a:lstStyle>
            <a:lvl1pPr defTabSz="914680">
              <a:defRPr sz="1200"/>
            </a:lvl1pPr>
          </a:lstStyle>
          <a:p>
            <a:pPr>
              <a:defRPr/>
            </a:pPr>
            <a:endParaRPr lang="fr-FR"/>
          </a:p>
        </p:txBody>
      </p:sp>
      <p:sp>
        <p:nvSpPr>
          <p:cNvPr id="3" name="Espace réservé de la date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9025" tIns="49513" rIns="99025" bIns="49513" numCol="1" anchor="t" anchorCtr="0" compatLnSpc="1">
            <a:prstTxWarp prst="textNoShape">
              <a:avLst/>
            </a:prstTxWarp>
          </a:bodyPr>
          <a:lstStyle>
            <a:lvl1pPr algn="r" defTabSz="914680">
              <a:defRPr sz="1200"/>
            </a:lvl1pPr>
          </a:lstStyle>
          <a:p>
            <a:pPr>
              <a:defRPr/>
            </a:pPr>
            <a:fld id="{F35FA149-D67B-447A-AA35-52C5B8F344EA}" type="datetimeFigureOut">
              <a:rPr lang="fr-FR"/>
              <a:pPr>
                <a:defRPr/>
              </a:pPr>
              <a:t>03/06/2010</a:t>
            </a:fld>
            <a:endParaRPr lang="fr-FR"/>
          </a:p>
        </p:txBody>
      </p:sp>
      <p:sp>
        <p:nvSpPr>
          <p:cNvPr id="4" name="Espace réservé du pied de page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9025" tIns="49513" rIns="99025" bIns="49513" numCol="1" anchor="b" anchorCtr="0" compatLnSpc="1">
            <a:prstTxWarp prst="textNoShape">
              <a:avLst/>
            </a:prstTxWarp>
          </a:bodyPr>
          <a:lstStyle>
            <a:lvl1pPr defTabSz="914680">
              <a:defRPr sz="1200"/>
            </a:lvl1pPr>
          </a:lstStyle>
          <a:p>
            <a:pPr>
              <a:defRPr/>
            </a:pPr>
            <a:endParaRPr lang="fr-FR"/>
          </a:p>
        </p:txBody>
      </p:sp>
      <p:sp>
        <p:nvSpPr>
          <p:cNvPr id="5" name="Espace réservé du numéro de diapositive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25" tIns="49513" rIns="99025" bIns="49513" numCol="1" anchor="b" anchorCtr="0" compatLnSpc="1">
            <a:prstTxWarp prst="textNoShape">
              <a:avLst/>
            </a:prstTxWarp>
          </a:bodyPr>
          <a:lstStyle>
            <a:lvl1pPr algn="r" defTabSz="914680">
              <a:defRPr sz="1200"/>
            </a:lvl1pPr>
          </a:lstStyle>
          <a:p>
            <a:pPr>
              <a:defRPr/>
            </a:pPr>
            <a:fld id="{92D10BD7-E27A-43BB-8962-144DFCABB08D}"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1419" tIns="45708" rIns="91419" bIns="45708" numCol="1" anchor="t" anchorCtr="0" compatLnSpc="1">
            <a:prstTxWarp prst="textNoShape">
              <a:avLst/>
            </a:prstTxWarp>
          </a:bodyPr>
          <a:lstStyle>
            <a:lvl1pPr defTabSz="914680" eaLnBrk="0" hangingPunct="0">
              <a:defRPr sz="1100"/>
            </a:lvl1pPr>
          </a:lstStyle>
          <a:p>
            <a:pPr>
              <a:defRPr/>
            </a:pPr>
            <a:endParaRPr lang="fr-FR"/>
          </a:p>
        </p:txBody>
      </p:sp>
      <p:sp>
        <p:nvSpPr>
          <p:cNvPr id="706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1419" tIns="45708" rIns="91419" bIns="45708" numCol="1" anchor="t" anchorCtr="0" compatLnSpc="1">
            <a:prstTxWarp prst="textNoShape">
              <a:avLst/>
            </a:prstTxWarp>
          </a:bodyPr>
          <a:lstStyle>
            <a:lvl1pPr algn="r" defTabSz="914680" eaLnBrk="0" hangingPunct="0">
              <a:defRPr sz="1100"/>
            </a:lvl1pPr>
          </a:lstStyle>
          <a:p>
            <a:pPr>
              <a:defRPr/>
            </a:pPr>
            <a:fld id="{BBBFE399-5264-4BF6-B8ED-691B4E4D43FD}" type="datetimeFigureOut">
              <a:rPr lang="fr-FR"/>
              <a:pPr>
                <a:defRPr/>
              </a:pPr>
              <a:t>03/06/2010</a:t>
            </a:fld>
            <a:endParaRPr lang="fr-FR"/>
          </a:p>
        </p:txBody>
      </p:sp>
      <p:sp>
        <p:nvSpPr>
          <p:cNvPr id="48132"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1419" tIns="45708" rIns="91419" bIns="4570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06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1419" tIns="45708" rIns="91419" bIns="45708" numCol="1" anchor="b" anchorCtr="0" compatLnSpc="1">
            <a:prstTxWarp prst="textNoShape">
              <a:avLst/>
            </a:prstTxWarp>
          </a:bodyPr>
          <a:lstStyle>
            <a:lvl1pPr defTabSz="914680" eaLnBrk="0" hangingPunct="0">
              <a:defRPr sz="1100"/>
            </a:lvl1pPr>
          </a:lstStyle>
          <a:p>
            <a:pPr>
              <a:defRPr/>
            </a:pPr>
            <a:endParaRPr lang="fr-FR"/>
          </a:p>
        </p:txBody>
      </p:sp>
      <p:sp>
        <p:nvSpPr>
          <p:cNvPr id="706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1419" tIns="45708" rIns="91419" bIns="45708" numCol="1" anchor="b" anchorCtr="0" compatLnSpc="1">
            <a:prstTxWarp prst="textNoShape">
              <a:avLst/>
            </a:prstTxWarp>
          </a:bodyPr>
          <a:lstStyle>
            <a:lvl1pPr algn="r" defTabSz="914680" eaLnBrk="0" hangingPunct="0">
              <a:defRPr sz="1100"/>
            </a:lvl1pPr>
          </a:lstStyle>
          <a:p>
            <a:pPr>
              <a:defRPr/>
            </a:pPr>
            <a:fld id="{2CEB0512-95BC-4FFB-819E-78B253A4AAC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xfrm>
            <a:off x="709613" y="4860925"/>
            <a:ext cx="5680075" cy="5153025"/>
          </a:xfrm>
          <a:noFill/>
          <a:ln/>
        </p:spPr>
        <p:txBody>
          <a:bodyPr/>
          <a:lstStyle/>
          <a:p>
            <a:pPr marL="185738" indent="-185738"/>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fr-FR" smtClean="0"/>
          </a:p>
        </p:txBody>
      </p:sp>
      <p:sp>
        <p:nvSpPr>
          <p:cNvPr id="59396" name="Rectangle 5"/>
          <p:cNvSpPr>
            <a:spLocks noChangeArrowheads="1"/>
          </p:cNvSpPr>
          <p:nvPr/>
        </p:nvSpPr>
        <p:spPr bwMode="auto">
          <a:xfrm>
            <a:off x="1187450" y="4019550"/>
            <a:ext cx="185738" cy="358775"/>
          </a:xfrm>
          <a:prstGeom prst="rect">
            <a:avLst/>
          </a:prstGeom>
          <a:solidFill>
            <a:srgbClr val="D9D9D9"/>
          </a:solidFill>
          <a:ln w="9525">
            <a:noFill/>
            <a:miter lim="800000"/>
            <a:headEnd/>
            <a:tailEnd/>
          </a:ln>
        </p:spPr>
        <p:txBody>
          <a:bodyPr wrap="none" lIns="91419" tIns="45708" rIns="91419" bIns="45708">
            <a:spAutoFit/>
          </a:bodyPr>
          <a:lstStyle/>
          <a:p>
            <a:endParaRPr lang="fr-FR" sz="1700"/>
          </a:p>
        </p:txBody>
      </p:sp>
      <p:sp>
        <p:nvSpPr>
          <p:cNvPr id="59397" name="Freeform 4"/>
          <p:cNvSpPr>
            <a:spLocks/>
          </p:cNvSpPr>
          <p:nvPr/>
        </p:nvSpPr>
        <p:spPr bwMode="auto">
          <a:xfrm>
            <a:off x="1228725" y="4595813"/>
            <a:ext cx="393700" cy="34925"/>
          </a:xfrm>
          <a:custGeom>
            <a:avLst/>
            <a:gdLst>
              <a:gd name="T0" fmla="*/ 0 w 620"/>
              <a:gd name="T1" fmla="*/ 2147483647 h 54"/>
              <a:gd name="T2" fmla="*/ 2147483647 w 620"/>
              <a:gd name="T3" fmla="*/ 2147483647 h 54"/>
              <a:gd name="T4" fmla="*/ 0 60000 65536"/>
              <a:gd name="T5" fmla="*/ 0 60000 65536"/>
              <a:gd name="T6" fmla="*/ 0 w 620"/>
              <a:gd name="T7" fmla="*/ 0 h 54"/>
              <a:gd name="T8" fmla="*/ 620 w 620"/>
              <a:gd name="T9" fmla="*/ 54 h 54"/>
            </a:gdLst>
            <a:ahLst/>
            <a:cxnLst>
              <a:cxn ang="T4">
                <a:pos x="T0" y="T1"/>
              </a:cxn>
              <a:cxn ang="T5">
                <a:pos x="T2" y="T3"/>
              </a:cxn>
            </a:cxnLst>
            <a:rect l="T6" t="T7" r="T8" b="T9"/>
            <a:pathLst>
              <a:path w="620" h="54">
                <a:moveTo>
                  <a:pt x="0" y="54"/>
                </a:moveTo>
                <a:cubicBezTo>
                  <a:pt x="270" y="0"/>
                  <a:pt x="66" y="34"/>
                  <a:pt x="620" y="34"/>
                </a:cubicBezTo>
              </a:path>
            </a:pathLst>
          </a:custGeom>
          <a:noFill/>
          <a:ln w="28575">
            <a:solidFill>
              <a:srgbClr val="660900"/>
            </a:solidFill>
            <a:round/>
            <a:headEnd/>
            <a:tailEnd/>
          </a:ln>
        </p:spPr>
        <p:txBody>
          <a:bodyPr lIns="95785" tIns="47893" rIns="95785" bIns="47893"/>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fr-FR" smtClean="0"/>
          </a:p>
        </p:txBody>
      </p:sp>
      <p:sp>
        <p:nvSpPr>
          <p:cNvPr id="60420" name="Rectangle 5"/>
          <p:cNvSpPr>
            <a:spLocks noChangeArrowheads="1"/>
          </p:cNvSpPr>
          <p:nvPr/>
        </p:nvSpPr>
        <p:spPr bwMode="auto">
          <a:xfrm>
            <a:off x="1187450" y="4019550"/>
            <a:ext cx="185738" cy="358775"/>
          </a:xfrm>
          <a:prstGeom prst="rect">
            <a:avLst/>
          </a:prstGeom>
          <a:solidFill>
            <a:srgbClr val="D9D9D9"/>
          </a:solidFill>
          <a:ln w="9525">
            <a:noFill/>
            <a:miter lim="800000"/>
            <a:headEnd/>
            <a:tailEnd/>
          </a:ln>
        </p:spPr>
        <p:txBody>
          <a:bodyPr wrap="none" lIns="91419" tIns="45708" rIns="91419" bIns="45708">
            <a:spAutoFit/>
          </a:bodyPr>
          <a:lstStyle/>
          <a:p>
            <a:endParaRPr lang="fr-FR" sz="1700"/>
          </a:p>
        </p:txBody>
      </p:sp>
      <p:sp>
        <p:nvSpPr>
          <p:cNvPr id="60421" name="Freeform 4"/>
          <p:cNvSpPr>
            <a:spLocks/>
          </p:cNvSpPr>
          <p:nvPr/>
        </p:nvSpPr>
        <p:spPr bwMode="auto">
          <a:xfrm>
            <a:off x="1228725" y="4595813"/>
            <a:ext cx="393700" cy="34925"/>
          </a:xfrm>
          <a:custGeom>
            <a:avLst/>
            <a:gdLst>
              <a:gd name="T0" fmla="*/ 0 w 620"/>
              <a:gd name="T1" fmla="*/ 2147483647 h 54"/>
              <a:gd name="T2" fmla="*/ 2147483647 w 620"/>
              <a:gd name="T3" fmla="*/ 2147483647 h 54"/>
              <a:gd name="T4" fmla="*/ 0 60000 65536"/>
              <a:gd name="T5" fmla="*/ 0 60000 65536"/>
              <a:gd name="T6" fmla="*/ 0 w 620"/>
              <a:gd name="T7" fmla="*/ 0 h 54"/>
              <a:gd name="T8" fmla="*/ 620 w 620"/>
              <a:gd name="T9" fmla="*/ 54 h 54"/>
            </a:gdLst>
            <a:ahLst/>
            <a:cxnLst>
              <a:cxn ang="T4">
                <a:pos x="T0" y="T1"/>
              </a:cxn>
              <a:cxn ang="T5">
                <a:pos x="T2" y="T3"/>
              </a:cxn>
            </a:cxnLst>
            <a:rect l="T6" t="T7" r="T8" b="T9"/>
            <a:pathLst>
              <a:path w="620" h="54">
                <a:moveTo>
                  <a:pt x="0" y="54"/>
                </a:moveTo>
                <a:cubicBezTo>
                  <a:pt x="270" y="0"/>
                  <a:pt x="66" y="34"/>
                  <a:pt x="620" y="34"/>
                </a:cubicBezTo>
              </a:path>
            </a:pathLst>
          </a:custGeom>
          <a:noFill/>
          <a:ln w="28575">
            <a:solidFill>
              <a:srgbClr val="660900"/>
            </a:solidFill>
            <a:round/>
            <a:headEnd/>
            <a:tailEnd/>
          </a:ln>
        </p:spPr>
        <p:txBody>
          <a:bodyPr lIns="95785" tIns="47893" rIns="95785" bIns="47893"/>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274638" indent="-274638"/>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234950" indent="-234950">
              <a:buFontTx/>
              <a:buChar char="•"/>
              <a:tabLst>
                <a:tab pos="374650" algn="l"/>
              </a:tabLst>
            </a:pPr>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buFontTx/>
              <a:buChar char="•"/>
            </a:pPr>
            <a:r>
              <a:rPr lang="fr-FR"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274638" indent="-274638"/>
            <a:endParaRPr lang="fr-FR" smtClean="0"/>
          </a:p>
        </p:txBody>
      </p:sp>
      <p:graphicFrame>
        <p:nvGraphicFramePr>
          <p:cNvPr id="83008" name="Group 64"/>
          <p:cNvGraphicFramePr>
            <a:graphicFrameLocks noGrp="1"/>
          </p:cNvGraphicFramePr>
          <p:nvPr/>
        </p:nvGraphicFramePr>
        <p:xfrm>
          <a:off x="2109788" y="1444625"/>
          <a:ext cx="2376487" cy="1851025"/>
        </p:xfrm>
        <a:graphic>
          <a:graphicData uri="http://schemas.openxmlformats.org/drawingml/2006/table">
            <a:tbl>
              <a:tblPr/>
              <a:tblGrid>
                <a:gridCol w="611487"/>
                <a:gridCol w="470375"/>
                <a:gridCol w="431737"/>
                <a:gridCol w="431736"/>
                <a:gridCol w="431737"/>
              </a:tblGrid>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027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661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274638" indent="-274638">
              <a:buFontTx/>
              <a:buChar char="•"/>
            </a:pPr>
            <a:endParaRPr lang="fr-FR" smtClean="0"/>
          </a:p>
        </p:txBody>
      </p:sp>
      <p:graphicFrame>
        <p:nvGraphicFramePr>
          <p:cNvPr id="83008" name="Group 64"/>
          <p:cNvGraphicFramePr>
            <a:graphicFrameLocks noGrp="1"/>
          </p:cNvGraphicFramePr>
          <p:nvPr/>
        </p:nvGraphicFramePr>
        <p:xfrm>
          <a:off x="2109788" y="1444625"/>
          <a:ext cx="2376487" cy="1851025"/>
        </p:xfrm>
        <a:graphic>
          <a:graphicData uri="http://schemas.openxmlformats.org/drawingml/2006/table">
            <a:tbl>
              <a:tblPr/>
              <a:tblGrid>
                <a:gridCol w="611487"/>
                <a:gridCol w="470375"/>
                <a:gridCol w="431737"/>
                <a:gridCol w="431736"/>
                <a:gridCol w="431737"/>
              </a:tblGrid>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027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661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274638" indent="-274638">
              <a:buFontTx/>
              <a:buChar char="•"/>
            </a:pPr>
            <a:endParaRPr lang="fr-FR" smtClean="0"/>
          </a:p>
        </p:txBody>
      </p:sp>
      <p:graphicFrame>
        <p:nvGraphicFramePr>
          <p:cNvPr id="83008" name="Group 64"/>
          <p:cNvGraphicFramePr>
            <a:graphicFrameLocks noGrp="1"/>
          </p:cNvGraphicFramePr>
          <p:nvPr/>
        </p:nvGraphicFramePr>
        <p:xfrm>
          <a:off x="2109788" y="1444625"/>
          <a:ext cx="2376487" cy="1851025"/>
        </p:xfrm>
        <a:graphic>
          <a:graphicData uri="http://schemas.openxmlformats.org/drawingml/2006/table">
            <a:tbl>
              <a:tblPr/>
              <a:tblGrid>
                <a:gridCol w="611487"/>
                <a:gridCol w="470375"/>
                <a:gridCol w="431737"/>
                <a:gridCol w="431736"/>
                <a:gridCol w="431737"/>
              </a:tblGrid>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027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661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marL="274638" indent="-274638"/>
            <a:endParaRPr lang="fr-FR" smtClean="0"/>
          </a:p>
        </p:txBody>
      </p:sp>
      <p:graphicFrame>
        <p:nvGraphicFramePr>
          <p:cNvPr id="83008" name="Group 64"/>
          <p:cNvGraphicFramePr>
            <a:graphicFrameLocks noGrp="1"/>
          </p:cNvGraphicFramePr>
          <p:nvPr/>
        </p:nvGraphicFramePr>
        <p:xfrm>
          <a:off x="2109788" y="1444625"/>
          <a:ext cx="2376487" cy="1851025"/>
        </p:xfrm>
        <a:graphic>
          <a:graphicData uri="http://schemas.openxmlformats.org/drawingml/2006/table">
            <a:tbl>
              <a:tblPr/>
              <a:tblGrid>
                <a:gridCol w="611487"/>
                <a:gridCol w="470375"/>
                <a:gridCol w="431737"/>
                <a:gridCol w="431736"/>
                <a:gridCol w="431737"/>
              </a:tblGrid>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027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661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274638" indent="-274638"/>
            <a:endParaRPr lang="fr-FR" smtClean="0"/>
          </a:p>
        </p:txBody>
      </p:sp>
      <p:graphicFrame>
        <p:nvGraphicFramePr>
          <p:cNvPr id="83008" name="Group 64"/>
          <p:cNvGraphicFramePr>
            <a:graphicFrameLocks noGrp="1"/>
          </p:cNvGraphicFramePr>
          <p:nvPr/>
        </p:nvGraphicFramePr>
        <p:xfrm>
          <a:off x="2109788" y="1444625"/>
          <a:ext cx="2376487" cy="1851025"/>
        </p:xfrm>
        <a:graphic>
          <a:graphicData uri="http://schemas.openxmlformats.org/drawingml/2006/table">
            <a:tbl>
              <a:tblPr/>
              <a:tblGrid>
                <a:gridCol w="611487"/>
                <a:gridCol w="470375"/>
                <a:gridCol w="431737"/>
                <a:gridCol w="431736"/>
                <a:gridCol w="431737"/>
              </a:tblGrid>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027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6613">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8264">
                <a:tc>
                  <a:txBody>
                    <a:bodyPr/>
                    <a:lstStyle/>
                    <a:p>
                      <a:pPr marL="0" marR="0" lvl="0" indent="0" algn="l" defTabSz="873125"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73125"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marL="92350" marR="92350" marT="45402" marB="45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271463" indent="-271463"/>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4"/>
          <p:cNvSpPr>
            <a:spLocks noChangeArrowheads="1"/>
          </p:cNvSpPr>
          <p:nvPr/>
        </p:nvSpPr>
        <p:spPr bwMode="auto">
          <a:xfrm>
            <a:off x="669925" y="4900613"/>
            <a:ext cx="5688013" cy="4752975"/>
          </a:xfrm>
          <a:prstGeom prst="rect">
            <a:avLst/>
          </a:prstGeom>
          <a:noFill/>
          <a:ln w="9525">
            <a:noFill/>
            <a:miter lim="800000"/>
            <a:headEnd/>
            <a:tailEnd/>
          </a:ln>
        </p:spPr>
        <p:txBody>
          <a:bodyPr lIns="91419" tIns="45708" rIns="91419" bIns="45708"/>
          <a:lstStyle/>
          <a:p>
            <a:pPr marL="258763" indent="-258763" eaLnBrk="0" hangingPunct="0">
              <a:spcBef>
                <a:spcPct val="30000"/>
              </a:spcBef>
              <a:tabLst>
                <a:tab pos="261938" algn="l"/>
              </a:tabLst>
            </a:pPr>
            <a:r>
              <a:rPr lang="fr-FR" sz="1100" b="1">
                <a:latin typeface="Calibri" pitchFamily="34" charset="0"/>
              </a:rPr>
              <a:t>Couverture géographique : </a:t>
            </a:r>
          </a:p>
          <a:p>
            <a:pPr marL="258763" indent="-258763" eaLnBrk="0" hangingPunct="0">
              <a:spcBef>
                <a:spcPct val="30000"/>
              </a:spcBef>
              <a:buFontTx/>
              <a:buChar char="•"/>
              <a:tabLst>
                <a:tab pos="261938" algn="l"/>
              </a:tabLst>
            </a:pPr>
            <a:r>
              <a:rPr lang="fr-FR" sz="1100">
                <a:latin typeface="Calibri" pitchFamily="34" charset="0"/>
              </a:rPr>
              <a:t>34 communes desservies avec peu d’arrêts dans Mulhouse et son agglomération.</a:t>
            </a:r>
          </a:p>
          <a:p>
            <a:pPr marL="258763" indent="-258763" eaLnBrk="0" hangingPunct="0">
              <a:spcBef>
                <a:spcPct val="30000"/>
              </a:spcBef>
              <a:buFontTx/>
              <a:buChar char="•"/>
              <a:tabLst>
                <a:tab pos="261938" algn="l"/>
              </a:tabLst>
            </a:pPr>
            <a:r>
              <a:rPr lang="fr-FR" sz="1100">
                <a:latin typeface="Calibri" pitchFamily="34" charset="0"/>
              </a:rPr>
              <a:t>la couverture est donc très partielle. </a:t>
            </a:r>
          </a:p>
          <a:p>
            <a:pPr marL="258763" indent="-258763" eaLnBrk="0" hangingPunct="0">
              <a:spcBef>
                <a:spcPct val="30000"/>
              </a:spcBef>
              <a:buFontTx/>
              <a:buChar char="•"/>
              <a:tabLst>
                <a:tab pos="261938" algn="l"/>
              </a:tabLst>
            </a:pPr>
            <a:endParaRPr lang="fr-FR" sz="1100">
              <a:latin typeface="Calibri" pitchFamily="34" charset="0"/>
            </a:endParaRPr>
          </a:p>
          <a:p>
            <a:pPr marL="258763" indent="-258763" eaLnBrk="0" hangingPunct="0">
              <a:spcBef>
                <a:spcPct val="30000"/>
              </a:spcBef>
              <a:tabLst>
                <a:tab pos="261938" algn="l"/>
              </a:tabLst>
            </a:pPr>
            <a:r>
              <a:rPr lang="fr-FR" sz="1100" b="1">
                <a:latin typeface="Calibri" pitchFamily="34" charset="0"/>
              </a:rPr>
              <a:t>Description du réseau</a:t>
            </a:r>
          </a:p>
          <a:p>
            <a:pPr marL="258763" indent="-258763" eaLnBrk="0" hangingPunct="0">
              <a:spcBef>
                <a:spcPct val="30000"/>
              </a:spcBef>
              <a:buFontTx/>
              <a:buChar char="•"/>
              <a:tabLst>
                <a:tab pos="261938" algn="l"/>
              </a:tabLst>
            </a:pPr>
            <a:r>
              <a:rPr lang="fr-FR" sz="1100">
                <a:latin typeface="Calibri" pitchFamily="34" charset="0"/>
              </a:rPr>
              <a:t>réseau en étoile orienté sur la  gare centrale de Mulhouse.</a:t>
            </a:r>
          </a:p>
          <a:p>
            <a:pPr marL="258763" indent="-258763" eaLnBrk="0" hangingPunct="0">
              <a:spcBef>
                <a:spcPct val="30000"/>
              </a:spcBef>
              <a:buFontTx/>
              <a:buChar char="•"/>
              <a:tabLst>
                <a:tab pos="261938" algn="l"/>
              </a:tabLst>
            </a:pPr>
            <a:r>
              <a:rPr lang="fr-FR" sz="1100">
                <a:latin typeface="Calibri" pitchFamily="34" charset="0"/>
              </a:rPr>
              <a:t>absence de desserte périphérie à périphérie et diamétralisée de part et d’autre de la gare centrale de Mulhouse. </a:t>
            </a:r>
          </a:p>
          <a:p>
            <a:pPr marL="258763" indent="-258763" eaLnBrk="0" hangingPunct="0">
              <a:spcBef>
                <a:spcPct val="30000"/>
              </a:spcBef>
              <a:tabLst>
                <a:tab pos="261938" algn="l"/>
              </a:tabLst>
            </a:pPr>
            <a:endParaRPr lang="fr-FR" sz="1100">
              <a:latin typeface="Calibri" pitchFamily="34" charset="0"/>
            </a:endParaRPr>
          </a:p>
          <a:p>
            <a:pPr marL="258763" indent="-258763" eaLnBrk="0" hangingPunct="0">
              <a:spcBef>
                <a:spcPct val="30000"/>
              </a:spcBef>
              <a:tabLst>
                <a:tab pos="261938" algn="l"/>
              </a:tabLst>
            </a:pPr>
            <a:r>
              <a:rPr lang="fr-FR" sz="1100" b="1">
                <a:latin typeface="Calibri" pitchFamily="34" charset="0"/>
              </a:rPr>
              <a:t>Temps de parcours</a:t>
            </a:r>
          </a:p>
          <a:p>
            <a:pPr marL="258763" indent="-258763" eaLnBrk="0" hangingPunct="0">
              <a:spcBef>
                <a:spcPct val="30000"/>
              </a:spcBef>
              <a:buFontTx/>
              <a:buChar char="•"/>
              <a:tabLst>
                <a:tab pos="261938" algn="l"/>
              </a:tabLst>
            </a:pPr>
            <a:r>
              <a:rPr lang="fr-FR" sz="1100">
                <a:latin typeface="Calibri" pitchFamily="34" charset="0"/>
              </a:rPr>
              <a:t>depuis la gare centrale, on relève des temps de parcours performants vers le Sud et l’Est du Pays.</a:t>
            </a:r>
          </a:p>
          <a:p>
            <a:pPr marL="258763" indent="-258763" eaLnBrk="0" hangingPunct="0">
              <a:spcBef>
                <a:spcPct val="30000"/>
              </a:spcBef>
              <a:buFontTx/>
              <a:buChar char="•"/>
              <a:tabLst>
                <a:tab pos="261938" algn="l"/>
              </a:tabLst>
            </a:pPr>
            <a:r>
              <a:rPr lang="fr-FR" sz="1100">
                <a:latin typeface="Calibri" pitchFamily="34" charset="0"/>
              </a:rPr>
              <a:t>les temps de parcours sont plus longs vers le Nord car les lignes traversent l’agglomération. </a:t>
            </a:r>
          </a:p>
          <a:p>
            <a:pPr marL="258763" indent="-258763" eaLnBrk="0" hangingPunct="0">
              <a:spcBef>
                <a:spcPct val="30000"/>
              </a:spcBef>
              <a:tabLst>
                <a:tab pos="261938" algn="l"/>
              </a:tabLst>
            </a:pPr>
            <a:endParaRPr lang="fr-FR" sz="1100" b="1">
              <a:latin typeface="Calibri" pitchFamily="34" charset="0"/>
            </a:endParaRPr>
          </a:p>
          <a:p>
            <a:pPr marL="258763" indent="-258763" eaLnBrk="0" hangingPunct="0">
              <a:spcBef>
                <a:spcPct val="30000"/>
              </a:spcBef>
              <a:tabLst>
                <a:tab pos="261938" algn="l"/>
              </a:tabLst>
            </a:pPr>
            <a:r>
              <a:rPr lang="fr-FR" sz="1100" b="1">
                <a:latin typeface="Calibri" pitchFamily="34" charset="0"/>
              </a:rPr>
              <a:t>Offre de service</a:t>
            </a:r>
            <a:r>
              <a:rPr lang="fr-FR" sz="1100">
                <a:latin typeface="Calibri" pitchFamily="34" charset="0"/>
              </a:rPr>
              <a:t> </a:t>
            </a:r>
          </a:p>
          <a:p>
            <a:pPr marL="258763" indent="-258763" eaLnBrk="0" hangingPunct="0">
              <a:spcBef>
                <a:spcPct val="30000"/>
              </a:spcBef>
              <a:buFontTx/>
              <a:buChar char="•"/>
              <a:tabLst>
                <a:tab pos="261938" algn="l"/>
              </a:tabLst>
            </a:pPr>
            <a:r>
              <a:rPr lang="fr-FR" sz="1100">
                <a:latin typeface="Calibri" pitchFamily="34" charset="0"/>
              </a:rPr>
              <a:t>    une offre de service très modeste. </a:t>
            </a:r>
          </a:p>
          <a:p>
            <a:pPr marL="258763" indent="-258763" eaLnBrk="0" hangingPunct="0">
              <a:spcBef>
                <a:spcPct val="30000"/>
              </a:spcBef>
              <a:buFontTx/>
              <a:buChar char="•"/>
              <a:tabLst>
                <a:tab pos="261938" algn="l"/>
              </a:tabLst>
            </a:pPr>
            <a:r>
              <a:rPr lang="fr-FR" sz="1100">
                <a:latin typeface="Calibri" pitchFamily="34" charset="0"/>
              </a:rPr>
              <a:t>    en raison de l'offre de service d'une part, et de la physionomie du réseau d'autre part, il est quasiment impossible de réaliser des correspondances entre les lignes de car. </a:t>
            </a:r>
          </a:p>
        </p:txBody>
      </p:sp>
      <p:sp>
        <p:nvSpPr>
          <p:cNvPr id="54276" name="Espace réservé des commentaires 3"/>
          <p:cNvSpPr>
            <a:spLocks noGrp="1"/>
          </p:cNvSpPr>
          <p:nvPr>
            <p:ph type="body" idx="1"/>
          </p:nvPr>
        </p:nvSpPr>
        <p:spPr>
          <a:noFill/>
          <a:ln/>
        </p:spPr>
        <p:txBody>
          <a:bodyPr/>
          <a:lstStyle/>
          <a:p>
            <a:pPr marL="234950" indent="-234950">
              <a:buFontTx/>
              <a:buChar char="•"/>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4"/>
          <p:cNvSpPr>
            <a:spLocks noGrp="1" noChangeArrowheads="1"/>
          </p:cNvSpPr>
          <p:nvPr>
            <p:ph type="body" idx="1"/>
          </p:nvPr>
        </p:nvSpPr>
        <p:spPr>
          <a:noFill/>
          <a:ln/>
        </p:spPr>
        <p:txBody>
          <a:bodyPr/>
          <a:lstStyle/>
          <a:p>
            <a:pPr marL="185738" indent="-185738"/>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4"/>
          <p:cNvSpPr>
            <a:spLocks noGrp="1" noChangeArrowheads="1"/>
          </p:cNvSpPr>
          <p:nvPr>
            <p:ph type="body" idx="1"/>
          </p:nvPr>
        </p:nvSpPr>
        <p:spPr>
          <a:noFill/>
          <a:ln/>
        </p:spPr>
        <p:txBody>
          <a:bodyPr/>
          <a:lstStyle/>
          <a:p>
            <a:pPr marL="185738" indent="-185738"/>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AFEF04E0-B324-4C35-8FC7-38156E6CE5BF}"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FCF388-5CB0-4B48-BE43-DF1E7B6608F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9D44D54-12CD-4440-A68F-1D40212715AB}" type="datetimeFigureOut">
              <a:rPr lang="fr-FR"/>
              <a:pPr>
                <a:defRPr/>
              </a:pPr>
              <a:t>03/06/2010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3ABC48-E767-493A-904E-911EEF8EACC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1A1EE9-AF63-4033-8942-50A03FEC199C}"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9C18B9-1EB4-4F03-9FD4-930152A42A8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A71F612-2E64-44EF-90DC-5D3653A2FBA7}"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4AF9873-82F4-4551-8CA6-E9AF3D591A82}"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4E13640-C74C-4852-BC72-B86BC5A35763}" type="datetimeFigureOut">
              <a:rPr lang="fr-FR"/>
              <a:pPr>
                <a:defRPr/>
              </a:pPr>
              <a:t>03/06/2010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0A42A23-8610-4070-ABE7-8B5A29D3FDDA}"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pic>
        <p:nvPicPr>
          <p:cNvPr id="3" name="Picture 2" descr="R:\5 RESSOURCES\2-LOGOTHEQUE\logo-sitram12_08.gif"/>
          <p:cNvPicPr>
            <a:picLocks noChangeAspect="1" noChangeArrowheads="1"/>
          </p:cNvPicPr>
          <p:nvPr userDrawn="1"/>
        </p:nvPicPr>
        <p:blipFill>
          <a:blip r:embed="rId2" cstate="print"/>
          <a:srcRect/>
          <a:stretch>
            <a:fillRect/>
          </a:stretch>
        </p:blipFill>
        <p:spPr bwMode="auto">
          <a:xfrm>
            <a:off x="7500938" y="5976938"/>
            <a:ext cx="785812" cy="558800"/>
          </a:xfrm>
          <a:prstGeom prst="rect">
            <a:avLst/>
          </a:prstGeom>
          <a:noFill/>
          <a:ln w="9525">
            <a:noFill/>
            <a:miter lim="800000"/>
            <a:headEnd/>
            <a:tailEnd/>
          </a:ln>
        </p:spPr>
      </p:pic>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DEA9D77-81FA-4AF5-A36F-98BCF7171C0D}"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ACC1A6-C733-4C6E-8B52-2C9F264DAC1C}"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descr="R:\5 RESSOURCES\2-LOGOTHEQUE\logo-sitram12_08.gif"/>
          <p:cNvPicPr>
            <a:picLocks noChangeAspect="1" noChangeArrowheads="1"/>
          </p:cNvPicPr>
          <p:nvPr userDrawn="1"/>
        </p:nvPicPr>
        <p:blipFill>
          <a:blip r:embed="rId2" cstate="print"/>
          <a:srcRect/>
          <a:stretch>
            <a:fillRect/>
          </a:stretch>
        </p:blipFill>
        <p:spPr bwMode="auto">
          <a:xfrm>
            <a:off x="2428875" y="1101725"/>
            <a:ext cx="785813" cy="55880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ED81CEF-4765-4218-8541-EFF960D9EA9D}" type="datetimeFigureOut">
              <a:rPr lang="fr-FR"/>
              <a:pPr>
                <a:defRPr/>
              </a:pPr>
              <a:t>03/06/2010</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6533055-5BA1-4895-A33D-BB122DD081DB}"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7FE8381-ACBF-4261-97B7-B59AFAE9B52E}" type="datetimeFigureOut">
              <a:rPr lang="fr-FR"/>
              <a:pPr>
                <a:defRPr/>
              </a:pPr>
              <a:t>03/06/2010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D151665-35C1-4C37-8132-0474377090FF}"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F683FC9-E144-4192-B4F9-C52FB0E089B0}" type="datetimeFigureOut">
              <a:rPr lang="fr-FR"/>
              <a:pPr>
                <a:defRPr/>
              </a:pPr>
              <a:t>03/06/2010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441236A-78C5-4FA3-81D8-BA9D703A334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FA99F88-1E22-45EB-B322-C1153C185FC5}" type="datetimeFigureOut">
              <a:rPr lang="fr-FR"/>
              <a:pPr>
                <a:defRPr/>
              </a:pPr>
              <a:t>03/06/2010</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DF0274D-7C26-4786-8CB4-3339B7034F8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FD248A-075C-44E4-A20C-D53609A9C4F5}" type="datetimeFigureOut">
              <a:rPr lang="fr-FR"/>
              <a:pPr>
                <a:defRPr/>
              </a:pPr>
              <a:t>03/06/2010</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3B0FC56-83BF-414B-ADAB-03D0D877D28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ABD8BD78-A3C1-4785-8276-AF7CBF9FA03C}" type="datetimeFigureOut">
              <a:rPr lang="fr-FR"/>
              <a:pPr>
                <a:defRPr/>
              </a:pPr>
              <a:t>03/06/2010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C66D5A6-A2C2-455D-B057-2ADD2CB21EF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E731E2A-2B47-445F-AD3B-09871E8C7ACD}" type="datetimeFigureOut">
              <a:rPr lang="fr-FR"/>
              <a:pPr>
                <a:defRPr/>
              </a:pPr>
              <a:t>03/06/2010</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9E3B835-690A-4EBF-9C77-EA36D498C4B9}"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D58B8EE-6F7D-4579-A948-3628B67BF817}" type="datetimeFigureOut">
              <a:rPr lang="fr-FR"/>
              <a:pPr>
                <a:defRPr/>
              </a:pPr>
              <a:t>03/06/2010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161E1BF-5EC2-45A9-8A05-94841B777C4F}"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9986A95-BD1E-4805-AE73-60FE9EEB2D8B}" type="datetimeFigureOut">
              <a:rPr lang="fr-FR"/>
              <a:pPr>
                <a:defRPr/>
              </a:pPr>
              <a:t>03/06/2010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0BAB1F1-EADC-4487-81CA-F8B470571042}"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A99553C-52EE-48CA-85C4-F05C67959019}" type="datetimeFigureOut">
              <a:rPr lang="fr-FR"/>
              <a:pPr>
                <a:defRPr/>
              </a:pPr>
              <a:t>03/06/2010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FFAC43E-74EF-4ACF-86ED-ED865B3714C5}"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2AE6D21-E167-4D49-BBAD-6F26C67B522D}" type="datetimeFigureOut">
              <a:rPr lang="fr-FR"/>
              <a:pPr>
                <a:defRPr/>
              </a:pPr>
              <a:t>03/06/2010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678AB05-79DF-4ED5-917A-0186624AD45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4CBAAD6-0D7E-47D1-A48E-00412014E1A2}"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7F7F669-0C5F-4D9F-826C-0E045BDCB95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23F3CB7-3793-4631-A2DE-44E09FE563BA}" type="datetimeFigureOut">
              <a:rPr lang="fr-FR"/>
              <a:pPr>
                <a:defRPr/>
              </a:pPr>
              <a:t>03/06/2010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AAF2F4-73F3-4910-AD59-FE840129530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AE8E333-CC88-41C9-AD97-8415EBC025F6}" type="datetimeFigureOut">
              <a:rPr lang="fr-FR"/>
              <a:pPr>
                <a:defRPr/>
              </a:pPr>
              <a:t>03/06/2010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3159161-F2E3-484E-8455-3C9C1E41ECA2}"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ABB137C-2072-4328-9411-ED0ED5C2C946}" type="datetimeFigureOut">
              <a:rPr lang="fr-FR"/>
              <a:pPr>
                <a:defRPr/>
              </a:pPr>
              <a:t>03/06/2010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A1AEE1A-BBA9-417F-94B6-32925E1E341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2C09B58-4FDC-48B3-907A-3757AB2722A3}" type="datetimeFigureOut">
              <a:rPr lang="fr-FR"/>
              <a:pPr>
                <a:defRPr/>
              </a:pPr>
              <a:t>03/06/2010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9DBCD7F-C2E2-496C-B364-350AEA4A41B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2E85CC-A26B-4EBF-8F55-E92F3C929F05}" type="datetimeFigureOut">
              <a:rPr lang="fr-FR"/>
              <a:pPr>
                <a:defRPr/>
              </a:pPr>
              <a:t>03/06/2010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8DC1F60-5394-4179-8B37-3E30A705795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0DCEC5C-7C8A-47DE-A73D-00C2F103DA5A}" type="datetimeFigureOut">
              <a:rPr lang="fr-FR"/>
              <a:pPr>
                <a:defRPr/>
              </a:pPr>
              <a:t>03/06/2010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2154713-7041-4673-8C5B-90A78155C36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8FBD34-93FA-472C-BEB6-C2664E8FC5A3}" type="datetimeFigureOut">
              <a:rPr lang="fr-FR"/>
              <a:pPr>
                <a:defRPr/>
              </a:pPr>
              <a:t>03/06/2010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521094-EBA9-4E76-A8C7-5FCB01DF8147}" type="slidenum">
              <a:rPr lang="fr-FR"/>
              <a:pPr>
                <a:defRPr/>
              </a:pPr>
              <a:t>‹N°›</a:t>
            </a:fld>
            <a:endParaRPr lang="fr-FR"/>
          </a:p>
        </p:txBody>
      </p:sp>
      <p:pic>
        <p:nvPicPr>
          <p:cNvPr id="1031" name="Image 6" descr="presentation powerpoint.jpg"/>
          <p:cNvPicPr>
            <a:picLocks noChangeAspect="1"/>
          </p:cNvPicPr>
          <p:nvPr/>
        </p:nvPicPr>
        <p:blipFill>
          <a:blip r:embed="rId16" cstate="print"/>
          <a:srcRect/>
          <a:stretch>
            <a:fillRect/>
          </a:stretch>
        </p:blipFill>
        <p:spPr bwMode="auto">
          <a:xfrm>
            <a:off x="0" y="195263"/>
            <a:ext cx="9144000" cy="646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7" descr="PHOTO BANDEAU BAS.jpg"/>
          <p:cNvPicPr>
            <a:picLocks noChangeAspect="1"/>
          </p:cNvPicPr>
          <p:nvPr/>
        </p:nvPicPr>
        <p:blipFill>
          <a:blip r:embed="rId12" cstate="print"/>
          <a:srcRect/>
          <a:stretch>
            <a:fillRect/>
          </a:stretch>
        </p:blipFill>
        <p:spPr bwMode="auto">
          <a:xfrm>
            <a:off x="71438" y="5357813"/>
            <a:ext cx="9072562" cy="1285875"/>
          </a:xfrm>
          <a:prstGeom prst="rect">
            <a:avLst/>
          </a:prstGeom>
          <a:noFill/>
          <a:ln w="9525">
            <a:noFill/>
            <a:miter lim="800000"/>
            <a:headEnd/>
            <a:tailEnd/>
          </a:ln>
        </p:spPr>
      </p:pic>
      <p:pic>
        <p:nvPicPr>
          <p:cNvPr id="2051" name="Image 8" descr="BANDEAU PAYSAGE.tif"/>
          <p:cNvPicPr>
            <a:picLocks noChangeAspect="1"/>
          </p:cNvPicPr>
          <p:nvPr/>
        </p:nvPicPr>
        <p:blipFill>
          <a:blip r:embed="rId13" cstate="print"/>
          <a:srcRect/>
          <a:stretch>
            <a:fillRect/>
          </a:stretch>
        </p:blipFill>
        <p:spPr bwMode="auto">
          <a:xfrm>
            <a:off x="0" y="0"/>
            <a:ext cx="9144000" cy="536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46.wmf"/><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p:cNvSpPr>
          <p:nvPr/>
        </p:nvSpPr>
        <p:spPr bwMode="auto">
          <a:xfrm>
            <a:off x="3143250" y="2643188"/>
            <a:ext cx="5214938" cy="792162"/>
          </a:xfrm>
          <a:prstGeom prst="rect">
            <a:avLst/>
          </a:prstGeom>
          <a:noFill/>
          <a:ln w="9525">
            <a:noFill/>
            <a:miter lim="800000"/>
            <a:headEnd/>
            <a:tailEnd/>
          </a:ln>
        </p:spPr>
        <p:txBody>
          <a:bodyPr anchor="ctr"/>
          <a:lstStyle/>
          <a:p>
            <a:pPr algn="ctr"/>
            <a:r>
              <a:rPr lang="fr-FR" sz="6000" b="1">
                <a:solidFill>
                  <a:srgbClr val="B01821"/>
                </a:solidFill>
                <a:cs typeface="Arial" charset="0"/>
              </a:rPr>
              <a:t>Observatoire</a:t>
            </a:r>
            <a:endParaRPr lang="fr-FR" sz="6000" b="1">
              <a:solidFill>
                <a:srgbClr val="F9B600"/>
              </a:solidFill>
              <a:cs typeface="Arial" charset="0"/>
            </a:endParaRPr>
          </a:p>
        </p:txBody>
      </p:sp>
      <p:sp>
        <p:nvSpPr>
          <p:cNvPr id="14339" name="Sous-titre 2"/>
          <p:cNvSpPr>
            <a:spLocks/>
          </p:cNvSpPr>
          <p:nvPr/>
        </p:nvSpPr>
        <p:spPr bwMode="auto">
          <a:xfrm>
            <a:off x="0" y="4926013"/>
            <a:ext cx="9144000" cy="431800"/>
          </a:xfrm>
          <a:prstGeom prst="rect">
            <a:avLst/>
          </a:prstGeom>
          <a:noFill/>
          <a:ln w="9525">
            <a:noFill/>
            <a:miter lim="800000"/>
            <a:headEnd/>
            <a:tailEnd/>
          </a:ln>
        </p:spPr>
        <p:txBody>
          <a:bodyPr/>
          <a:lstStyle/>
          <a:p>
            <a:pPr algn="ctr">
              <a:spcBef>
                <a:spcPct val="20000"/>
              </a:spcBef>
              <a:buFont typeface="Arial" charset="0"/>
              <a:buNone/>
            </a:pPr>
            <a:r>
              <a:rPr lang="fr-FR" sz="1400" b="1">
                <a:solidFill>
                  <a:srgbClr val="957C6F"/>
                </a:solidFill>
                <a:cs typeface="Arial" charset="0"/>
              </a:rPr>
              <a:t>COPIL 18 11 09</a:t>
            </a:r>
          </a:p>
        </p:txBody>
      </p:sp>
      <p:sp>
        <p:nvSpPr>
          <p:cNvPr id="14340" name="Rectangle 6"/>
          <p:cNvSpPr>
            <a:spLocks noChangeArrowheads="1"/>
          </p:cNvSpPr>
          <p:nvPr/>
        </p:nvSpPr>
        <p:spPr bwMode="auto">
          <a:xfrm>
            <a:off x="0" y="3149600"/>
            <a:ext cx="9429750" cy="769938"/>
          </a:xfrm>
          <a:prstGeom prst="rect">
            <a:avLst/>
          </a:prstGeom>
          <a:noFill/>
          <a:ln w="9525">
            <a:noFill/>
            <a:miter lim="800000"/>
            <a:headEnd/>
            <a:tailEnd/>
          </a:ln>
        </p:spPr>
        <p:txBody>
          <a:bodyPr>
            <a:spAutoFit/>
          </a:bodyPr>
          <a:lstStyle/>
          <a:p>
            <a:r>
              <a:rPr lang="fr-FR" sz="4400" b="1">
                <a:solidFill>
                  <a:srgbClr val="F9B600"/>
                </a:solidFill>
                <a:cs typeface="Arial" charset="0"/>
              </a:rPr>
              <a:t>du Plan de Déplacements Urbains</a:t>
            </a:r>
            <a:endParaRPr lang="fr-FR" sz="4400" b="1">
              <a:cs typeface="Arial" charset="0"/>
            </a:endParaRPr>
          </a:p>
        </p:txBody>
      </p:sp>
      <p:sp>
        <p:nvSpPr>
          <p:cNvPr id="14341" name="Titre 1"/>
          <p:cNvSpPr>
            <a:spLocks/>
          </p:cNvSpPr>
          <p:nvPr/>
        </p:nvSpPr>
        <p:spPr bwMode="auto">
          <a:xfrm>
            <a:off x="0" y="3578225"/>
            <a:ext cx="9144000" cy="719138"/>
          </a:xfrm>
          <a:prstGeom prst="rect">
            <a:avLst/>
          </a:prstGeom>
          <a:noFill/>
          <a:ln w="9525">
            <a:noFill/>
            <a:miter lim="800000"/>
            <a:headEnd/>
            <a:tailEnd/>
          </a:ln>
        </p:spPr>
        <p:txBody>
          <a:bodyPr anchor="ctr"/>
          <a:lstStyle/>
          <a:p>
            <a:pPr algn="r"/>
            <a:r>
              <a:rPr lang="fr-FR" sz="3600" b="1">
                <a:solidFill>
                  <a:srgbClr val="571010"/>
                </a:solidFill>
                <a:cs typeface="Arial" charset="0"/>
              </a:rPr>
              <a:t>de l’agglomération mulhousienne</a:t>
            </a:r>
          </a:p>
        </p:txBody>
      </p:sp>
      <p:pic>
        <p:nvPicPr>
          <p:cNvPr id="14342" name="Picture 7" descr="R:\5 RESSOURCES\2-LOGOTHEQUE\logo-sitram12_08.gif"/>
          <p:cNvPicPr>
            <a:picLocks noChangeAspect="1" noChangeArrowheads="1"/>
          </p:cNvPicPr>
          <p:nvPr/>
        </p:nvPicPr>
        <p:blipFill>
          <a:blip r:embed="rId3" cstate="print"/>
          <a:srcRect/>
          <a:stretch>
            <a:fillRect/>
          </a:stretch>
        </p:blipFill>
        <p:spPr bwMode="auto">
          <a:xfrm>
            <a:off x="2500313" y="1092200"/>
            <a:ext cx="857250" cy="609600"/>
          </a:xfrm>
          <a:prstGeom prst="rect">
            <a:avLst/>
          </a:prstGeom>
          <a:noFill/>
          <a:ln w="9525">
            <a:noFill/>
            <a:miter lim="800000"/>
            <a:headEnd/>
            <a:tailEnd/>
          </a:ln>
        </p:spPr>
      </p:pic>
      <p:pic>
        <p:nvPicPr>
          <p:cNvPr id="14343" name="Picture 8"/>
          <p:cNvPicPr>
            <a:picLocks noChangeAspect="1" noChangeArrowheads="1"/>
          </p:cNvPicPr>
          <p:nvPr/>
        </p:nvPicPr>
        <p:blipFill>
          <a:blip r:embed="rId4" cstate="print"/>
          <a:srcRect/>
          <a:stretch>
            <a:fillRect/>
          </a:stretch>
        </p:blipFill>
        <p:spPr bwMode="auto">
          <a:xfrm>
            <a:off x="0" y="5176838"/>
            <a:ext cx="9144000" cy="1681162"/>
          </a:xfrm>
          <a:prstGeom prst="rect">
            <a:avLst/>
          </a:prstGeom>
          <a:noFill/>
          <a:ln w="9525">
            <a:noFill/>
            <a:miter lim="800000"/>
            <a:headEnd/>
            <a:tailEnd/>
          </a:ln>
        </p:spPr>
      </p:pic>
      <p:sp>
        <p:nvSpPr>
          <p:cNvPr id="9" name="Sous-titre 2"/>
          <p:cNvSpPr>
            <a:spLocks/>
          </p:cNvSpPr>
          <p:nvPr/>
        </p:nvSpPr>
        <p:spPr bwMode="auto">
          <a:xfrm>
            <a:off x="0" y="4357688"/>
            <a:ext cx="9144000" cy="431800"/>
          </a:xfrm>
          <a:prstGeom prst="rect">
            <a:avLst/>
          </a:prstGeom>
          <a:noFill/>
          <a:ln w="9525">
            <a:noFill/>
            <a:miter lim="800000"/>
            <a:headEnd/>
            <a:tailEnd/>
          </a:ln>
        </p:spPr>
        <p:txBody>
          <a:bodyPr/>
          <a:lstStyle/>
          <a:p>
            <a:pPr algn="ctr">
              <a:spcBef>
                <a:spcPct val="20000"/>
              </a:spcBef>
              <a:buFont typeface="Arial" charset="0"/>
              <a:buNone/>
              <a:defRPr/>
            </a:pPr>
            <a:r>
              <a:rPr lang="fr-FR" sz="2400" b="1" dirty="0">
                <a:solidFill>
                  <a:schemeClr val="bg1">
                    <a:lumMod val="50000"/>
                  </a:schemeClr>
                </a:solidFill>
                <a:cs typeface="Arial" charset="0"/>
              </a:rPr>
              <a:t>POINT N°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55" name="Titre 1"/>
          <p:cNvSpPr>
            <a:spLocks noGrp="1"/>
          </p:cNvSpPr>
          <p:nvPr>
            <p:ph type="title"/>
          </p:nvPr>
        </p:nvSpPr>
        <p:spPr>
          <a:xfrm>
            <a:off x="0" y="0"/>
            <a:ext cx="3643313" cy="1928813"/>
          </a:xfrm>
        </p:spPr>
        <p:txBody>
          <a:bodyPr/>
          <a:lstStyle/>
          <a:p>
            <a:pPr algn="l">
              <a:lnSpc>
                <a:spcPct val="120000"/>
              </a:lnSpc>
            </a:pPr>
            <a:r>
              <a:rPr lang="fr-FR" sz="2800" b="1" smtClean="0">
                <a:latin typeface="Arial" charset="0"/>
                <a:cs typeface="Arial" charset="0"/>
              </a:rPr>
              <a:t>1. Les transports collectifs : tram-train (4/4)</a:t>
            </a:r>
          </a:p>
        </p:txBody>
      </p:sp>
      <p:sp>
        <p:nvSpPr>
          <p:cNvPr id="23556" name="Titre 1"/>
          <p:cNvSpPr txBox="1">
            <a:spLocks/>
          </p:cNvSpPr>
          <p:nvPr/>
        </p:nvSpPr>
        <p:spPr bwMode="auto">
          <a:xfrm>
            <a:off x="928688" y="2643188"/>
            <a:ext cx="2500312" cy="1857375"/>
          </a:xfrm>
          <a:prstGeom prst="rect">
            <a:avLst/>
          </a:prstGeom>
          <a:noFill/>
          <a:ln w="9525">
            <a:noFill/>
            <a:miter lim="800000"/>
            <a:headEnd/>
            <a:tailEnd/>
          </a:ln>
        </p:spPr>
        <p:txBody>
          <a:bodyPr anchor="ctr"/>
          <a:lstStyle/>
          <a:p>
            <a:pPr eaLnBrk="0" hangingPunct="0">
              <a:lnSpc>
                <a:spcPct val="120000"/>
              </a:lnSpc>
            </a:pPr>
            <a:r>
              <a:rPr lang="fr-FR" sz="2000">
                <a:cs typeface="Arial" charset="0"/>
              </a:rPr>
              <a:t>Suivre les effets du tram-train dans l’agglomération mulhousienne </a:t>
            </a:r>
          </a:p>
        </p:txBody>
      </p:sp>
      <p:pic>
        <p:nvPicPr>
          <p:cNvPr id="23557" name="Picture 8"/>
          <p:cNvPicPr>
            <a:picLocks noChangeAspect="1" noChangeArrowheads="1"/>
          </p:cNvPicPr>
          <p:nvPr/>
        </p:nvPicPr>
        <p:blipFill>
          <a:blip r:embed="rId3" cstate="print"/>
          <a:srcRect/>
          <a:stretch>
            <a:fillRect/>
          </a:stretch>
        </p:blipFill>
        <p:spPr bwMode="auto">
          <a:xfrm>
            <a:off x="3925888" y="0"/>
            <a:ext cx="5218112" cy="3429000"/>
          </a:xfrm>
          <a:prstGeom prst="rect">
            <a:avLst/>
          </a:prstGeom>
          <a:noFill/>
          <a:ln w="9525">
            <a:noFill/>
            <a:miter lim="800000"/>
            <a:headEnd/>
            <a:tailEnd/>
          </a:ln>
        </p:spPr>
      </p:pic>
      <p:pic>
        <p:nvPicPr>
          <p:cNvPr id="23558" name="Picture 9"/>
          <p:cNvPicPr>
            <a:picLocks noChangeAspect="1" noChangeArrowheads="1"/>
          </p:cNvPicPr>
          <p:nvPr/>
        </p:nvPicPr>
        <p:blipFill>
          <a:blip r:embed="rId4" cstate="print"/>
          <a:srcRect/>
          <a:stretch>
            <a:fillRect/>
          </a:stretch>
        </p:blipFill>
        <p:spPr bwMode="auto">
          <a:xfrm>
            <a:off x="3500438" y="3357563"/>
            <a:ext cx="5659437" cy="3500437"/>
          </a:xfrm>
          <a:prstGeom prst="rect">
            <a:avLst/>
          </a:prstGeom>
          <a:noFill/>
          <a:ln w="9525">
            <a:noFill/>
            <a:miter lim="800000"/>
            <a:headEnd/>
            <a:tailEnd/>
          </a:ln>
        </p:spPr>
      </p:pic>
      <p:sp>
        <p:nvSpPr>
          <p:cNvPr id="11" name="Titre 1"/>
          <p:cNvSpPr txBox="1">
            <a:spLocks/>
          </p:cNvSpPr>
          <p:nvPr/>
        </p:nvSpPr>
        <p:spPr bwMode="auto">
          <a:xfrm>
            <a:off x="3929063" y="0"/>
            <a:ext cx="2071687" cy="500063"/>
          </a:xfrm>
          <a:prstGeom prst="rect">
            <a:avLst/>
          </a:prstGeom>
          <a:noFill/>
          <a:ln w="9525">
            <a:noFill/>
            <a:miter lim="800000"/>
            <a:headEnd/>
            <a:tailEnd/>
          </a:ln>
        </p:spPr>
        <p:txBody>
          <a:bodyPr anchor="ctr"/>
          <a:lstStyle/>
          <a:p>
            <a:pPr eaLnBrk="0" hangingPunct="0">
              <a:lnSpc>
                <a:spcPct val="120000"/>
              </a:lnSpc>
              <a:defRPr/>
            </a:pPr>
            <a:r>
              <a:rPr lang="fr-FR" sz="2000" i="1" dirty="0">
                <a:latin typeface="Arial" pitchFamily="34" charset="0"/>
                <a:ea typeface="+mj-ea"/>
                <a:cs typeface="Arial" pitchFamily="34" charset="0"/>
              </a:rPr>
              <a:t>Situation 2009</a:t>
            </a:r>
          </a:p>
        </p:txBody>
      </p:sp>
      <p:sp>
        <p:nvSpPr>
          <p:cNvPr id="7" name="Titre 1"/>
          <p:cNvSpPr txBox="1">
            <a:spLocks/>
          </p:cNvSpPr>
          <p:nvPr/>
        </p:nvSpPr>
        <p:spPr bwMode="auto">
          <a:xfrm>
            <a:off x="4071938" y="3429000"/>
            <a:ext cx="2143125" cy="500063"/>
          </a:xfrm>
          <a:prstGeom prst="rect">
            <a:avLst/>
          </a:prstGeom>
          <a:noFill/>
          <a:ln w="9525">
            <a:noFill/>
            <a:miter lim="800000"/>
            <a:headEnd/>
            <a:tailEnd/>
          </a:ln>
        </p:spPr>
        <p:txBody>
          <a:bodyPr anchor="ctr"/>
          <a:lstStyle/>
          <a:p>
            <a:pPr eaLnBrk="0" hangingPunct="0">
              <a:lnSpc>
                <a:spcPct val="120000"/>
              </a:lnSpc>
              <a:defRPr/>
            </a:pPr>
            <a:r>
              <a:rPr lang="fr-FR" sz="2000" i="1" dirty="0">
                <a:latin typeface="Arial" pitchFamily="34" charset="0"/>
                <a:ea typeface="+mj-ea"/>
                <a:cs typeface="Arial" pitchFamily="34" charset="0"/>
              </a:rPr>
              <a:t>Situation décembre 2010</a:t>
            </a:r>
          </a:p>
        </p:txBody>
      </p:sp>
      <p:sp>
        <p:nvSpPr>
          <p:cNvPr id="12" name="Flèche droite 11"/>
          <p:cNvSpPr/>
          <p:nvPr/>
        </p:nvSpPr>
        <p:spPr>
          <a:xfrm>
            <a:off x="0" y="3357563"/>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62" name="ZoneTexte 9"/>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1. Les transports collectifs : actions (1/2)</a:t>
            </a:r>
          </a:p>
        </p:txBody>
      </p:sp>
      <p:sp>
        <p:nvSpPr>
          <p:cNvPr id="24579"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 Mise en service de l’extension de la ligne 1 le 4 juillet 2009 : </a:t>
            </a:r>
            <a:r>
              <a:rPr lang="fr-FR" sz="2000" b="1">
                <a:solidFill>
                  <a:srgbClr val="FF0000"/>
                </a:solidFill>
                <a:cs typeface="Arial" charset="0"/>
              </a:rPr>
              <a:t>3 nouvelles stations, prolongement de 1.5 km</a:t>
            </a:r>
            <a:r>
              <a:rPr lang="fr-FR" sz="2000" b="1">
                <a:cs typeface="Arial" charset="0"/>
              </a:rPr>
              <a:t> dans le quartier de Bourtzwiller</a:t>
            </a:r>
            <a:br>
              <a:rPr lang="fr-FR" sz="2000" b="1">
                <a:cs typeface="Arial" charset="0"/>
              </a:rPr>
            </a:br>
            <a:r>
              <a:rPr lang="fr-FR" sz="2000" b="1">
                <a:cs typeface="Arial" charset="0"/>
              </a:rPr>
              <a:t>- Poursuite </a:t>
            </a:r>
            <a:r>
              <a:rPr lang="fr-FR" sz="2000" b="1">
                <a:solidFill>
                  <a:srgbClr val="FF0000"/>
                </a:solidFill>
                <a:cs typeface="Arial" charset="0"/>
              </a:rPr>
              <a:t>des travaux pour le TTMVT </a:t>
            </a:r>
            <a:r>
              <a:rPr lang="fr-FR" sz="2000" b="1">
                <a:cs typeface="Arial" charset="0"/>
              </a:rPr>
              <a:t>: 18 ouvrages d’art en 2008, pose de la voie, électrification et montage de rames AVANTO en 2009</a:t>
            </a:r>
            <a:br>
              <a:rPr lang="fr-FR" sz="2000" b="1">
                <a:cs typeface="Arial" charset="0"/>
              </a:rPr>
            </a:br>
            <a:r>
              <a:rPr lang="fr-FR" sz="2000" b="1">
                <a:cs typeface="Arial" charset="0"/>
              </a:rPr>
              <a:t/>
            </a:r>
            <a:br>
              <a:rPr lang="fr-FR" sz="2000" b="1">
                <a:cs typeface="Arial" charset="0"/>
              </a:rPr>
            </a:br>
            <a:endParaRPr lang="fr-FR" sz="2000" b="1">
              <a:cs typeface="Arial" charset="0"/>
            </a:endParaRPr>
          </a:p>
        </p:txBody>
      </p:sp>
      <p:pic>
        <p:nvPicPr>
          <p:cNvPr id="24580" name="Picture 8" descr="_Sélection_1__MBB5638"/>
          <p:cNvPicPr>
            <a:picLocks noChangeAspect="1" noChangeArrowheads="1"/>
          </p:cNvPicPr>
          <p:nvPr/>
        </p:nvPicPr>
        <p:blipFill>
          <a:blip r:embed="rId3" cstate="print"/>
          <a:srcRect/>
          <a:stretch>
            <a:fillRect/>
          </a:stretch>
        </p:blipFill>
        <p:spPr bwMode="auto">
          <a:xfrm>
            <a:off x="4425950" y="3411538"/>
            <a:ext cx="3817938" cy="2538412"/>
          </a:xfrm>
          <a:prstGeom prst="rect">
            <a:avLst/>
          </a:prstGeom>
          <a:noFill/>
          <a:ln w="9525">
            <a:noFill/>
            <a:miter lim="800000"/>
            <a:headEnd/>
            <a:tailEnd/>
          </a:ln>
        </p:spPr>
      </p:pic>
      <p:pic>
        <p:nvPicPr>
          <p:cNvPr id="24581" name="Picture 7" descr="R:\5 RESSOURCES\2-LOGOTHEQUE\logo-sitram12_08.gif"/>
          <p:cNvPicPr>
            <a:picLocks noChangeAspect="1" noChangeArrowheads="1"/>
          </p:cNvPicPr>
          <p:nvPr/>
        </p:nvPicPr>
        <p:blipFill>
          <a:blip r:embed="rId4" cstate="print"/>
          <a:srcRect/>
          <a:stretch>
            <a:fillRect/>
          </a:stretch>
        </p:blipFill>
        <p:spPr bwMode="auto">
          <a:xfrm>
            <a:off x="7643813" y="6019800"/>
            <a:ext cx="709612" cy="504825"/>
          </a:xfrm>
          <a:prstGeom prst="rect">
            <a:avLst/>
          </a:prstGeom>
          <a:noFill/>
          <a:ln w="9525">
            <a:noFill/>
            <a:miter lim="800000"/>
            <a:headEnd/>
            <a:tailEnd/>
          </a:ln>
        </p:spPr>
      </p:pic>
      <p:pic>
        <p:nvPicPr>
          <p:cNvPr id="24582" name="Picture 12" descr="tramtrainMulh01"/>
          <p:cNvPicPr>
            <a:picLocks noChangeAspect="1" noChangeArrowheads="1"/>
          </p:cNvPicPr>
          <p:nvPr/>
        </p:nvPicPr>
        <p:blipFill>
          <a:blip r:embed="rId5" cstate="print">
            <a:lum contrast="20000"/>
          </a:blip>
          <a:srcRect/>
          <a:stretch>
            <a:fillRect/>
          </a:stretch>
        </p:blipFill>
        <p:spPr bwMode="auto">
          <a:xfrm>
            <a:off x="250825" y="3379788"/>
            <a:ext cx="3852863" cy="2570162"/>
          </a:xfrm>
          <a:prstGeom prst="rect">
            <a:avLst/>
          </a:prstGeom>
          <a:noFill/>
          <a:ln w="9525">
            <a:noFill/>
            <a:miter lim="800000"/>
            <a:headEnd/>
            <a:tailEnd/>
          </a:ln>
        </p:spPr>
      </p:pic>
      <p:sp>
        <p:nvSpPr>
          <p:cNvPr id="24583"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11</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1. Les transports collectifs : actions (2/2)</a:t>
            </a:r>
          </a:p>
        </p:txBody>
      </p:sp>
      <p:sp>
        <p:nvSpPr>
          <p:cNvPr id="25603"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 Mise en place d’un Système d’Information Multimodale </a:t>
            </a:r>
            <a:r>
              <a:rPr lang="fr-FR" sz="2000" b="1">
                <a:solidFill>
                  <a:srgbClr val="FF0000"/>
                </a:solidFill>
                <a:cs typeface="Arial" charset="0"/>
              </a:rPr>
              <a:t>«VIALSACE» </a:t>
            </a:r>
            <a:r>
              <a:rPr lang="fr-FR" sz="2000" b="1">
                <a:cs typeface="Arial" charset="0"/>
              </a:rPr>
              <a:t>le </a:t>
            </a:r>
            <a:r>
              <a:rPr lang="fr-FR" sz="2000" b="1">
                <a:solidFill>
                  <a:srgbClr val="FF0000"/>
                </a:solidFill>
                <a:cs typeface="Arial" charset="0"/>
              </a:rPr>
              <a:t>1er février 2010</a:t>
            </a:r>
            <a:r>
              <a:rPr lang="fr-FR" sz="2000" b="1">
                <a:solidFill>
                  <a:schemeClr val="accent2"/>
                </a:solidFill>
                <a:cs typeface="Arial" charset="0"/>
              </a:rPr>
              <a:t/>
            </a:r>
            <a:br>
              <a:rPr lang="fr-FR" sz="2000" b="1">
                <a:solidFill>
                  <a:schemeClr val="accent2"/>
                </a:solidFill>
                <a:cs typeface="Arial" charset="0"/>
              </a:rPr>
            </a:br>
            <a:r>
              <a:rPr lang="fr-FR" sz="2000" b="1">
                <a:cs typeface="Arial" charset="0"/>
              </a:rPr>
              <a:t>- Poursuite de l’intégration tarifaire :  lancement </a:t>
            </a:r>
            <a:r>
              <a:rPr lang="fr-FR" sz="2000" b="1">
                <a:solidFill>
                  <a:srgbClr val="FF0000"/>
                </a:solidFill>
                <a:cs typeface="Arial" charset="0"/>
              </a:rPr>
              <a:t>début 2010 </a:t>
            </a:r>
            <a:r>
              <a:rPr lang="fr-FR" sz="2000" b="1">
                <a:cs typeface="Arial" charset="0"/>
              </a:rPr>
              <a:t>d’une expérimentation  pendant 18 mois d’une </a:t>
            </a:r>
            <a:r>
              <a:rPr lang="fr-FR" sz="2000" b="1">
                <a:solidFill>
                  <a:srgbClr val="FF0000"/>
                </a:solidFill>
                <a:cs typeface="Arial" charset="0"/>
              </a:rPr>
              <a:t>«carte orange alsacienne» </a:t>
            </a:r>
            <a:r>
              <a:rPr lang="fr-FR" sz="2000" b="1">
                <a:cs typeface="Arial" charset="0"/>
              </a:rPr>
              <a:t/>
            </a:r>
            <a:br>
              <a:rPr lang="fr-FR" sz="2000" b="1">
                <a:cs typeface="Arial" charset="0"/>
              </a:rPr>
            </a:br>
            <a:r>
              <a:rPr lang="fr-FR" sz="2000" b="1">
                <a:cs typeface="Arial" charset="0"/>
              </a:rPr>
              <a:t>- Poursuite de la modernisation du parc de bus : </a:t>
            </a:r>
            <a:r>
              <a:rPr lang="fr-FR" sz="2000" b="1">
                <a:solidFill>
                  <a:srgbClr val="FF0000"/>
                </a:solidFill>
                <a:cs typeface="Arial" charset="0"/>
              </a:rPr>
              <a:t>41 bus en 2008</a:t>
            </a:r>
            <a:r>
              <a:rPr lang="fr-FR" sz="2000" b="1">
                <a:cs typeface="Arial" charset="0"/>
              </a:rPr>
              <a:t>, soit âge moyen de </a:t>
            </a:r>
            <a:r>
              <a:rPr lang="fr-FR" sz="2000" b="1">
                <a:solidFill>
                  <a:srgbClr val="FF0000"/>
                </a:solidFill>
                <a:cs typeface="Arial" charset="0"/>
              </a:rPr>
              <a:t>7.7 ans fin  2008 </a:t>
            </a:r>
            <a:r>
              <a:rPr lang="fr-FR" sz="2000" b="1">
                <a:cs typeface="Arial" charset="0"/>
              </a:rPr>
              <a:t>(contre 12.6 fin 2007)</a:t>
            </a:r>
            <a:br>
              <a:rPr lang="fr-FR" sz="2000" b="1">
                <a:cs typeface="Arial" charset="0"/>
              </a:rPr>
            </a:br>
            <a:endParaRPr lang="fr-FR" sz="2000" b="1">
              <a:cs typeface="Arial" charset="0"/>
            </a:endParaRPr>
          </a:p>
        </p:txBody>
      </p:sp>
      <p:pic>
        <p:nvPicPr>
          <p:cNvPr id="25604" name="Picture 4" descr="SIM - page acceuil provisoire"/>
          <p:cNvPicPr>
            <a:picLocks noChangeAspect="1" noChangeArrowheads="1"/>
          </p:cNvPicPr>
          <p:nvPr/>
        </p:nvPicPr>
        <p:blipFill>
          <a:blip r:embed="rId3" cstate="print"/>
          <a:srcRect/>
          <a:stretch>
            <a:fillRect/>
          </a:stretch>
        </p:blipFill>
        <p:spPr bwMode="auto">
          <a:xfrm>
            <a:off x="396875" y="3573463"/>
            <a:ext cx="3382963" cy="2662237"/>
          </a:xfrm>
          <a:prstGeom prst="rect">
            <a:avLst/>
          </a:prstGeom>
          <a:noFill/>
          <a:ln w="9525">
            <a:noFill/>
            <a:miter lim="800000"/>
            <a:headEnd/>
            <a:tailEnd/>
          </a:ln>
        </p:spPr>
      </p:pic>
      <p:pic>
        <p:nvPicPr>
          <p:cNvPr id="25605" name="Picture 7" descr="R:\5 RESSOURCES\2-LOGOTHEQUE\logo-sitram12_08.gif"/>
          <p:cNvPicPr>
            <a:picLocks noChangeAspect="1" noChangeArrowheads="1"/>
          </p:cNvPicPr>
          <p:nvPr/>
        </p:nvPicPr>
        <p:blipFill>
          <a:blip r:embed="rId4" cstate="print"/>
          <a:srcRect/>
          <a:stretch>
            <a:fillRect/>
          </a:stretch>
        </p:blipFill>
        <p:spPr bwMode="auto">
          <a:xfrm>
            <a:off x="7643813" y="6019800"/>
            <a:ext cx="709612" cy="504825"/>
          </a:xfrm>
          <a:prstGeom prst="rect">
            <a:avLst/>
          </a:prstGeom>
          <a:noFill/>
          <a:ln w="9525">
            <a:noFill/>
            <a:miter lim="800000"/>
            <a:headEnd/>
            <a:tailEnd/>
          </a:ln>
        </p:spPr>
      </p:pic>
      <p:pic>
        <p:nvPicPr>
          <p:cNvPr id="25606" name="Picture 7" descr="P1000215"/>
          <p:cNvPicPr>
            <a:picLocks noChangeAspect="1" noChangeArrowheads="1"/>
          </p:cNvPicPr>
          <p:nvPr/>
        </p:nvPicPr>
        <p:blipFill>
          <a:blip r:embed="rId5" cstate="print"/>
          <a:srcRect/>
          <a:stretch>
            <a:fillRect/>
          </a:stretch>
        </p:blipFill>
        <p:spPr bwMode="auto">
          <a:xfrm>
            <a:off x="3995738" y="3573463"/>
            <a:ext cx="3527425" cy="2646362"/>
          </a:xfrm>
          <a:prstGeom prst="rect">
            <a:avLst/>
          </a:prstGeom>
          <a:noFill/>
          <a:ln w="9525">
            <a:noFill/>
            <a:miter lim="800000"/>
            <a:headEnd/>
            <a:tailEnd/>
          </a:ln>
        </p:spPr>
      </p:pic>
      <p:sp>
        <p:nvSpPr>
          <p:cNvPr id="25607"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12</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2. Voies publiques : la circulation automobile (1/2)</a:t>
            </a:r>
          </a:p>
        </p:txBody>
      </p:sp>
      <p:sp>
        <p:nvSpPr>
          <p:cNvPr id="16" name="Titre 1"/>
          <p:cNvSpPr txBox="1">
            <a:spLocks/>
          </p:cNvSpPr>
          <p:nvPr/>
        </p:nvSpPr>
        <p:spPr bwMode="auto">
          <a:xfrm>
            <a:off x="0" y="1143000"/>
            <a:ext cx="8143875" cy="85725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Une couverture de plus en plus forte du PDU par les zones à </a:t>
            </a:r>
            <a:r>
              <a:rPr lang="fr-FR" sz="2000" b="1" dirty="0">
                <a:latin typeface="Arial" pitchFamily="34" charset="0"/>
                <a:ea typeface="+mj-ea"/>
                <a:cs typeface="Arial" pitchFamily="34" charset="0"/>
              </a:rPr>
              <a:t>vitesse réduite</a:t>
            </a:r>
            <a:endParaRPr lang="fr-FR" sz="2000" b="1" dirty="0">
              <a:latin typeface="Arial" pitchFamily="34" charset="0"/>
              <a:ea typeface="+mj-ea"/>
              <a:cs typeface="Arial" pitchFamily="34" charset="0"/>
            </a:endParaRPr>
          </a:p>
        </p:txBody>
      </p:sp>
      <p:pic>
        <p:nvPicPr>
          <p:cNvPr id="26628" name="Picture 7" descr="R:\5 RESSOURCES\2-LOGOTHEQUE\logo-sitram12_08.gif"/>
          <p:cNvPicPr>
            <a:picLocks noChangeAspect="1" noChangeArrowheads="1"/>
          </p:cNvPicPr>
          <p:nvPr/>
        </p:nvPicPr>
        <p:blipFill>
          <a:blip r:embed="rId3" cstate="print"/>
          <a:srcRect/>
          <a:stretch>
            <a:fillRect/>
          </a:stretch>
        </p:blipFill>
        <p:spPr bwMode="auto">
          <a:xfrm>
            <a:off x="7643813" y="6019800"/>
            <a:ext cx="709612" cy="504825"/>
          </a:xfrm>
          <a:prstGeom prst="rect">
            <a:avLst/>
          </a:prstGeom>
          <a:noFill/>
          <a:ln w="9525">
            <a:noFill/>
            <a:miter lim="800000"/>
            <a:headEnd/>
            <a:tailEnd/>
          </a:ln>
        </p:spPr>
      </p:pic>
      <p:pic>
        <p:nvPicPr>
          <p:cNvPr id="26629" name="Picture 8"/>
          <p:cNvPicPr>
            <a:picLocks noChangeAspect="1" noChangeArrowheads="1"/>
          </p:cNvPicPr>
          <p:nvPr/>
        </p:nvPicPr>
        <p:blipFill>
          <a:blip r:embed="rId4" cstate="print"/>
          <a:srcRect/>
          <a:stretch>
            <a:fillRect/>
          </a:stretch>
        </p:blipFill>
        <p:spPr bwMode="auto">
          <a:xfrm>
            <a:off x="0" y="1973263"/>
            <a:ext cx="4500563" cy="4884737"/>
          </a:xfrm>
          <a:prstGeom prst="rect">
            <a:avLst/>
          </a:prstGeom>
          <a:noFill/>
          <a:ln w="9525">
            <a:noFill/>
            <a:miter lim="800000"/>
            <a:headEnd/>
            <a:tailEnd/>
          </a:ln>
        </p:spPr>
      </p:pic>
      <p:pic>
        <p:nvPicPr>
          <p:cNvPr id="26630" name="Picture 9"/>
          <p:cNvPicPr>
            <a:picLocks noChangeAspect="1" noChangeArrowheads="1"/>
          </p:cNvPicPr>
          <p:nvPr/>
        </p:nvPicPr>
        <p:blipFill>
          <a:blip r:embed="rId5" cstate="print"/>
          <a:srcRect/>
          <a:stretch>
            <a:fillRect/>
          </a:stretch>
        </p:blipFill>
        <p:spPr bwMode="auto">
          <a:xfrm>
            <a:off x="4500563" y="1714500"/>
            <a:ext cx="3873500" cy="3286125"/>
          </a:xfrm>
          <a:prstGeom prst="rect">
            <a:avLst/>
          </a:prstGeom>
          <a:noFill/>
          <a:ln w="9525">
            <a:noFill/>
            <a:miter lim="800000"/>
            <a:headEnd/>
            <a:tailEnd/>
          </a:ln>
        </p:spPr>
      </p:pic>
      <p:sp>
        <p:nvSpPr>
          <p:cNvPr id="7" name="Flèche droite 6"/>
          <p:cNvSpPr/>
          <p:nvPr/>
        </p:nvSpPr>
        <p:spPr>
          <a:xfrm rot="20149054">
            <a:off x="3746500" y="4184650"/>
            <a:ext cx="1400175" cy="852488"/>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632" name="ZoneTexte 7"/>
          <p:cNvSpPr txBox="1">
            <a:spLocks noChangeArrowheads="1"/>
          </p:cNvSpPr>
          <p:nvPr/>
        </p:nvSpPr>
        <p:spPr bwMode="auto">
          <a:xfrm>
            <a:off x="8572500" y="285750"/>
            <a:ext cx="857250" cy="307975"/>
          </a:xfrm>
          <a:prstGeom prst="rect">
            <a:avLst/>
          </a:prstGeom>
          <a:noFill/>
          <a:ln w="9525">
            <a:noFill/>
            <a:miter lim="800000"/>
            <a:headEnd/>
            <a:tailEnd/>
          </a:ln>
        </p:spPr>
        <p:txBody>
          <a:bodyPr>
            <a:spAutoFit/>
          </a:bodyPr>
          <a:lstStyle/>
          <a:p>
            <a:r>
              <a:rPr lang="fr-FR" sz="1400">
                <a:solidFill>
                  <a:srgbClr val="FFC000"/>
                </a:solidFill>
                <a:latin typeface="Arial Black" pitchFamily="34" charset="0"/>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txBox="1">
            <a:spLocks/>
          </p:cNvSpPr>
          <p:nvPr/>
        </p:nvSpPr>
        <p:spPr bwMode="auto">
          <a:xfrm>
            <a:off x="5929313" y="2786063"/>
            <a:ext cx="3214687" cy="3286125"/>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Chiffres clés </a:t>
            </a:r>
          </a:p>
          <a:p>
            <a:pPr eaLnBrk="0" hangingPunct="0">
              <a:lnSpc>
                <a:spcPct val="120000"/>
              </a:lnSpc>
              <a:defRPr/>
            </a:pPr>
            <a:r>
              <a:rPr lang="fr-FR" b="1" dirty="0">
                <a:solidFill>
                  <a:srgbClr val="FF0000"/>
                </a:solidFill>
                <a:latin typeface="Arial" pitchFamily="34" charset="0"/>
                <a:ea typeface="+mj-ea"/>
                <a:cs typeface="Arial" pitchFamily="34" charset="0"/>
              </a:rPr>
              <a:t>87 797 véhicules / jour</a:t>
            </a:r>
            <a:r>
              <a:rPr lang="fr-FR" dirty="0">
                <a:latin typeface="Arial" pitchFamily="34" charset="0"/>
                <a:ea typeface="+mj-ea"/>
                <a:cs typeface="Arial" pitchFamily="34" charset="0"/>
              </a:rPr>
              <a:t> </a:t>
            </a:r>
            <a:r>
              <a:rPr lang="fr-FR" sz="1400" dirty="0">
                <a:latin typeface="Arial" pitchFamily="34" charset="0"/>
                <a:ea typeface="+mj-ea"/>
                <a:cs typeface="Arial" pitchFamily="34" charset="0"/>
              </a:rPr>
              <a:t>en 2008 sur le tronçon le plus chargé de l’A 36. </a:t>
            </a:r>
          </a:p>
          <a:p>
            <a:pPr eaLnBrk="0" hangingPunct="0">
              <a:lnSpc>
                <a:spcPct val="120000"/>
              </a:lnSpc>
              <a:defRPr/>
            </a:pPr>
            <a:r>
              <a:rPr lang="fr-FR" sz="1400" i="1" dirty="0">
                <a:latin typeface="Arial" pitchFamily="34" charset="0"/>
                <a:cs typeface="Arial" pitchFamily="34" charset="0"/>
              </a:rPr>
              <a:t>Evolution 2003 / 2008 : </a:t>
            </a:r>
            <a:r>
              <a:rPr lang="fr-FR" sz="1400" i="1" dirty="0">
                <a:solidFill>
                  <a:srgbClr val="FF0000"/>
                </a:solidFill>
                <a:latin typeface="Arial" pitchFamily="34" charset="0"/>
                <a:cs typeface="Arial" pitchFamily="34" charset="0"/>
              </a:rPr>
              <a:t>+ 3,1%</a:t>
            </a:r>
            <a:endParaRPr lang="fr-FR" sz="1400" dirty="0">
              <a:latin typeface="Arial" pitchFamily="34" charset="0"/>
              <a:ea typeface="+mj-ea"/>
              <a:cs typeface="Arial" pitchFamily="34" charset="0"/>
            </a:endParaRPr>
          </a:p>
          <a:p>
            <a:pPr eaLnBrk="0" hangingPunct="0">
              <a:lnSpc>
                <a:spcPct val="120000"/>
              </a:lnSpc>
              <a:defRPr/>
            </a:pPr>
            <a:endParaRPr lang="fr-FR" sz="1400" dirty="0">
              <a:latin typeface="Arial" pitchFamily="34" charset="0"/>
              <a:ea typeface="+mj-ea"/>
              <a:cs typeface="Arial" pitchFamily="34" charset="0"/>
            </a:endParaRPr>
          </a:p>
          <a:p>
            <a:pPr eaLnBrk="0" hangingPunct="0">
              <a:lnSpc>
                <a:spcPct val="120000"/>
              </a:lnSpc>
              <a:defRPr/>
            </a:pPr>
            <a:r>
              <a:rPr lang="fr-FR" b="1" dirty="0">
                <a:solidFill>
                  <a:srgbClr val="FF0000"/>
                </a:solidFill>
                <a:latin typeface="Arial" pitchFamily="34" charset="0"/>
                <a:ea typeface="+mj-ea"/>
                <a:cs typeface="Arial" pitchFamily="34" charset="0"/>
              </a:rPr>
              <a:t>60 952 véhicules / jour </a:t>
            </a:r>
            <a:r>
              <a:rPr lang="fr-FR" sz="1400" dirty="0">
                <a:latin typeface="Arial" pitchFamily="34" charset="0"/>
                <a:ea typeface="+mj-ea"/>
                <a:cs typeface="Arial" pitchFamily="34" charset="0"/>
              </a:rPr>
              <a:t>en 2008 sur le tronçon le plus chargé de la RD 430. </a:t>
            </a:r>
          </a:p>
          <a:p>
            <a:pPr eaLnBrk="0" hangingPunct="0">
              <a:lnSpc>
                <a:spcPct val="120000"/>
              </a:lnSpc>
              <a:defRPr/>
            </a:pPr>
            <a:r>
              <a:rPr lang="fr-FR" sz="1400" i="1" dirty="0">
                <a:latin typeface="Arial" pitchFamily="34" charset="0"/>
                <a:cs typeface="Arial" pitchFamily="34" charset="0"/>
              </a:rPr>
              <a:t>Evolution 2003 / 2008 : </a:t>
            </a:r>
            <a:r>
              <a:rPr lang="fr-FR" sz="1400" i="1" dirty="0">
                <a:solidFill>
                  <a:srgbClr val="FF0000"/>
                </a:solidFill>
                <a:latin typeface="Arial" pitchFamily="34" charset="0"/>
                <a:cs typeface="Arial" pitchFamily="34" charset="0"/>
              </a:rPr>
              <a:t>+ 8,1%</a:t>
            </a:r>
            <a:endParaRPr lang="fr-FR" sz="1400" dirty="0">
              <a:latin typeface="Arial" pitchFamily="34" charset="0"/>
              <a:ea typeface="+mj-ea"/>
              <a:cs typeface="Arial" pitchFamily="34" charset="0"/>
            </a:endParaRPr>
          </a:p>
        </p:txBody>
      </p:sp>
      <p:sp>
        <p:nvSpPr>
          <p:cNvPr id="27651"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2. Voies publiques : la circulation automobile (2/2)</a:t>
            </a:r>
          </a:p>
        </p:txBody>
      </p:sp>
      <p:sp>
        <p:nvSpPr>
          <p:cNvPr id="15" name="Titre 1"/>
          <p:cNvSpPr txBox="1">
            <a:spLocks/>
          </p:cNvSpPr>
          <p:nvPr/>
        </p:nvSpPr>
        <p:spPr bwMode="auto">
          <a:xfrm>
            <a:off x="5929313" y="1143000"/>
            <a:ext cx="3214687" cy="1500188"/>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Projet de points de comptages routiers sur les accès au centre ville de Mulhouse</a:t>
            </a:r>
          </a:p>
        </p:txBody>
      </p:sp>
      <p:pic>
        <p:nvPicPr>
          <p:cNvPr id="27653" name="Picture 7" descr="R:\5 RESSOURCES\2-LOGOTHEQUE\logo-sitram12_08.gif"/>
          <p:cNvPicPr>
            <a:picLocks noChangeAspect="1" noChangeArrowheads="1"/>
          </p:cNvPicPr>
          <p:nvPr/>
        </p:nvPicPr>
        <p:blipFill>
          <a:blip r:embed="rId3" cstate="print"/>
          <a:srcRect/>
          <a:stretch>
            <a:fillRect/>
          </a:stretch>
        </p:blipFill>
        <p:spPr bwMode="auto">
          <a:xfrm>
            <a:off x="7643813" y="6019800"/>
            <a:ext cx="709612" cy="504825"/>
          </a:xfrm>
          <a:prstGeom prst="rect">
            <a:avLst/>
          </a:prstGeom>
          <a:noFill/>
          <a:ln w="9525">
            <a:noFill/>
            <a:miter lim="800000"/>
            <a:headEnd/>
            <a:tailEnd/>
          </a:ln>
        </p:spPr>
      </p:pic>
      <p:pic>
        <p:nvPicPr>
          <p:cNvPr id="27654" name="Picture 9"/>
          <p:cNvPicPr>
            <a:picLocks noChangeAspect="1" noChangeArrowheads="1"/>
          </p:cNvPicPr>
          <p:nvPr/>
        </p:nvPicPr>
        <p:blipFill>
          <a:blip r:embed="rId4" cstate="print"/>
          <a:srcRect/>
          <a:stretch>
            <a:fillRect/>
          </a:stretch>
        </p:blipFill>
        <p:spPr bwMode="auto">
          <a:xfrm>
            <a:off x="0" y="1143000"/>
            <a:ext cx="5788025" cy="5715000"/>
          </a:xfrm>
          <a:prstGeom prst="rect">
            <a:avLst/>
          </a:prstGeom>
          <a:noFill/>
          <a:ln w="9525">
            <a:noFill/>
            <a:miter lim="800000"/>
            <a:headEnd/>
            <a:tailEnd/>
          </a:ln>
        </p:spPr>
      </p:pic>
      <p:sp>
        <p:nvSpPr>
          <p:cNvPr id="7" name="Flèche droite 6"/>
          <p:cNvSpPr/>
          <p:nvPr/>
        </p:nvSpPr>
        <p:spPr>
          <a:xfrm>
            <a:off x="5072063" y="1214438"/>
            <a:ext cx="857250" cy="357187"/>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656" name="ZoneTexte 7"/>
          <p:cNvSpPr txBox="1">
            <a:spLocks noChangeArrowheads="1"/>
          </p:cNvSpPr>
          <p:nvPr/>
        </p:nvSpPr>
        <p:spPr bwMode="auto">
          <a:xfrm>
            <a:off x="8643938" y="285750"/>
            <a:ext cx="500062" cy="307975"/>
          </a:xfrm>
          <a:prstGeom prst="rect">
            <a:avLst/>
          </a:prstGeom>
          <a:noFill/>
          <a:ln w="9525">
            <a:noFill/>
            <a:miter lim="800000"/>
            <a:headEnd/>
            <a:tailEnd/>
          </a:ln>
        </p:spPr>
        <p:txBody>
          <a:bodyPr>
            <a:spAutoFit/>
          </a:bodyPr>
          <a:lstStyle/>
          <a:p>
            <a:r>
              <a:rPr lang="fr-FR" sz="1400">
                <a:solidFill>
                  <a:srgbClr val="FFC000"/>
                </a:solidFill>
                <a:latin typeface="Arial Black" pitchFamily="34" charset="0"/>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5 RESSOURCES\2-LOGOTHEQUE\logo-sitram12_08.gif"/>
          <p:cNvPicPr>
            <a:picLocks noChangeAspect="1" noChangeArrowheads="1"/>
          </p:cNvPicPr>
          <p:nvPr/>
        </p:nvPicPr>
        <p:blipFill>
          <a:blip r:embed="rId3" cstate="print"/>
          <a:srcRect/>
          <a:stretch>
            <a:fillRect/>
          </a:stretch>
        </p:blipFill>
        <p:spPr bwMode="auto">
          <a:xfrm>
            <a:off x="7643813" y="6000750"/>
            <a:ext cx="709612" cy="504825"/>
          </a:xfrm>
          <a:prstGeom prst="rect">
            <a:avLst/>
          </a:prstGeom>
          <a:noFill/>
          <a:ln w="9525">
            <a:noFill/>
            <a:miter lim="800000"/>
            <a:headEnd/>
            <a:tailEnd/>
          </a:ln>
        </p:spPr>
      </p:pic>
      <p:sp>
        <p:nvSpPr>
          <p:cNvPr id="28675"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400" b="1">
                <a:cs typeface="Arial" charset="0"/>
              </a:rPr>
              <a:t>2. Voies publiques : la circulation automobile : actions (1/2)</a:t>
            </a:r>
          </a:p>
        </p:txBody>
      </p:sp>
      <p:sp>
        <p:nvSpPr>
          <p:cNvPr id="56328"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defRPr/>
            </a:pPr>
            <a:r>
              <a:rPr lang="fr-FR" sz="2000" b="1" dirty="0">
                <a:cs typeface="Arial" charset="0"/>
              </a:rPr>
              <a:t>	- Réaliser un système d’évitement du centre ville : </a:t>
            </a:r>
            <a:r>
              <a:rPr lang="fr-FR" sz="2000" b="1" dirty="0">
                <a:solidFill>
                  <a:srgbClr val="FF0000"/>
                </a:solidFill>
                <a:effectLst>
                  <a:outerShdw blurRad="38100" dist="38100" dir="2700000" algn="tl">
                    <a:srgbClr val="C0C0C0"/>
                  </a:outerShdw>
                </a:effectLst>
                <a:cs typeface="Arial" charset="0"/>
              </a:rPr>
              <a:t>Voie Sud </a:t>
            </a:r>
            <a:r>
              <a:rPr lang="fr-FR" sz="2000" b="1" dirty="0">
                <a:solidFill>
                  <a:schemeClr val="accent2"/>
                </a:solidFill>
                <a:effectLst>
                  <a:outerShdw blurRad="38100" dist="38100" dir="2700000" algn="tl">
                    <a:srgbClr val="C0C0C0"/>
                  </a:outerShdw>
                </a:effectLst>
                <a:cs typeface="Arial" charset="0"/>
              </a:rPr>
              <a:t/>
            </a:r>
            <a:br>
              <a:rPr lang="fr-FR" sz="2000" b="1" dirty="0">
                <a:solidFill>
                  <a:schemeClr val="accent2"/>
                </a:solidFill>
                <a:effectLst>
                  <a:outerShdw blurRad="38100" dist="38100" dir="2700000" algn="tl">
                    <a:srgbClr val="C0C0C0"/>
                  </a:outerShdw>
                </a:effectLst>
                <a:cs typeface="Arial" charset="0"/>
              </a:rPr>
            </a:br>
            <a:r>
              <a:rPr lang="fr-FR" sz="2000" b="1" dirty="0">
                <a:solidFill>
                  <a:schemeClr val="accent2"/>
                </a:solidFill>
                <a:effectLst>
                  <a:outerShdw blurRad="38100" dist="38100" dir="2700000" algn="tl">
                    <a:srgbClr val="C0C0C0"/>
                  </a:outerShdw>
                </a:effectLst>
                <a:cs typeface="Arial" charset="0"/>
              </a:rPr>
              <a:t>		</a:t>
            </a:r>
            <a:r>
              <a:rPr lang="fr-FR" sz="2000" b="1" dirty="0">
                <a:effectLst>
                  <a:outerShdw blurRad="38100" dist="38100" dir="2700000" algn="tl">
                    <a:srgbClr val="C0C0C0"/>
                  </a:outerShdw>
                </a:effectLst>
                <a:cs typeface="Arial" charset="0"/>
              </a:rPr>
              <a:t>. </a:t>
            </a:r>
            <a:r>
              <a:rPr lang="fr-FR" sz="2000" b="1" dirty="0">
                <a:solidFill>
                  <a:srgbClr val="FF0000"/>
                </a:solidFill>
                <a:cs typeface="Arial" charset="0"/>
              </a:rPr>
              <a:t>Mise en service en 2008 de 2 tronçons</a:t>
            </a:r>
            <a:r>
              <a:rPr lang="fr-FR" sz="2000" b="1" dirty="0">
                <a:cs typeface="Arial" charset="0"/>
              </a:rPr>
              <a:t> de part et d’autre de la gare de Mulhouse </a:t>
            </a:r>
            <a:br>
              <a:rPr lang="fr-FR" sz="2000" b="1" dirty="0">
                <a:cs typeface="Arial" charset="0"/>
              </a:rPr>
            </a:br>
            <a:r>
              <a:rPr lang="fr-FR" sz="2000" b="1" dirty="0">
                <a:cs typeface="Arial" charset="0"/>
              </a:rPr>
              <a:t>		. </a:t>
            </a:r>
            <a:r>
              <a:rPr lang="fr-FR" sz="2000" b="1" dirty="0">
                <a:solidFill>
                  <a:srgbClr val="FF0000"/>
                </a:solidFill>
                <a:cs typeface="Arial" charset="0"/>
              </a:rPr>
              <a:t>Début  des travaux en 2009 sur les 2 extensions prévues : </a:t>
            </a:r>
            <a:r>
              <a:rPr lang="fr-FR" sz="2000" b="1" dirty="0">
                <a:cs typeface="Arial" charset="0"/>
              </a:rPr>
              <a:t>Est vers Riedisheim et Ouest vers </a:t>
            </a:r>
            <a:r>
              <a:rPr lang="fr-FR" sz="2000" b="1" dirty="0" err="1">
                <a:cs typeface="Arial" charset="0"/>
              </a:rPr>
              <a:t>Brunstatt</a:t>
            </a:r>
            <a:r>
              <a:rPr lang="fr-FR" sz="2000" b="1" dirty="0">
                <a:cs typeface="Arial" charset="0"/>
              </a:rPr>
              <a:t/>
            </a:r>
            <a:br>
              <a:rPr lang="fr-FR" sz="2000" b="1" dirty="0">
                <a:cs typeface="Arial" charset="0"/>
              </a:rPr>
            </a:br>
            <a:r>
              <a:rPr lang="fr-FR" sz="2000" b="1" dirty="0">
                <a:cs typeface="Arial" charset="0"/>
              </a:rPr>
              <a:t>- Aménagement des points noirs : </a:t>
            </a:r>
            <a:r>
              <a:rPr lang="fr-FR" sz="2000" b="1" dirty="0">
                <a:solidFill>
                  <a:srgbClr val="FF0000"/>
                </a:solidFill>
                <a:cs typeface="Arial" charset="0"/>
              </a:rPr>
              <a:t>16 communes</a:t>
            </a:r>
            <a:r>
              <a:rPr lang="fr-FR" sz="2000" b="1" dirty="0">
                <a:solidFill>
                  <a:schemeClr val="accent2"/>
                </a:solidFill>
                <a:cs typeface="Arial" charset="0"/>
              </a:rPr>
              <a:t/>
            </a:r>
            <a:br>
              <a:rPr lang="fr-FR" sz="2000" b="1" dirty="0">
                <a:solidFill>
                  <a:schemeClr val="accent2"/>
                </a:solidFill>
                <a:cs typeface="Arial" charset="0"/>
              </a:rPr>
            </a:br>
            <a:r>
              <a:rPr lang="fr-FR" sz="2000" b="1" dirty="0">
                <a:cs typeface="Arial" charset="0"/>
              </a:rPr>
              <a:t> ont des tronçons dangereux	</a:t>
            </a:r>
          </a:p>
        </p:txBody>
      </p:sp>
      <p:pic>
        <p:nvPicPr>
          <p:cNvPr id="28677" name="Picture 17" descr="Mulhouse voie sud 4"/>
          <p:cNvPicPr>
            <a:picLocks noChangeAspect="1" noChangeArrowheads="1"/>
          </p:cNvPicPr>
          <p:nvPr/>
        </p:nvPicPr>
        <p:blipFill>
          <a:blip r:embed="rId4" cstate="print"/>
          <a:srcRect/>
          <a:stretch>
            <a:fillRect/>
          </a:stretch>
        </p:blipFill>
        <p:spPr bwMode="auto">
          <a:xfrm>
            <a:off x="250825" y="3933825"/>
            <a:ext cx="2881313" cy="2160588"/>
          </a:xfrm>
          <a:prstGeom prst="rect">
            <a:avLst/>
          </a:prstGeom>
          <a:noFill/>
          <a:ln w="9525">
            <a:noFill/>
            <a:miter lim="800000"/>
            <a:headEnd/>
            <a:tailEnd/>
          </a:ln>
        </p:spPr>
      </p:pic>
      <p:pic>
        <p:nvPicPr>
          <p:cNvPr id="28678" name="Picture 18" descr="Riedisheim travaux voie sud 2"/>
          <p:cNvPicPr>
            <a:picLocks noChangeAspect="1" noChangeArrowheads="1"/>
          </p:cNvPicPr>
          <p:nvPr/>
        </p:nvPicPr>
        <p:blipFill>
          <a:blip r:embed="rId5" cstate="print"/>
          <a:srcRect/>
          <a:stretch>
            <a:fillRect/>
          </a:stretch>
        </p:blipFill>
        <p:spPr bwMode="auto">
          <a:xfrm>
            <a:off x="3275013" y="3933825"/>
            <a:ext cx="2881312" cy="2160588"/>
          </a:xfrm>
          <a:prstGeom prst="rect">
            <a:avLst/>
          </a:prstGeom>
          <a:noFill/>
          <a:ln w="9525">
            <a:noFill/>
            <a:miter lim="800000"/>
            <a:headEnd/>
            <a:tailEnd/>
          </a:ln>
        </p:spPr>
      </p:pic>
      <p:pic>
        <p:nvPicPr>
          <p:cNvPr id="28679" name="Picture 20" descr="Mulhosue-didenheim Chemin cordiers 1"/>
          <p:cNvPicPr>
            <a:picLocks noChangeAspect="1" noChangeArrowheads="1"/>
          </p:cNvPicPr>
          <p:nvPr/>
        </p:nvPicPr>
        <p:blipFill>
          <a:blip r:embed="rId6" cstate="print"/>
          <a:srcRect/>
          <a:stretch>
            <a:fillRect/>
          </a:stretch>
        </p:blipFill>
        <p:spPr bwMode="auto">
          <a:xfrm>
            <a:off x="6372225" y="2781300"/>
            <a:ext cx="2322513" cy="3095625"/>
          </a:xfrm>
          <a:prstGeom prst="rect">
            <a:avLst/>
          </a:prstGeom>
          <a:noFill/>
          <a:ln w="9525">
            <a:noFill/>
            <a:miter lim="800000"/>
            <a:headEnd/>
            <a:tailEnd/>
          </a:ln>
        </p:spPr>
      </p:pic>
      <p:sp>
        <p:nvSpPr>
          <p:cNvPr id="28680" name="ZoneTexte 7"/>
          <p:cNvSpPr txBox="1">
            <a:spLocks noChangeArrowheads="1"/>
          </p:cNvSpPr>
          <p:nvPr/>
        </p:nvSpPr>
        <p:spPr bwMode="auto">
          <a:xfrm>
            <a:off x="8715375" y="285750"/>
            <a:ext cx="857250" cy="307975"/>
          </a:xfrm>
          <a:prstGeom prst="rect">
            <a:avLst/>
          </a:prstGeom>
          <a:noFill/>
          <a:ln w="9525">
            <a:noFill/>
            <a:miter lim="800000"/>
            <a:headEnd/>
            <a:tailEnd/>
          </a:ln>
        </p:spPr>
        <p:txBody>
          <a:bodyPr>
            <a:spAutoFit/>
          </a:bodyPr>
          <a:lstStyle/>
          <a:p>
            <a:r>
              <a:rPr lang="fr-FR" sz="1400">
                <a:solidFill>
                  <a:srgbClr val="FFC000"/>
                </a:solidFill>
                <a:latin typeface="Arial Black" pitchFamily="34" charset="0"/>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R:\5 RESSOURCES\2-LOGOTHEQUE\logo-sitram12_08.gif"/>
          <p:cNvPicPr>
            <a:picLocks noChangeAspect="1" noChangeArrowheads="1"/>
          </p:cNvPicPr>
          <p:nvPr/>
        </p:nvPicPr>
        <p:blipFill>
          <a:blip r:embed="rId3" cstate="print"/>
          <a:srcRect/>
          <a:stretch>
            <a:fillRect/>
          </a:stretch>
        </p:blipFill>
        <p:spPr bwMode="auto">
          <a:xfrm>
            <a:off x="7643813" y="6000750"/>
            <a:ext cx="709612" cy="504825"/>
          </a:xfrm>
          <a:prstGeom prst="rect">
            <a:avLst/>
          </a:prstGeom>
          <a:noFill/>
          <a:ln w="9525">
            <a:noFill/>
            <a:miter lim="800000"/>
            <a:headEnd/>
            <a:tailEnd/>
          </a:ln>
        </p:spPr>
      </p:pic>
      <p:sp>
        <p:nvSpPr>
          <p:cNvPr id="29699"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400" b="1">
                <a:cs typeface="Arial" charset="0"/>
              </a:rPr>
              <a:t>2. Voies publiques : la circulation automobile : actions (2/2)</a:t>
            </a:r>
          </a:p>
        </p:txBody>
      </p:sp>
      <p:sp>
        <p:nvSpPr>
          <p:cNvPr id="29700"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 Nombre d’aménagements de voiries destinés à temporiser la circulation automobile réalisés : </a:t>
            </a:r>
            <a:r>
              <a:rPr lang="fr-FR" sz="2000" b="1">
                <a:solidFill>
                  <a:srgbClr val="FF0000"/>
                </a:solidFill>
                <a:cs typeface="Arial" charset="0"/>
              </a:rPr>
              <a:t>90 dont 18 plateaux</a:t>
            </a:r>
            <a:r>
              <a:rPr lang="fr-FR" sz="2000" b="1">
                <a:cs typeface="Arial" charset="0"/>
              </a:rPr>
              <a:t/>
            </a:r>
            <a:br>
              <a:rPr lang="fr-FR" sz="2000" b="1">
                <a:cs typeface="Arial" charset="0"/>
              </a:rPr>
            </a:br>
            <a:r>
              <a:rPr lang="fr-FR" sz="2000" b="1">
                <a:cs typeface="Arial" charset="0"/>
              </a:rPr>
              <a:t>- Nombre de </a:t>
            </a:r>
            <a:r>
              <a:rPr lang="fr-FR" sz="2000" b="1">
                <a:solidFill>
                  <a:srgbClr val="FF0000"/>
                </a:solidFill>
                <a:cs typeface="Arial" charset="0"/>
              </a:rPr>
              <a:t>zones 30 </a:t>
            </a:r>
            <a:r>
              <a:rPr lang="fr-FR" sz="2000" b="1">
                <a:cs typeface="Arial" charset="0"/>
              </a:rPr>
              <a:t>ou </a:t>
            </a:r>
            <a:r>
              <a:rPr lang="fr-FR" sz="2000" b="1">
                <a:solidFill>
                  <a:srgbClr val="FF0000"/>
                </a:solidFill>
                <a:cs typeface="Arial" charset="0"/>
              </a:rPr>
              <a:t>zones de rencontres </a:t>
            </a:r>
            <a:r>
              <a:rPr lang="fr-FR" sz="2000" b="1">
                <a:cs typeface="Arial" charset="0"/>
              </a:rPr>
              <a:t>créées : </a:t>
            </a:r>
            <a:r>
              <a:rPr lang="fr-FR" sz="2000" b="1">
                <a:solidFill>
                  <a:srgbClr val="FF0000"/>
                </a:solidFill>
                <a:cs typeface="Arial" charset="0"/>
              </a:rPr>
              <a:t>46</a:t>
            </a:r>
            <a:r>
              <a:rPr lang="fr-FR" sz="2000" b="1">
                <a:solidFill>
                  <a:schemeClr val="accent2"/>
                </a:solidFill>
                <a:cs typeface="Arial" charset="0"/>
              </a:rPr>
              <a:t>	</a:t>
            </a:r>
            <a:br>
              <a:rPr lang="fr-FR" sz="2000" b="1">
                <a:solidFill>
                  <a:schemeClr val="accent2"/>
                </a:solidFill>
                <a:cs typeface="Arial" charset="0"/>
              </a:rPr>
            </a:br>
            <a:r>
              <a:rPr lang="fr-FR" sz="2000" b="1">
                <a:solidFill>
                  <a:srgbClr val="FF0000"/>
                </a:solidFill>
                <a:cs typeface="Arial" charset="0"/>
              </a:rPr>
              <a:t>- Sensibiliser les automobilistes à réduire leur vitesse</a:t>
            </a:r>
            <a:r>
              <a:rPr lang="fr-FR" sz="2000" b="1">
                <a:cs typeface="Arial" charset="0"/>
              </a:rPr>
              <a:t>	 : 5 panneaux dynamiques ont été installés, en plus des contrôles radars et des actions de communication</a:t>
            </a:r>
            <a:br>
              <a:rPr lang="fr-FR" sz="2000" b="1">
                <a:cs typeface="Arial" charset="0"/>
              </a:rPr>
            </a:br>
            <a:endParaRPr lang="fr-FR" sz="2000" b="1">
              <a:cs typeface="Arial" charset="0"/>
            </a:endParaRPr>
          </a:p>
        </p:txBody>
      </p:sp>
      <p:pic>
        <p:nvPicPr>
          <p:cNvPr id="29701" name="Picture 5" descr="Mulhouse rue brustlein 1"/>
          <p:cNvPicPr>
            <a:picLocks noChangeAspect="1" noChangeArrowheads="1"/>
          </p:cNvPicPr>
          <p:nvPr/>
        </p:nvPicPr>
        <p:blipFill>
          <a:blip r:embed="rId4" cstate="print"/>
          <a:srcRect/>
          <a:stretch>
            <a:fillRect/>
          </a:stretch>
        </p:blipFill>
        <p:spPr bwMode="auto">
          <a:xfrm>
            <a:off x="3706813" y="4760913"/>
            <a:ext cx="1873250" cy="1547812"/>
          </a:xfrm>
          <a:prstGeom prst="rect">
            <a:avLst/>
          </a:prstGeom>
          <a:noFill/>
          <a:ln w="9525">
            <a:noFill/>
            <a:miter lim="800000"/>
            <a:headEnd/>
            <a:tailEnd/>
          </a:ln>
        </p:spPr>
      </p:pic>
      <p:pic>
        <p:nvPicPr>
          <p:cNvPr id="29702" name="Picture 6" descr="Batteheim rue du moulin 2"/>
          <p:cNvPicPr>
            <a:picLocks noChangeAspect="1" noChangeArrowheads="1"/>
          </p:cNvPicPr>
          <p:nvPr/>
        </p:nvPicPr>
        <p:blipFill>
          <a:blip r:embed="rId5" cstate="print"/>
          <a:srcRect/>
          <a:stretch>
            <a:fillRect/>
          </a:stretch>
        </p:blipFill>
        <p:spPr bwMode="auto">
          <a:xfrm>
            <a:off x="5795963" y="3573463"/>
            <a:ext cx="2952750" cy="1801812"/>
          </a:xfrm>
          <a:prstGeom prst="rect">
            <a:avLst/>
          </a:prstGeom>
          <a:noFill/>
          <a:ln w="9525">
            <a:noFill/>
            <a:miter lim="800000"/>
            <a:headEnd/>
            <a:tailEnd/>
          </a:ln>
        </p:spPr>
      </p:pic>
      <p:pic>
        <p:nvPicPr>
          <p:cNvPr id="29703" name="Picture 7" descr="Didenheim rue brunstatt 3"/>
          <p:cNvPicPr>
            <a:picLocks noChangeAspect="1" noChangeArrowheads="1"/>
          </p:cNvPicPr>
          <p:nvPr/>
        </p:nvPicPr>
        <p:blipFill>
          <a:blip r:embed="rId6" cstate="print"/>
          <a:srcRect/>
          <a:stretch>
            <a:fillRect/>
          </a:stretch>
        </p:blipFill>
        <p:spPr bwMode="auto">
          <a:xfrm>
            <a:off x="323850" y="3573463"/>
            <a:ext cx="3097213" cy="2324100"/>
          </a:xfrm>
          <a:prstGeom prst="rect">
            <a:avLst/>
          </a:prstGeom>
          <a:noFill/>
          <a:ln w="9525">
            <a:noFill/>
            <a:miter lim="800000"/>
            <a:headEnd/>
            <a:tailEnd/>
          </a:ln>
        </p:spPr>
      </p:pic>
      <p:pic>
        <p:nvPicPr>
          <p:cNvPr id="29704" name="Picture 8" descr="Richwiller panneau dynamique 3"/>
          <p:cNvPicPr>
            <a:picLocks noChangeAspect="1" noChangeArrowheads="1"/>
          </p:cNvPicPr>
          <p:nvPr/>
        </p:nvPicPr>
        <p:blipFill>
          <a:blip r:embed="rId7" cstate="print"/>
          <a:srcRect/>
          <a:stretch>
            <a:fillRect/>
          </a:stretch>
        </p:blipFill>
        <p:spPr bwMode="auto">
          <a:xfrm>
            <a:off x="3706813" y="3141663"/>
            <a:ext cx="1873250" cy="1500187"/>
          </a:xfrm>
          <a:prstGeom prst="rect">
            <a:avLst/>
          </a:prstGeom>
          <a:noFill/>
          <a:ln w="9525">
            <a:noFill/>
            <a:miter lim="800000"/>
            <a:headEnd/>
            <a:tailEnd/>
          </a:ln>
        </p:spPr>
      </p:pic>
      <p:sp>
        <p:nvSpPr>
          <p:cNvPr id="29705" name="ZoneTexte 8"/>
          <p:cNvSpPr txBox="1">
            <a:spLocks noChangeArrowheads="1"/>
          </p:cNvSpPr>
          <p:nvPr/>
        </p:nvSpPr>
        <p:spPr bwMode="auto">
          <a:xfrm>
            <a:off x="8715375" y="285750"/>
            <a:ext cx="857250" cy="307975"/>
          </a:xfrm>
          <a:prstGeom prst="rect">
            <a:avLst/>
          </a:prstGeom>
          <a:noFill/>
          <a:ln w="9525">
            <a:noFill/>
            <a:miter lim="800000"/>
            <a:headEnd/>
            <a:tailEnd/>
          </a:ln>
        </p:spPr>
        <p:txBody>
          <a:bodyPr>
            <a:spAutoFit/>
          </a:bodyPr>
          <a:lstStyle/>
          <a:p>
            <a:r>
              <a:rPr lang="fr-FR" sz="1400">
                <a:solidFill>
                  <a:srgbClr val="FFC000"/>
                </a:solidFill>
                <a:latin typeface="Arial Black" pitchFamily="34" charset="0"/>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0" y="1214438"/>
            <a:ext cx="9144000" cy="5357812"/>
          </a:xfrm>
          <a:prstGeom prst="rect">
            <a:avLst/>
          </a:prstGeom>
          <a:noFill/>
          <a:ln w="9525">
            <a:noFill/>
            <a:miter lim="800000"/>
            <a:headEnd/>
            <a:tailEnd/>
          </a:ln>
        </p:spPr>
        <p:txBody>
          <a:bodyPr anchor="ctr"/>
          <a:lstStyle/>
          <a:p>
            <a:pPr eaLnBrk="0" hangingPunct="0">
              <a:lnSpc>
                <a:spcPct val="120000"/>
              </a:lnSpc>
              <a:defRPr/>
            </a:pPr>
            <a:r>
              <a:rPr lang="fr-FR" sz="2800" b="1" dirty="0">
                <a:latin typeface="Arial" pitchFamily="34" charset="0"/>
                <a:ea typeface="+mj-ea"/>
                <a:cs typeface="Arial" pitchFamily="34" charset="0"/>
              </a:rPr>
              <a:t>Chiffres clés stationnement</a:t>
            </a:r>
            <a:endParaRPr lang="fr-FR" sz="2800" b="1" dirty="0">
              <a:solidFill>
                <a:srgbClr val="FF0000"/>
              </a:solidFill>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8 600 places de stationnement </a:t>
            </a:r>
            <a:r>
              <a:rPr lang="fr-FR" sz="2400" b="1" dirty="0">
                <a:solidFill>
                  <a:srgbClr val="FF0000"/>
                </a:solidFill>
                <a:latin typeface="Arial Black" pitchFamily="34" charset="0"/>
                <a:ea typeface="+mj-ea"/>
                <a:cs typeface="Arial" pitchFamily="34" charset="0"/>
              </a:rPr>
              <a:t>payant</a:t>
            </a:r>
            <a:r>
              <a:rPr lang="fr-FR" sz="2400" dirty="0">
                <a:latin typeface="Arial" pitchFamily="34" charset="0"/>
                <a:cs typeface="Arial" pitchFamily="34" charset="0"/>
              </a:rPr>
              <a:t>.</a:t>
            </a:r>
            <a:endParaRPr lang="fr-FR" dirty="0">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704 000 </a:t>
            </a:r>
            <a:r>
              <a:rPr lang="fr-FR" sz="2400" b="1" dirty="0">
                <a:solidFill>
                  <a:srgbClr val="FF0000"/>
                </a:solidFill>
                <a:latin typeface="Arial Black" pitchFamily="34" charset="0"/>
                <a:ea typeface="+mj-ea"/>
                <a:cs typeface="Arial" pitchFamily="34" charset="0"/>
              </a:rPr>
              <a:t>entrées </a:t>
            </a:r>
            <a:r>
              <a:rPr lang="fr-FR" dirty="0">
                <a:latin typeface="Arial" pitchFamily="34" charset="0"/>
                <a:ea typeface="+mj-ea"/>
                <a:cs typeface="Arial" pitchFamily="34" charset="0"/>
              </a:rPr>
              <a:t>réalisées </a:t>
            </a:r>
            <a:r>
              <a:rPr lang="fr-FR" dirty="0">
                <a:latin typeface="Arial" pitchFamily="34" charset="0"/>
                <a:ea typeface="+mj-ea"/>
                <a:cs typeface="Arial" pitchFamily="34" charset="0"/>
              </a:rPr>
              <a:t>en 2008 dans les parkings Centre, </a:t>
            </a:r>
            <a:r>
              <a:rPr lang="fr-FR" dirty="0">
                <a:latin typeface="Arial" pitchFamily="34" charset="0"/>
                <a:ea typeface="+mj-ea"/>
                <a:cs typeface="Arial" pitchFamily="34" charset="0"/>
              </a:rPr>
              <a:t>	Porte  	Jeune</a:t>
            </a:r>
            <a:r>
              <a:rPr lang="fr-FR" dirty="0">
                <a:latin typeface="Arial" pitchFamily="34" charset="0"/>
                <a:ea typeface="+mj-ea"/>
                <a:cs typeface="Arial" pitchFamily="34" charset="0"/>
              </a:rPr>
              <a:t>, Maréchaux, Réunion, Porte de Bâle et les 2 </a:t>
            </a:r>
            <a:r>
              <a:rPr lang="fr-FR" dirty="0">
                <a:latin typeface="Arial" pitchFamily="34" charset="0"/>
                <a:ea typeface="+mj-ea"/>
                <a:cs typeface="Arial" pitchFamily="34" charset="0"/>
              </a:rPr>
              <a:t>parkings relais tram</a:t>
            </a:r>
            <a:r>
              <a:rPr lang="fr-FR" dirty="0">
                <a:latin typeface="Arial" pitchFamily="34" charset="0"/>
                <a:ea typeface="+mj-ea"/>
                <a:cs typeface="Arial" pitchFamily="34" charset="0"/>
              </a:rPr>
              <a:t>.</a:t>
            </a:r>
          </a:p>
          <a:p>
            <a:pPr marL="268288" lvl="2" indent="-268288" eaLnBrk="0" hangingPunct="0">
              <a:lnSpc>
                <a:spcPct val="120000"/>
              </a:lnSpc>
              <a:spcBef>
                <a:spcPts val="0"/>
              </a:spcBef>
              <a:defRPr/>
            </a:pPr>
            <a:r>
              <a:rPr lang="fr-FR" i="1" dirty="0">
                <a:latin typeface="Arial" pitchFamily="34" charset="0"/>
                <a:cs typeface="Arial" pitchFamily="34" charset="0"/>
              </a:rPr>
              <a:t>		Evolution 2007/ 2008 : </a:t>
            </a:r>
            <a:r>
              <a:rPr lang="fr-FR" i="1" dirty="0">
                <a:solidFill>
                  <a:srgbClr val="FF0000"/>
                </a:solidFill>
                <a:latin typeface="Arial" pitchFamily="34" charset="0"/>
                <a:cs typeface="Arial" pitchFamily="34" charset="0"/>
              </a:rPr>
              <a:t>+ 4,5 %</a:t>
            </a:r>
          </a:p>
          <a:p>
            <a:pPr marL="268288" lvl="2" indent="-268288" eaLnBrk="0" hangingPunct="0">
              <a:lnSpc>
                <a:spcPct val="120000"/>
              </a:lnSpc>
              <a:spcBef>
                <a:spcPts val="1800"/>
              </a:spcBef>
              <a:defRPr/>
            </a:pPr>
            <a:r>
              <a:rPr lang="fr-FR" sz="2400" b="1" dirty="0">
                <a:solidFill>
                  <a:srgbClr val="FF0000"/>
                </a:solidFill>
                <a:latin typeface="Arial" pitchFamily="34" charset="0"/>
                <a:cs typeface="Arial" pitchFamily="34" charset="0"/>
              </a:rPr>
              <a:t>		</a:t>
            </a:r>
            <a:r>
              <a:rPr lang="fr-FR" sz="2400" b="1" dirty="0">
                <a:solidFill>
                  <a:srgbClr val="FF0000"/>
                </a:solidFill>
                <a:latin typeface="Arial Black" pitchFamily="34" charset="0"/>
                <a:cs typeface="Arial" pitchFamily="34" charset="0"/>
              </a:rPr>
              <a:t>2 240 000 tickets </a:t>
            </a:r>
            <a:r>
              <a:rPr lang="fr-FR" sz="2000" dirty="0">
                <a:latin typeface="Arial" pitchFamily="34" charset="0"/>
                <a:cs typeface="Arial" pitchFamily="34" charset="0"/>
              </a:rPr>
              <a:t>en 2008 pour le stationnement payant sur 	</a:t>
            </a:r>
            <a:r>
              <a:rPr lang="fr-FR" sz="2000" dirty="0">
                <a:latin typeface="Arial" pitchFamily="34" charset="0"/>
                <a:cs typeface="Arial" pitchFamily="34" charset="0"/>
              </a:rPr>
              <a:t>voirie. </a:t>
            </a:r>
            <a:endParaRPr lang="fr-FR" sz="2000" dirty="0">
              <a:latin typeface="Arial" pitchFamily="34" charset="0"/>
              <a:cs typeface="Arial" pitchFamily="34" charset="0"/>
            </a:endParaRPr>
          </a:p>
          <a:p>
            <a:pPr marL="268288" lvl="2" indent="-268288" eaLnBrk="0" hangingPunct="0">
              <a:lnSpc>
                <a:spcPct val="120000"/>
              </a:lnSpc>
              <a:spcBef>
                <a:spcPts val="0"/>
              </a:spcBef>
              <a:defRPr/>
            </a:pPr>
            <a:r>
              <a:rPr lang="fr-FR" sz="2000" dirty="0">
                <a:latin typeface="Arial" pitchFamily="34" charset="0"/>
                <a:cs typeface="Arial" pitchFamily="34" charset="0"/>
              </a:rPr>
              <a:t>	</a:t>
            </a:r>
            <a:r>
              <a:rPr lang="fr-FR" dirty="0">
                <a:latin typeface="Arial" pitchFamily="34" charset="0"/>
                <a:cs typeface="Arial" pitchFamily="34" charset="0"/>
              </a:rPr>
              <a:t>	</a:t>
            </a:r>
            <a:r>
              <a:rPr lang="fr-FR" i="1" dirty="0">
                <a:latin typeface="Arial" pitchFamily="34" charset="0"/>
                <a:cs typeface="Arial" pitchFamily="34" charset="0"/>
              </a:rPr>
              <a:t>Evolution 2007/ 2008 : </a:t>
            </a:r>
            <a:r>
              <a:rPr lang="fr-FR" i="1" dirty="0">
                <a:solidFill>
                  <a:srgbClr val="FF0000"/>
                </a:solidFill>
                <a:latin typeface="Arial" pitchFamily="34" charset="0"/>
                <a:cs typeface="Arial" pitchFamily="34" charset="0"/>
              </a:rPr>
              <a:t>- 2,6 %</a:t>
            </a:r>
          </a:p>
          <a:p>
            <a:pPr marL="268288" lvl="2" indent="-268288" eaLnBrk="0" hangingPunct="0">
              <a:lnSpc>
                <a:spcPct val="120000"/>
              </a:lnSpc>
              <a:spcBef>
                <a:spcPts val="1800"/>
              </a:spcBef>
              <a:defRPr/>
            </a:pPr>
            <a:r>
              <a:rPr lang="fr-FR" sz="2000" b="1" dirty="0">
                <a:solidFill>
                  <a:srgbClr val="FF0000"/>
                </a:solidFill>
                <a:latin typeface="Arial Black" pitchFamily="34" charset="0"/>
                <a:cs typeface="Arial" pitchFamily="34" charset="0"/>
              </a:rPr>
              <a:t>		</a:t>
            </a:r>
            <a:r>
              <a:rPr lang="fr-FR" sz="2400" b="1" dirty="0">
                <a:solidFill>
                  <a:srgbClr val="FF0000"/>
                </a:solidFill>
                <a:latin typeface="Arial Black" pitchFamily="34" charset="0"/>
                <a:cs typeface="Arial" pitchFamily="34" charset="0"/>
              </a:rPr>
              <a:t>12 000 tickets </a:t>
            </a:r>
            <a:r>
              <a:rPr lang="fr-FR" dirty="0">
                <a:latin typeface="Arial" pitchFamily="34" charset="0"/>
                <a:cs typeface="Arial" pitchFamily="34" charset="0"/>
              </a:rPr>
              <a:t>en 2008 pour le parking SNCF de la gare centrale</a:t>
            </a:r>
          </a:p>
          <a:p>
            <a:pPr marL="268288" lvl="2" indent="-268288" eaLnBrk="0" hangingPunct="0">
              <a:lnSpc>
                <a:spcPct val="120000"/>
              </a:lnSpc>
              <a:spcBef>
                <a:spcPts val="0"/>
              </a:spcBef>
              <a:defRPr/>
            </a:pPr>
            <a:r>
              <a:rPr lang="fr-FR" dirty="0">
                <a:latin typeface="Arial" pitchFamily="34" charset="0"/>
                <a:cs typeface="Arial" pitchFamily="34" charset="0"/>
              </a:rPr>
              <a:t>		</a:t>
            </a:r>
            <a:r>
              <a:rPr lang="fr-FR" i="1" dirty="0">
                <a:latin typeface="Arial" pitchFamily="34" charset="0"/>
                <a:cs typeface="Arial" pitchFamily="34" charset="0"/>
              </a:rPr>
              <a:t>Evolution 2007/2008 : </a:t>
            </a:r>
            <a:r>
              <a:rPr lang="fr-FR" i="1" dirty="0">
                <a:solidFill>
                  <a:srgbClr val="FF0000"/>
                </a:solidFill>
                <a:latin typeface="Arial" pitchFamily="34" charset="0"/>
                <a:cs typeface="Arial" pitchFamily="34" charset="0"/>
              </a:rPr>
              <a:t>+ 27,9 %</a:t>
            </a:r>
          </a:p>
          <a:p>
            <a:pPr marL="268288" lvl="2" indent="-268288" eaLnBrk="0" hangingPunct="0">
              <a:lnSpc>
                <a:spcPct val="120000"/>
              </a:lnSpc>
              <a:spcBef>
                <a:spcPts val="0"/>
              </a:spcBef>
              <a:defRPr/>
            </a:pPr>
            <a:endParaRPr lang="fr-FR" dirty="0">
              <a:latin typeface="Arial" pitchFamily="34" charset="0"/>
              <a:cs typeface="Arial" pitchFamily="34" charset="0"/>
            </a:endParaRPr>
          </a:p>
          <a:p>
            <a:pPr marL="268288" lvl="2" indent="-268288" eaLnBrk="0" hangingPunct="0">
              <a:lnSpc>
                <a:spcPct val="120000"/>
              </a:lnSpc>
              <a:spcBef>
                <a:spcPts val="0"/>
              </a:spcBef>
              <a:defRPr/>
            </a:pPr>
            <a:endParaRPr lang="fr-FR" sz="2000" b="1" dirty="0">
              <a:solidFill>
                <a:srgbClr val="FF0000"/>
              </a:solidFill>
              <a:latin typeface="Arial" pitchFamily="34" charset="0"/>
              <a:cs typeface="Arial" pitchFamily="34" charset="0"/>
            </a:endParaRPr>
          </a:p>
        </p:txBody>
      </p:sp>
      <p:pic>
        <p:nvPicPr>
          <p:cNvPr id="30723" name="Picture 7" descr="R:\5 RESSOURCES\2-LOGOTHEQUE\logo-sitram12_08.gif"/>
          <p:cNvPicPr>
            <a:picLocks noChangeAspect="1" noChangeArrowheads="1"/>
          </p:cNvPicPr>
          <p:nvPr/>
        </p:nvPicPr>
        <p:blipFill>
          <a:blip r:embed="rId3" cstate="print"/>
          <a:srcRect/>
          <a:stretch>
            <a:fillRect/>
          </a:stretch>
        </p:blipFill>
        <p:spPr bwMode="auto">
          <a:xfrm>
            <a:off x="7643813" y="5995988"/>
            <a:ext cx="709612" cy="504825"/>
          </a:xfrm>
          <a:prstGeom prst="rect">
            <a:avLst/>
          </a:prstGeom>
          <a:noFill/>
          <a:ln w="9525">
            <a:noFill/>
            <a:miter lim="800000"/>
            <a:headEnd/>
            <a:tailEnd/>
          </a:ln>
        </p:spPr>
      </p:pic>
      <p:sp>
        <p:nvSpPr>
          <p:cNvPr id="12" name="Flèche droite 11"/>
          <p:cNvSpPr/>
          <p:nvPr/>
        </p:nvSpPr>
        <p:spPr>
          <a:xfrm>
            <a:off x="214313" y="1928813"/>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nvSpPr>
        <p:spPr>
          <a:xfrm>
            <a:off x="214313" y="257175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26"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stationnement (1/3)</a:t>
            </a:r>
          </a:p>
        </p:txBody>
      </p:sp>
      <p:sp>
        <p:nvSpPr>
          <p:cNvPr id="10" name="Flèche droite 9"/>
          <p:cNvSpPr/>
          <p:nvPr/>
        </p:nvSpPr>
        <p:spPr>
          <a:xfrm>
            <a:off x="214313" y="3929063"/>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droite 12"/>
          <p:cNvSpPr/>
          <p:nvPr/>
        </p:nvSpPr>
        <p:spPr>
          <a:xfrm>
            <a:off x="214313" y="5286375"/>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29" name="ZoneTexte 13"/>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stationnement (2/3)</a:t>
            </a:r>
          </a:p>
        </p:txBody>
      </p:sp>
      <p:pic>
        <p:nvPicPr>
          <p:cNvPr id="31747" name="Picture 2"/>
          <p:cNvPicPr>
            <a:picLocks noChangeAspect="1" noChangeArrowheads="1"/>
          </p:cNvPicPr>
          <p:nvPr/>
        </p:nvPicPr>
        <p:blipFill>
          <a:blip r:embed="rId3" cstate="print"/>
          <a:srcRect/>
          <a:stretch>
            <a:fillRect/>
          </a:stretch>
        </p:blipFill>
        <p:spPr bwMode="auto">
          <a:xfrm>
            <a:off x="0" y="1527175"/>
            <a:ext cx="6072188" cy="5330825"/>
          </a:xfrm>
          <a:prstGeom prst="rect">
            <a:avLst/>
          </a:prstGeom>
          <a:noFill/>
          <a:ln w="9525">
            <a:noFill/>
            <a:miter lim="800000"/>
            <a:headEnd/>
            <a:tailEnd/>
          </a:ln>
        </p:spPr>
      </p:pic>
      <p:pic>
        <p:nvPicPr>
          <p:cNvPr id="31748" name="Picture 3"/>
          <p:cNvPicPr>
            <a:picLocks noChangeAspect="1" noChangeArrowheads="1"/>
          </p:cNvPicPr>
          <p:nvPr/>
        </p:nvPicPr>
        <p:blipFill>
          <a:blip r:embed="rId4" cstate="print"/>
          <a:srcRect/>
          <a:stretch>
            <a:fillRect/>
          </a:stretch>
        </p:blipFill>
        <p:spPr bwMode="auto">
          <a:xfrm>
            <a:off x="6000750" y="1143000"/>
            <a:ext cx="3143250" cy="3449638"/>
          </a:xfrm>
          <a:prstGeom prst="rect">
            <a:avLst/>
          </a:prstGeom>
          <a:noFill/>
          <a:ln w="9525">
            <a:noFill/>
            <a:miter lim="800000"/>
            <a:headEnd/>
            <a:tailEnd/>
          </a:ln>
        </p:spPr>
      </p:pic>
      <p:sp>
        <p:nvSpPr>
          <p:cNvPr id="14" name="Flèche droite 13"/>
          <p:cNvSpPr/>
          <p:nvPr/>
        </p:nvSpPr>
        <p:spPr>
          <a:xfrm rot="20482267">
            <a:off x="5670550" y="303530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Titre 1"/>
          <p:cNvSpPr txBox="1">
            <a:spLocks/>
          </p:cNvSpPr>
          <p:nvPr/>
        </p:nvSpPr>
        <p:spPr bwMode="auto">
          <a:xfrm>
            <a:off x="0" y="1071563"/>
            <a:ext cx="4714875" cy="500062"/>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8 600 places de </a:t>
            </a:r>
            <a:r>
              <a:rPr lang="fr-FR" sz="2000" b="1" dirty="0">
                <a:latin typeface="Arial" pitchFamily="34" charset="0"/>
                <a:ea typeface="+mj-ea"/>
                <a:cs typeface="Arial" pitchFamily="34" charset="0"/>
              </a:rPr>
              <a:t>stationnement</a:t>
            </a:r>
            <a:endParaRPr lang="fr-FR" sz="2000" b="1" dirty="0">
              <a:latin typeface="Arial" pitchFamily="34" charset="0"/>
              <a:ea typeface="+mj-ea"/>
              <a:cs typeface="Arial" pitchFamily="34" charset="0"/>
            </a:endParaRPr>
          </a:p>
        </p:txBody>
      </p:sp>
      <p:pic>
        <p:nvPicPr>
          <p:cNvPr id="31751" name="Picture 7" descr="R:\5 RESSOURCES\2-LOGOTHEQUE\logo-sitram12_08.gif"/>
          <p:cNvPicPr>
            <a:picLocks noChangeAspect="1" noChangeArrowheads="1"/>
          </p:cNvPicPr>
          <p:nvPr/>
        </p:nvPicPr>
        <p:blipFill>
          <a:blip r:embed="rId5" cstate="print"/>
          <a:srcRect/>
          <a:stretch>
            <a:fillRect/>
          </a:stretch>
        </p:blipFill>
        <p:spPr bwMode="auto">
          <a:xfrm>
            <a:off x="7643813" y="5995988"/>
            <a:ext cx="709612" cy="504825"/>
          </a:xfrm>
          <a:prstGeom prst="rect">
            <a:avLst/>
          </a:prstGeom>
          <a:noFill/>
          <a:ln w="9525">
            <a:noFill/>
            <a:miter lim="800000"/>
            <a:headEnd/>
            <a:tailEnd/>
          </a:ln>
        </p:spPr>
      </p:pic>
      <p:sp>
        <p:nvSpPr>
          <p:cNvPr id="31752" name="ZoneTexte 7"/>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143000"/>
            <a:ext cx="91440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771"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stationnement (3/4)</a:t>
            </a:r>
          </a:p>
        </p:txBody>
      </p:sp>
      <p:pic>
        <p:nvPicPr>
          <p:cNvPr id="32772" name="Picture 2"/>
          <p:cNvPicPr>
            <a:picLocks noChangeAspect="1" noChangeArrowheads="1"/>
          </p:cNvPicPr>
          <p:nvPr/>
        </p:nvPicPr>
        <p:blipFill>
          <a:blip r:embed="rId3" cstate="print"/>
          <a:srcRect/>
          <a:stretch>
            <a:fillRect/>
          </a:stretch>
        </p:blipFill>
        <p:spPr bwMode="auto">
          <a:xfrm>
            <a:off x="214313" y="1935163"/>
            <a:ext cx="8358187" cy="4922837"/>
          </a:xfrm>
          <a:prstGeom prst="rect">
            <a:avLst/>
          </a:prstGeom>
          <a:noFill/>
          <a:ln w="9525">
            <a:noFill/>
            <a:miter lim="800000"/>
            <a:headEnd/>
            <a:tailEnd/>
          </a:ln>
        </p:spPr>
      </p:pic>
      <p:sp>
        <p:nvSpPr>
          <p:cNvPr id="8" name="Titre 1"/>
          <p:cNvSpPr txBox="1">
            <a:spLocks/>
          </p:cNvSpPr>
          <p:nvPr/>
        </p:nvSpPr>
        <p:spPr bwMode="auto">
          <a:xfrm>
            <a:off x="785813" y="1071563"/>
            <a:ext cx="8072437" cy="85725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La fréquentation annuelle des parkings en ouvrage </a:t>
            </a:r>
          </a:p>
          <a:p>
            <a:pPr eaLnBrk="0" hangingPunct="0">
              <a:lnSpc>
                <a:spcPct val="120000"/>
              </a:lnSpc>
              <a:defRPr/>
            </a:pPr>
            <a:r>
              <a:rPr lang="fr-FR" sz="2000" b="1" dirty="0">
                <a:latin typeface="Arial" pitchFamily="34" charset="0"/>
                <a:ea typeface="+mj-ea"/>
                <a:cs typeface="Arial" pitchFamily="34" charset="0"/>
              </a:rPr>
              <a:t>et des P + R 2003/2008 </a:t>
            </a:r>
            <a:r>
              <a:rPr lang="fr-FR" sz="1400" i="1" dirty="0">
                <a:latin typeface="Arial" pitchFamily="34" charset="0"/>
                <a:ea typeface="+mj-ea"/>
                <a:cs typeface="Arial" pitchFamily="34" charset="0"/>
              </a:rPr>
              <a:t>(en nb. de véhicules / an) </a:t>
            </a:r>
            <a:endParaRPr lang="fr-FR" sz="1400" i="1" dirty="0">
              <a:latin typeface="Arial" pitchFamily="34" charset="0"/>
              <a:cs typeface="Arial" pitchFamily="34" charset="0"/>
            </a:endParaRPr>
          </a:p>
        </p:txBody>
      </p:sp>
      <p:sp>
        <p:nvSpPr>
          <p:cNvPr id="9" name="Titre 1"/>
          <p:cNvSpPr txBox="1">
            <a:spLocks/>
          </p:cNvSpPr>
          <p:nvPr/>
        </p:nvSpPr>
        <p:spPr bwMode="auto">
          <a:xfrm>
            <a:off x="4000500" y="2071688"/>
            <a:ext cx="1785938" cy="857250"/>
          </a:xfrm>
          <a:prstGeom prst="rect">
            <a:avLst/>
          </a:prstGeom>
          <a:noFill/>
          <a:ln w="9525">
            <a:noFill/>
            <a:miter lim="800000"/>
            <a:headEnd/>
            <a:tailEnd/>
          </a:ln>
        </p:spPr>
        <p:txBody>
          <a:bodyPr anchor="ctr"/>
          <a:lstStyle/>
          <a:p>
            <a:pPr eaLnBrk="0" hangingPunct="0">
              <a:lnSpc>
                <a:spcPct val="120000"/>
              </a:lnSpc>
              <a:defRPr/>
            </a:pPr>
            <a:r>
              <a:rPr lang="fr-FR" sz="1400" b="1" dirty="0">
                <a:latin typeface="Arial" pitchFamily="34" charset="0"/>
                <a:ea typeface="+mj-ea"/>
                <a:cs typeface="Arial" pitchFamily="34" charset="0"/>
              </a:rPr>
              <a:t>Mai 2006 : </a:t>
            </a:r>
            <a:r>
              <a:rPr lang="fr-FR" sz="1400" dirty="0">
                <a:latin typeface="Arial" pitchFamily="34" charset="0"/>
                <a:ea typeface="+mj-ea"/>
                <a:cs typeface="Arial" pitchFamily="34" charset="0"/>
              </a:rPr>
              <a:t>mise en service du tramway</a:t>
            </a:r>
          </a:p>
        </p:txBody>
      </p:sp>
      <p:sp>
        <p:nvSpPr>
          <p:cNvPr id="10" name="Titre 1"/>
          <p:cNvSpPr txBox="1">
            <a:spLocks/>
          </p:cNvSpPr>
          <p:nvPr/>
        </p:nvSpPr>
        <p:spPr bwMode="auto">
          <a:xfrm>
            <a:off x="5929313" y="2143125"/>
            <a:ext cx="1571625" cy="857250"/>
          </a:xfrm>
          <a:prstGeom prst="rect">
            <a:avLst/>
          </a:prstGeom>
          <a:noFill/>
          <a:ln w="9525">
            <a:noFill/>
            <a:miter lim="800000"/>
            <a:headEnd/>
            <a:tailEnd/>
          </a:ln>
        </p:spPr>
        <p:txBody>
          <a:bodyPr anchor="ctr"/>
          <a:lstStyle/>
          <a:p>
            <a:pPr eaLnBrk="0" hangingPunct="0">
              <a:lnSpc>
                <a:spcPct val="120000"/>
              </a:lnSpc>
              <a:defRPr/>
            </a:pPr>
            <a:r>
              <a:rPr lang="fr-FR" sz="1400" b="1" dirty="0">
                <a:latin typeface="Arial" pitchFamily="34" charset="0"/>
                <a:ea typeface="+mj-ea"/>
                <a:cs typeface="Arial" pitchFamily="34" charset="0"/>
              </a:rPr>
              <a:t>Février 2007 : </a:t>
            </a:r>
            <a:r>
              <a:rPr lang="fr-FR" sz="1400" dirty="0">
                <a:latin typeface="Arial" pitchFamily="34" charset="0"/>
                <a:ea typeface="+mj-ea"/>
                <a:cs typeface="Arial" pitchFamily="34" charset="0"/>
              </a:rPr>
              <a:t>fermeture du parking Europe </a:t>
            </a:r>
          </a:p>
        </p:txBody>
      </p:sp>
      <p:sp>
        <p:nvSpPr>
          <p:cNvPr id="11" name="Titre 1"/>
          <p:cNvSpPr txBox="1">
            <a:spLocks/>
          </p:cNvSpPr>
          <p:nvPr/>
        </p:nvSpPr>
        <p:spPr bwMode="auto">
          <a:xfrm>
            <a:off x="7572375" y="2143125"/>
            <a:ext cx="1571625" cy="1071563"/>
          </a:xfrm>
          <a:prstGeom prst="rect">
            <a:avLst/>
          </a:prstGeom>
          <a:noFill/>
          <a:ln w="9525">
            <a:noFill/>
            <a:miter lim="800000"/>
            <a:headEnd/>
            <a:tailEnd/>
          </a:ln>
        </p:spPr>
        <p:txBody>
          <a:bodyPr anchor="ctr"/>
          <a:lstStyle/>
          <a:p>
            <a:pPr eaLnBrk="0" hangingPunct="0">
              <a:lnSpc>
                <a:spcPct val="120000"/>
              </a:lnSpc>
              <a:defRPr/>
            </a:pPr>
            <a:r>
              <a:rPr lang="fr-FR" sz="1400" b="1" dirty="0">
                <a:latin typeface="Arial" pitchFamily="34" charset="0"/>
                <a:ea typeface="+mj-ea"/>
                <a:cs typeface="Arial" pitchFamily="34" charset="0"/>
              </a:rPr>
              <a:t>Octobre 2008 : </a:t>
            </a:r>
            <a:r>
              <a:rPr lang="fr-FR" sz="1400" dirty="0">
                <a:latin typeface="Arial" pitchFamily="34" charset="0"/>
                <a:ea typeface="+mj-ea"/>
                <a:cs typeface="Arial" pitchFamily="34" charset="0"/>
              </a:rPr>
              <a:t>ouverture du parking Porte Jeune</a:t>
            </a:r>
          </a:p>
        </p:txBody>
      </p:sp>
      <p:cxnSp>
        <p:nvCxnSpPr>
          <p:cNvPr id="13" name="Connecteur droit 12"/>
          <p:cNvCxnSpPr/>
          <p:nvPr/>
        </p:nvCxnSpPr>
        <p:spPr>
          <a:xfrm rot="5400000">
            <a:off x="5143500" y="3071813"/>
            <a:ext cx="42862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6215062" y="3429001"/>
            <a:ext cx="71437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572375" y="3500438"/>
            <a:ext cx="57150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780" name="ZoneTexte 11"/>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0" y="1928813"/>
            <a:ext cx="9144000" cy="4000500"/>
          </a:xfrm>
        </p:spPr>
        <p:txBody>
          <a:bodyPr/>
          <a:lstStyle/>
          <a:p>
            <a:pPr algn="l">
              <a:lnSpc>
                <a:spcPct val="120000"/>
              </a:lnSpc>
            </a:pPr>
            <a:r>
              <a:rPr lang="fr-FR" sz="2800" b="1" smtClean="0">
                <a:latin typeface="Arial" charset="0"/>
                <a:cs typeface="Arial" charset="0"/>
              </a:rPr>
              <a:t>1. Les transports collectifs. </a:t>
            </a:r>
            <a:br>
              <a:rPr lang="fr-FR" sz="2800" b="1" smtClean="0">
                <a:latin typeface="Arial" charset="0"/>
                <a:cs typeface="Arial" charset="0"/>
              </a:rPr>
            </a:br>
            <a:r>
              <a:rPr lang="fr-FR" sz="2800" b="1" smtClean="0">
                <a:latin typeface="Arial" charset="0"/>
                <a:cs typeface="Arial" charset="0"/>
              </a:rPr>
              <a:t>2. Les voies publiques.</a:t>
            </a:r>
            <a:r>
              <a:rPr lang="fr-FR" sz="2400" smtClean="0">
                <a:latin typeface="Arial" charset="0"/>
                <a:cs typeface="Arial" charset="0"/>
              </a:rPr>
              <a:t> </a:t>
            </a:r>
            <a:br>
              <a:rPr lang="fr-FR" sz="2400" smtClean="0">
                <a:latin typeface="Arial" charset="0"/>
                <a:cs typeface="Arial" charset="0"/>
              </a:rPr>
            </a:br>
            <a:r>
              <a:rPr lang="fr-FR" sz="2400" smtClean="0">
                <a:latin typeface="Arial" charset="0"/>
                <a:cs typeface="Arial" charset="0"/>
              </a:rPr>
              <a:t>     </a:t>
            </a:r>
            <a:r>
              <a:rPr lang="fr-FR" sz="2400" i="1" smtClean="0">
                <a:latin typeface="Arial" charset="0"/>
                <a:cs typeface="Arial" charset="0"/>
              </a:rPr>
              <a:t>(circulation automobile, stationnement voitures, vélos, piétons). </a:t>
            </a:r>
            <a:r>
              <a:rPr lang="fr-FR" sz="2000" b="1" i="1" smtClean="0">
                <a:latin typeface="Arial" charset="0"/>
                <a:cs typeface="Arial" charset="0"/>
              </a:rPr>
              <a:t/>
            </a:r>
            <a:br>
              <a:rPr lang="fr-FR" sz="2000" b="1" i="1" smtClean="0">
                <a:latin typeface="Arial" charset="0"/>
                <a:cs typeface="Arial" charset="0"/>
              </a:rPr>
            </a:br>
            <a:r>
              <a:rPr lang="fr-FR" sz="2800" b="1" smtClean="0">
                <a:latin typeface="Arial" charset="0"/>
                <a:cs typeface="Arial" charset="0"/>
              </a:rPr>
              <a:t>3. Le transport de marchandises. </a:t>
            </a:r>
            <a:br>
              <a:rPr lang="fr-FR" sz="2800" b="1" smtClean="0">
                <a:latin typeface="Arial" charset="0"/>
                <a:cs typeface="Arial" charset="0"/>
              </a:rPr>
            </a:br>
            <a:r>
              <a:rPr lang="fr-FR" sz="2800" b="1" smtClean="0">
                <a:latin typeface="Arial" charset="0"/>
                <a:cs typeface="Arial" charset="0"/>
              </a:rPr>
              <a:t>4. La promotion des modes alternatifs. </a:t>
            </a:r>
            <a:br>
              <a:rPr lang="fr-FR" sz="2800" b="1" smtClean="0">
                <a:latin typeface="Arial" charset="0"/>
                <a:cs typeface="Arial" charset="0"/>
              </a:rPr>
            </a:br>
            <a:r>
              <a:rPr lang="fr-FR" sz="2800" b="1" smtClean="0">
                <a:latin typeface="Arial" charset="0"/>
                <a:cs typeface="Arial" charset="0"/>
              </a:rPr>
              <a:t>5. La qualité de l’air. </a:t>
            </a:r>
            <a:br>
              <a:rPr lang="fr-FR" sz="2800" b="1" smtClean="0">
                <a:latin typeface="Arial" charset="0"/>
                <a:cs typeface="Arial" charset="0"/>
              </a:rPr>
            </a:br>
            <a:r>
              <a:rPr lang="fr-FR" sz="2800" b="1" smtClean="0">
                <a:latin typeface="Arial" charset="0"/>
                <a:cs typeface="Arial" charset="0"/>
              </a:rPr>
              <a:t>6. Les accidents de la route. </a:t>
            </a:r>
            <a:br>
              <a:rPr lang="fr-FR" sz="2800" b="1" smtClean="0">
                <a:latin typeface="Arial" charset="0"/>
                <a:cs typeface="Arial" charset="0"/>
              </a:rPr>
            </a:br>
            <a:r>
              <a:rPr lang="fr-FR" sz="2800" b="1" smtClean="0">
                <a:latin typeface="Arial" charset="0"/>
                <a:cs typeface="Arial" charset="0"/>
              </a:rPr>
              <a:t>7. Articulation urbanisme / transport. </a:t>
            </a:r>
          </a:p>
        </p:txBody>
      </p:sp>
      <p:sp>
        <p:nvSpPr>
          <p:cNvPr id="15363" name="Rectangle 5"/>
          <p:cNvSpPr>
            <a:spLocks noChangeArrowheads="1"/>
          </p:cNvSpPr>
          <p:nvPr/>
        </p:nvSpPr>
        <p:spPr bwMode="auto">
          <a:xfrm>
            <a:off x="0" y="1214438"/>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SOMMAIRE</a:t>
            </a:r>
          </a:p>
        </p:txBody>
      </p:sp>
      <p:pic>
        <p:nvPicPr>
          <p:cNvPr id="15364" name="Picture 7" descr="R:\5 RESSOURCES\2-LOGOTHEQUE\logo-sitram12_08.gif"/>
          <p:cNvPicPr>
            <a:picLocks noChangeAspect="1" noChangeArrowheads="1"/>
          </p:cNvPicPr>
          <p:nvPr/>
        </p:nvPicPr>
        <p:blipFill>
          <a:blip r:embed="rId3" cstate="print"/>
          <a:srcRect/>
          <a:stretch>
            <a:fillRect/>
          </a:stretch>
        </p:blipFill>
        <p:spPr bwMode="auto">
          <a:xfrm>
            <a:off x="7643813" y="6000750"/>
            <a:ext cx="709612" cy="504825"/>
          </a:xfrm>
          <a:prstGeom prst="rect">
            <a:avLst/>
          </a:prstGeom>
          <a:noFill/>
          <a:ln w="9525">
            <a:noFill/>
            <a:miter lim="800000"/>
            <a:headEnd/>
            <a:tailEnd/>
          </a:ln>
        </p:spPr>
      </p:pic>
      <p:sp>
        <p:nvSpPr>
          <p:cNvPr id="15365" name="ZoneTexte 4"/>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91440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795"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stationnement (4/4)</a:t>
            </a:r>
          </a:p>
        </p:txBody>
      </p:sp>
      <p:pic>
        <p:nvPicPr>
          <p:cNvPr id="33796" name="Picture 2"/>
          <p:cNvPicPr>
            <a:picLocks noChangeAspect="1" noChangeArrowheads="1"/>
          </p:cNvPicPr>
          <p:nvPr/>
        </p:nvPicPr>
        <p:blipFill>
          <a:blip r:embed="rId3" cstate="print"/>
          <a:srcRect/>
          <a:stretch>
            <a:fillRect/>
          </a:stretch>
        </p:blipFill>
        <p:spPr bwMode="auto">
          <a:xfrm>
            <a:off x="428625" y="2027238"/>
            <a:ext cx="7929563" cy="4830762"/>
          </a:xfrm>
          <a:prstGeom prst="rect">
            <a:avLst/>
          </a:prstGeom>
          <a:noFill/>
          <a:ln w="9525">
            <a:noFill/>
            <a:miter lim="800000"/>
            <a:headEnd/>
            <a:tailEnd/>
          </a:ln>
        </p:spPr>
      </p:pic>
      <p:sp>
        <p:nvSpPr>
          <p:cNvPr id="8" name="Titre 1"/>
          <p:cNvSpPr txBox="1">
            <a:spLocks/>
          </p:cNvSpPr>
          <p:nvPr/>
        </p:nvSpPr>
        <p:spPr bwMode="auto">
          <a:xfrm>
            <a:off x="3214688" y="2071688"/>
            <a:ext cx="1571625" cy="857250"/>
          </a:xfrm>
          <a:prstGeom prst="rect">
            <a:avLst/>
          </a:prstGeom>
          <a:noFill/>
          <a:ln w="9525">
            <a:noFill/>
            <a:miter lim="800000"/>
            <a:headEnd/>
            <a:tailEnd/>
          </a:ln>
        </p:spPr>
        <p:txBody>
          <a:bodyPr anchor="ctr"/>
          <a:lstStyle/>
          <a:p>
            <a:pPr eaLnBrk="0" hangingPunct="0">
              <a:lnSpc>
                <a:spcPct val="120000"/>
              </a:lnSpc>
              <a:defRPr/>
            </a:pPr>
            <a:r>
              <a:rPr lang="fr-FR" sz="1400" b="1" dirty="0">
                <a:latin typeface="Arial" pitchFamily="34" charset="0"/>
                <a:ea typeface="+mj-ea"/>
                <a:cs typeface="Arial" pitchFamily="34" charset="0"/>
              </a:rPr>
              <a:t>Février 2007 : </a:t>
            </a:r>
            <a:r>
              <a:rPr lang="fr-FR" sz="1400" dirty="0">
                <a:latin typeface="Arial" pitchFamily="34" charset="0"/>
                <a:ea typeface="+mj-ea"/>
                <a:cs typeface="Arial" pitchFamily="34" charset="0"/>
              </a:rPr>
              <a:t>fermeture du parking Europe </a:t>
            </a:r>
          </a:p>
        </p:txBody>
      </p:sp>
      <p:sp>
        <p:nvSpPr>
          <p:cNvPr id="9" name="Titre 1"/>
          <p:cNvSpPr txBox="1">
            <a:spLocks/>
          </p:cNvSpPr>
          <p:nvPr/>
        </p:nvSpPr>
        <p:spPr bwMode="auto">
          <a:xfrm>
            <a:off x="4714875" y="2000250"/>
            <a:ext cx="1785938" cy="1000125"/>
          </a:xfrm>
          <a:prstGeom prst="rect">
            <a:avLst/>
          </a:prstGeom>
          <a:noFill/>
          <a:ln w="9525">
            <a:noFill/>
            <a:miter lim="800000"/>
            <a:headEnd/>
            <a:tailEnd/>
          </a:ln>
        </p:spPr>
        <p:txBody>
          <a:bodyPr anchor="ctr"/>
          <a:lstStyle/>
          <a:p>
            <a:pPr algn="r" eaLnBrk="0" hangingPunct="0">
              <a:lnSpc>
                <a:spcPct val="120000"/>
              </a:lnSpc>
              <a:defRPr/>
            </a:pPr>
            <a:r>
              <a:rPr lang="fr-FR" sz="1400" b="1" dirty="0">
                <a:latin typeface="Arial" pitchFamily="34" charset="0"/>
                <a:ea typeface="+mj-ea"/>
                <a:cs typeface="Arial" pitchFamily="34" charset="0"/>
              </a:rPr>
              <a:t>Octobre 2008 : </a:t>
            </a:r>
            <a:r>
              <a:rPr lang="fr-FR" sz="1400" dirty="0">
                <a:latin typeface="Arial" pitchFamily="34" charset="0"/>
                <a:ea typeface="+mj-ea"/>
                <a:cs typeface="Arial" pitchFamily="34" charset="0"/>
              </a:rPr>
              <a:t>ouverture du parking Porte Jeune</a:t>
            </a:r>
          </a:p>
        </p:txBody>
      </p:sp>
      <p:cxnSp>
        <p:nvCxnSpPr>
          <p:cNvPr id="11" name="Connecteur droit 10"/>
          <p:cNvCxnSpPr/>
          <p:nvPr/>
        </p:nvCxnSpPr>
        <p:spPr>
          <a:xfrm rot="5400000">
            <a:off x="3143250" y="2928938"/>
            <a:ext cx="642938" cy="50006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6200000" flipH="1">
            <a:off x="5715000" y="3071813"/>
            <a:ext cx="1000125" cy="714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801" name="ZoneTexte 9"/>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20</a:t>
            </a:r>
          </a:p>
        </p:txBody>
      </p:sp>
      <p:sp>
        <p:nvSpPr>
          <p:cNvPr id="13" name="Titre 1"/>
          <p:cNvSpPr txBox="1">
            <a:spLocks/>
          </p:cNvSpPr>
          <p:nvPr/>
        </p:nvSpPr>
        <p:spPr bwMode="auto">
          <a:xfrm>
            <a:off x="785813" y="1071563"/>
            <a:ext cx="8072437" cy="85725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La fréquentation </a:t>
            </a:r>
            <a:r>
              <a:rPr lang="fr-FR" sz="2000" b="1" dirty="0">
                <a:latin typeface="Arial" pitchFamily="34" charset="0"/>
                <a:ea typeface="+mj-ea"/>
                <a:cs typeface="Arial" pitchFamily="34" charset="0"/>
              </a:rPr>
              <a:t>mensuelle des </a:t>
            </a:r>
            <a:r>
              <a:rPr lang="fr-FR" sz="2000" b="1" dirty="0">
                <a:latin typeface="Arial" pitchFamily="34" charset="0"/>
                <a:ea typeface="+mj-ea"/>
                <a:cs typeface="Arial" pitchFamily="34" charset="0"/>
              </a:rPr>
              <a:t>parkings en ouvrage </a:t>
            </a:r>
          </a:p>
          <a:p>
            <a:pPr eaLnBrk="0" hangingPunct="0">
              <a:lnSpc>
                <a:spcPct val="120000"/>
              </a:lnSpc>
              <a:defRPr/>
            </a:pPr>
            <a:r>
              <a:rPr lang="fr-FR" sz="2000" b="1" dirty="0">
                <a:latin typeface="Arial" pitchFamily="34" charset="0"/>
                <a:ea typeface="+mj-ea"/>
                <a:cs typeface="Arial" pitchFamily="34" charset="0"/>
              </a:rPr>
              <a:t>et des P + R </a:t>
            </a:r>
            <a:r>
              <a:rPr lang="fr-FR" sz="2000" b="1" dirty="0">
                <a:latin typeface="Arial" pitchFamily="34" charset="0"/>
                <a:ea typeface="+mj-ea"/>
                <a:cs typeface="Arial" pitchFamily="34" charset="0"/>
              </a:rPr>
              <a:t>de janvier 2006 à juin 2009 </a:t>
            </a:r>
            <a:r>
              <a:rPr lang="fr-FR" sz="1400" i="1" dirty="0">
                <a:latin typeface="Arial" pitchFamily="34" charset="0"/>
                <a:ea typeface="+mj-ea"/>
                <a:cs typeface="Arial" pitchFamily="34" charset="0"/>
              </a:rPr>
              <a:t>(en </a:t>
            </a:r>
            <a:r>
              <a:rPr lang="fr-FR" sz="1400" i="1" dirty="0">
                <a:latin typeface="Arial" pitchFamily="34" charset="0"/>
                <a:ea typeface="+mj-ea"/>
                <a:cs typeface="Arial" pitchFamily="34" charset="0"/>
              </a:rPr>
              <a:t>nb. de véhicules / </a:t>
            </a:r>
            <a:r>
              <a:rPr lang="fr-FR" sz="1400" i="1" dirty="0">
                <a:latin typeface="Arial" pitchFamily="34" charset="0"/>
                <a:ea typeface="+mj-ea"/>
                <a:cs typeface="Arial" pitchFamily="34" charset="0"/>
              </a:rPr>
              <a:t>mois) </a:t>
            </a:r>
            <a:endParaRPr lang="fr-FR"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stationnement : actions </a:t>
            </a:r>
          </a:p>
        </p:txBody>
      </p:sp>
      <p:sp>
        <p:nvSpPr>
          <p:cNvPr id="34819"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a:t>
            </a:r>
            <a:br>
              <a:rPr lang="fr-FR" sz="2000" b="1">
                <a:cs typeface="Arial" charset="0"/>
              </a:rPr>
            </a:br>
            <a:r>
              <a:rPr lang="fr-FR" sz="2000" b="1">
                <a:cs typeface="Arial" charset="0"/>
              </a:rPr>
              <a:t>- </a:t>
            </a:r>
            <a:r>
              <a:rPr lang="fr-FR" sz="2000" b="1">
                <a:solidFill>
                  <a:srgbClr val="FF0000"/>
                </a:solidFill>
                <a:cs typeface="Arial" charset="0"/>
              </a:rPr>
              <a:t>Agrandissement du parking relais tramway « université »</a:t>
            </a:r>
            <a:r>
              <a:rPr lang="fr-FR" sz="2000" b="1">
                <a:cs typeface="Arial" charset="0"/>
              </a:rPr>
              <a:t> pour augmenter de </a:t>
            </a:r>
            <a:r>
              <a:rPr lang="fr-FR" sz="2000" b="1">
                <a:solidFill>
                  <a:srgbClr val="FF0000"/>
                </a:solidFill>
                <a:cs typeface="Arial" charset="0"/>
              </a:rPr>
              <a:t>40%</a:t>
            </a:r>
            <a:r>
              <a:rPr lang="fr-FR" sz="2000" b="1">
                <a:cs typeface="Arial" charset="0"/>
              </a:rPr>
              <a:t> sa capacité</a:t>
            </a:r>
            <a:br>
              <a:rPr lang="fr-FR" sz="2000" b="1">
                <a:cs typeface="Arial" charset="0"/>
              </a:rPr>
            </a:br>
            <a:r>
              <a:rPr lang="fr-FR" sz="2000" b="1">
                <a:cs typeface="Arial" charset="0"/>
              </a:rPr>
              <a:t>- </a:t>
            </a:r>
            <a:r>
              <a:rPr lang="fr-FR" sz="2000" b="1">
                <a:solidFill>
                  <a:srgbClr val="FF0000"/>
                </a:solidFill>
                <a:cs typeface="Arial" charset="0"/>
              </a:rPr>
              <a:t>Augmenter la capacité et la qualité du stationnement aux abords des gares</a:t>
            </a:r>
            <a:r>
              <a:rPr lang="fr-FR" sz="2000" b="1">
                <a:cs typeface="Arial" charset="0"/>
              </a:rPr>
              <a:t> du TTMVT ainsi que de celles de Bollwiller et Staffelfelden</a:t>
            </a:r>
            <a:br>
              <a:rPr lang="fr-FR" sz="2000" b="1">
                <a:cs typeface="Arial" charset="0"/>
              </a:rPr>
            </a:br>
            <a:r>
              <a:rPr lang="fr-FR" sz="2000" b="1">
                <a:cs typeface="Arial" charset="0"/>
              </a:rPr>
              <a:t> - Remise en place d’un </a:t>
            </a:r>
            <a:r>
              <a:rPr lang="fr-FR" sz="2000" b="1">
                <a:solidFill>
                  <a:srgbClr val="FF0000"/>
                </a:solidFill>
                <a:cs typeface="Arial" charset="0"/>
              </a:rPr>
              <a:t>code couleur pour les parkings </a:t>
            </a:r>
            <a:r>
              <a:rPr lang="fr-FR" sz="2000" b="1">
                <a:cs typeface="Arial" charset="0"/>
              </a:rPr>
              <a:t>du centre ville de Mulhouse et mise en place de </a:t>
            </a:r>
            <a:r>
              <a:rPr lang="fr-FR" sz="2000" b="1">
                <a:solidFill>
                  <a:srgbClr val="FF0000"/>
                </a:solidFill>
                <a:cs typeface="Arial" charset="0"/>
              </a:rPr>
              <a:t>panneaux dynamiques</a:t>
            </a:r>
            <a:r>
              <a:rPr lang="fr-FR" sz="2000" b="1">
                <a:cs typeface="Arial" charset="0"/>
              </a:rPr>
              <a:t/>
            </a:r>
            <a:br>
              <a:rPr lang="fr-FR" sz="2000" b="1">
                <a:cs typeface="Arial" charset="0"/>
              </a:rPr>
            </a:br>
            <a:r>
              <a:rPr lang="fr-FR" sz="2000" b="1">
                <a:cs typeface="Arial" charset="0"/>
              </a:rPr>
              <a:t/>
            </a:r>
            <a:br>
              <a:rPr lang="fr-FR" sz="2000" b="1">
                <a:cs typeface="Arial" charset="0"/>
              </a:rPr>
            </a:br>
            <a:r>
              <a:rPr lang="fr-FR" sz="2000" b="1">
                <a:cs typeface="Arial" charset="0"/>
              </a:rPr>
              <a:t>	</a:t>
            </a:r>
          </a:p>
        </p:txBody>
      </p:sp>
      <p:pic>
        <p:nvPicPr>
          <p:cNvPr id="34820" name="Picture 6" descr="Mulhouse-panneaux parking 2"/>
          <p:cNvPicPr>
            <a:picLocks noChangeAspect="1" noChangeArrowheads="1"/>
          </p:cNvPicPr>
          <p:nvPr/>
        </p:nvPicPr>
        <p:blipFill>
          <a:blip r:embed="rId3" cstate="print"/>
          <a:srcRect/>
          <a:stretch>
            <a:fillRect/>
          </a:stretch>
        </p:blipFill>
        <p:spPr bwMode="auto">
          <a:xfrm>
            <a:off x="144463" y="3836988"/>
            <a:ext cx="2627312" cy="1968500"/>
          </a:xfrm>
          <a:prstGeom prst="rect">
            <a:avLst/>
          </a:prstGeom>
          <a:noFill/>
          <a:ln w="9525">
            <a:noFill/>
            <a:miter lim="800000"/>
            <a:headEnd/>
            <a:tailEnd/>
          </a:ln>
        </p:spPr>
      </p:pic>
      <p:pic>
        <p:nvPicPr>
          <p:cNvPr id="34821" name="Picture 8" descr="IMGP1280"/>
          <p:cNvPicPr>
            <a:picLocks noChangeAspect="1" noChangeArrowheads="1"/>
          </p:cNvPicPr>
          <p:nvPr/>
        </p:nvPicPr>
        <p:blipFill>
          <a:blip r:embed="rId4" cstate="print"/>
          <a:srcRect/>
          <a:stretch>
            <a:fillRect/>
          </a:stretch>
        </p:blipFill>
        <p:spPr bwMode="auto">
          <a:xfrm>
            <a:off x="2916238" y="3859213"/>
            <a:ext cx="2592387" cy="1946275"/>
          </a:xfrm>
          <a:prstGeom prst="rect">
            <a:avLst/>
          </a:prstGeom>
          <a:noFill/>
          <a:ln w="9525">
            <a:noFill/>
            <a:miter lim="800000"/>
            <a:headEnd/>
            <a:tailEnd/>
          </a:ln>
        </p:spPr>
      </p:pic>
      <p:pic>
        <p:nvPicPr>
          <p:cNvPr id="34822" name="Picture 9" descr="p+tram"/>
          <p:cNvPicPr>
            <a:picLocks noChangeAspect="1" noChangeArrowheads="1"/>
          </p:cNvPicPr>
          <p:nvPr/>
        </p:nvPicPr>
        <p:blipFill>
          <a:blip r:embed="rId5" cstate="print"/>
          <a:srcRect/>
          <a:stretch>
            <a:fillRect/>
          </a:stretch>
        </p:blipFill>
        <p:spPr bwMode="auto">
          <a:xfrm>
            <a:off x="5643563" y="3881438"/>
            <a:ext cx="3419475" cy="1905000"/>
          </a:xfrm>
          <a:prstGeom prst="rect">
            <a:avLst/>
          </a:prstGeom>
          <a:noFill/>
          <a:ln w="9525">
            <a:noFill/>
            <a:miter lim="800000"/>
            <a:headEnd/>
            <a:tailEnd/>
          </a:ln>
        </p:spPr>
      </p:pic>
      <p:sp>
        <p:nvSpPr>
          <p:cNvPr id="34823"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vélo (1/2)</a:t>
            </a:r>
          </a:p>
        </p:txBody>
      </p:sp>
      <p:pic>
        <p:nvPicPr>
          <p:cNvPr id="35843" name="Picture 2" descr="R:\3 ETUDES\TRANSPORT-DEPLACEMENT\OBS PDU\Obs PDU 2009\SOU\2. Cartes\2. Voie publique\3. Aménagements cyclables\amenagements_cyclables.jpg"/>
          <p:cNvPicPr>
            <a:picLocks noChangeAspect="1" noChangeArrowheads="1"/>
          </p:cNvPicPr>
          <p:nvPr/>
        </p:nvPicPr>
        <p:blipFill>
          <a:blip r:embed="rId3" cstate="print"/>
          <a:srcRect l="7231" t="27319" r="53348" b="9366"/>
          <a:stretch>
            <a:fillRect/>
          </a:stretch>
        </p:blipFill>
        <p:spPr bwMode="auto">
          <a:xfrm>
            <a:off x="0" y="773113"/>
            <a:ext cx="5357813" cy="6084887"/>
          </a:xfrm>
          <a:prstGeom prst="rect">
            <a:avLst/>
          </a:prstGeom>
          <a:noFill/>
          <a:ln w="9525">
            <a:noFill/>
            <a:miter lim="800000"/>
            <a:headEnd/>
            <a:tailEnd/>
          </a:ln>
        </p:spPr>
      </p:pic>
      <p:pic>
        <p:nvPicPr>
          <p:cNvPr id="35844" name="Picture 2" descr="R:\3 ETUDES\TRANSPORT-DEPLACEMENT\OBS PDU\Obs PDU 2009\SOU\2. Cartes\2. Voie publique\3. Aménagements cyclables\amenagements_cyclables.jpg"/>
          <p:cNvPicPr>
            <a:picLocks noChangeAspect="1" noChangeArrowheads="1"/>
          </p:cNvPicPr>
          <p:nvPr/>
        </p:nvPicPr>
        <p:blipFill>
          <a:blip r:embed="rId3" cstate="print"/>
          <a:srcRect l="49211" t="17683" r="19778" b="45148"/>
          <a:stretch>
            <a:fillRect/>
          </a:stretch>
        </p:blipFill>
        <p:spPr bwMode="auto">
          <a:xfrm>
            <a:off x="4929188" y="714375"/>
            <a:ext cx="4214812" cy="3571875"/>
          </a:xfrm>
          <a:prstGeom prst="rect">
            <a:avLst/>
          </a:prstGeom>
          <a:noFill/>
          <a:ln w="9525">
            <a:noFill/>
            <a:miter lim="800000"/>
            <a:headEnd/>
            <a:tailEnd/>
          </a:ln>
        </p:spPr>
      </p:pic>
      <p:sp>
        <p:nvSpPr>
          <p:cNvPr id="13" name="Flèche droite 12"/>
          <p:cNvSpPr/>
          <p:nvPr/>
        </p:nvSpPr>
        <p:spPr>
          <a:xfrm rot="20149054">
            <a:off x="3297238" y="3929063"/>
            <a:ext cx="2566987" cy="600075"/>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Titre 1"/>
          <p:cNvSpPr txBox="1">
            <a:spLocks/>
          </p:cNvSpPr>
          <p:nvPr/>
        </p:nvSpPr>
        <p:spPr bwMode="auto">
          <a:xfrm>
            <a:off x="2643188" y="785813"/>
            <a:ext cx="2286000" cy="1500187"/>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Une amorce de maillage des aménagements cyclables</a:t>
            </a:r>
          </a:p>
        </p:txBody>
      </p:sp>
      <p:sp>
        <p:nvSpPr>
          <p:cNvPr id="15" name="Titre 1"/>
          <p:cNvSpPr txBox="1">
            <a:spLocks/>
          </p:cNvSpPr>
          <p:nvPr/>
        </p:nvSpPr>
        <p:spPr bwMode="auto">
          <a:xfrm>
            <a:off x="6000750" y="4643438"/>
            <a:ext cx="3143250" cy="1143000"/>
          </a:xfrm>
          <a:prstGeom prst="rect">
            <a:avLst/>
          </a:prstGeom>
          <a:noFill/>
          <a:ln w="9525">
            <a:noFill/>
            <a:miter lim="800000"/>
            <a:headEnd/>
            <a:tailEnd/>
          </a:ln>
        </p:spPr>
        <p:txBody>
          <a:bodyPr anchor="ctr"/>
          <a:lstStyle/>
          <a:p>
            <a:pPr eaLnBrk="0" hangingPunct="0">
              <a:lnSpc>
                <a:spcPct val="120000"/>
              </a:lnSpc>
              <a:spcBef>
                <a:spcPts val="1800"/>
              </a:spcBef>
              <a:defRPr/>
            </a:pPr>
            <a:r>
              <a:rPr lang="fr-FR" sz="2400" b="1" dirty="0">
                <a:solidFill>
                  <a:srgbClr val="FF0000"/>
                </a:solidFill>
                <a:latin typeface="Arial Black" pitchFamily="34" charset="0"/>
                <a:ea typeface="+mj-ea"/>
                <a:cs typeface="Arial" pitchFamily="34" charset="0"/>
              </a:rPr>
              <a:t>179 km </a:t>
            </a:r>
            <a:r>
              <a:rPr lang="fr-FR" sz="2000" dirty="0">
                <a:latin typeface="Arial" pitchFamily="34" charset="0"/>
                <a:ea typeface="+mj-ea"/>
                <a:cs typeface="Arial" pitchFamily="34" charset="0"/>
              </a:rPr>
              <a:t>d’aménagements cyclables en janvier 2009</a:t>
            </a:r>
            <a:endParaRPr lang="fr-FR" sz="2000" i="1" dirty="0">
              <a:latin typeface="Arial" pitchFamily="34" charset="0"/>
              <a:cs typeface="Arial" pitchFamily="34" charset="0"/>
            </a:endParaRPr>
          </a:p>
        </p:txBody>
      </p:sp>
      <p:pic>
        <p:nvPicPr>
          <p:cNvPr id="35848" name="Picture 7" descr="R:\5 RESSOURCES\2-LOGOTHEQUE\logo-sitram12_08.gif"/>
          <p:cNvPicPr>
            <a:picLocks noChangeAspect="1" noChangeArrowheads="1"/>
          </p:cNvPicPr>
          <p:nvPr/>
        </p:nvPicPr>
        <p:blipFill>
          <a:blip r:embed="rId4" cstate="print"/>
          <a:srcRect/>
          <a:stretch>
            <a:fillRect/>
          </a:stretch>
        </p:blipFill>
        <p:spPr bwMode="auto">
          <a:xfrm>
            <a:off x="7643813" y="5995988"/>
            <a:ext cx="709612" cy="504825"/>
          </a:xfrm>
          <a:prstGeom prst="rect">
            <a:avLst/>
          </a:prstGeom>
          <a:noFill/>
          <a:ln w="9525">
            <a:noFill/>
            <a:miter lim="800000"/>
            <a:headEnd/>
            <a:tailEnd/>
          </a:ln>
        </p:spPr>
      </p:pic>
      <p:sp>
        <p:nvSpPr>
          <p:cNvPr id="35849" name="ZoneTexte 8"/>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5929313"/>
            <a:ext cx="9144000"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67"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vélo (2/2)</a:t>
            </a:r>
          </a:p>
        </p:txBody>
      </p:sp>
      <p:sp>
        <p:nvSpPr>
          <p:cNvPr id="8" name="Titre 1"/>
          <p:cNvSpPr txBox="1">
            <a:spLocks/>
          </p:cNvSpPr>
          <p:nvPr/>
        </p:nvSpPr>
        <p:spPr bwMode="auto">
          <a:xfrm>
            <a:off x="214313" y="1143000"/>
            <a:ext cx="4143375"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Le succès grandissant de vélocité</a:t>
            </a:r>
          </a:p>
        </p:txBody>
      </p:sp>
      <p:sp>
        <p:nvSpPr>
          <p:cNvPr id="9" name="Titre 1"/>
          <p:cNvSpPr txBox="1">
            <a:spLocks/>
          </p:cNvSpPr>
          <p:nvPr/>
        </p:nvSpPr>
        <p:spPr bwMode="auto">
          <a:xfrm>
            <a:off x="4643438" y="1143000"/>
            <a:ext cx="4143375" cy="785813"/>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La croissance importante de l’activité de </a:t>
            </a:r>
            <a:r>
              <a:rPr lang="fr-FR" sz="2000" b="1" dirty="0" err="1">
                <a:latin typeface="Arial" pitchFamily="34" charset="0"/>
                <a:ea typeface="+mj-ea"/>
                <a:cs typeface="Arial" pitchFamily="34" charset="0"/>
              </a:rPr>
              <a:t>locacycle</a:t>
            </a:r>
            <a:endParaRPr lang="fr-FR" sz="2000" b="1" dirty="0">
              <a:latin typeface="Arial" pitchFamily="34" charset="0"/>
              <a:ea typeface="+mj-ea"/>
              <a:cs typeface="Arial" pitchFamily="34" charset="0"/>
            </a:endParaRPr>
          </a:p>
        </p:txBody>
      </p:sp>
      <p:pic>
        <p:nvPicPr>
          <p:cNvPr id="36870" name="Picture 2"/>
          <p:cNvPicPr>
            <a:picLocks noChangeAspect="1" noChangeArrowheads="1"/>
          </p:cNvPicPr>
          <p:nvPr/>
        </p:nvPicPr>
        <p:blipFill>
          <a:blip r:embed="rId3" cstate="print"/>
          <a:srcRect/>
          <a:stretch>
            <a:fillRect/>
          </a:stretch>
        </p:blipFill>
        <p:spPr bwMode="auto">
          <a:xfrm>
            <a:off x="0" y="3000375"/>
            <a:ext cx="4249738" cy="2786063"/>
          </a:xfrm>
          <a:prstGeom prst="rect">
            <a:avLst/>
          </a:prstGeom>
          <a:noFill/>
          <a:ln w="9525">
            <a:noFill/>
            <a:miter lim="800000"/>
            <a:headEnd/>
            <a:tailEnd/>
          </a:ln>
        </p:spPr>
      </p:pic>
      <p:pic>
        <p:nvPicPr>
          <p:cNvPr id="36871" name="Picture 3"/>
          <p:cNvPicPr>
            <a:picLocks noChangeAspect="1" noChangeArrowheads="1"/>
          </p:cNvPicPr>
          <p:nvPr/>
        </p:nvPicPr>
        <p:blipFill>
          <a:blip r:embed="rId4" cstate="print"/>
          <a:srcRect/>
          <a:stretch>
            <a:fillRect/>
          </a:stretch>
        </p:blipFill>
        <p:spPr bwMode="auto">
          <a:xfrm>
            <a:off x="4357688" y="3000375"/>
            <a:ext cx="4500562" cy="2652713"/>
          </a:xfrm>
          <a:prstGeom prst="rect">
            <a:avLst/>
          </a:prstGeom>
          <a:noFill/>
          <a:ln w="9525">
            <a:noFill/>
            <a:miter lim="800000"/>
            <a:headEnd/>
            <a:tailEnd/>
          </a:ln>
        </p:spPr>
      </p:pic>
      <p:sp>
        <p:nvSpPr>
          <p:cNvPr id="36872" name="Rectangle 11"/>
          <p:cNvSpPr>
            <a:spLocks noChangeArrowheads="1"/>
          </p:cNvSpPr>
          <p:nvPr/>
        </p:nvSpPr>
        <p:spPr bwMode="auto">
          <a:xfrm>
            <a:off x="214313" y="2211388"/>
            <a:ext cx="4071937" cy="646112"/>
          </a:xfrm>
          <a:prstGeom prst="rect">
            <a:avLst/>
          </a:prstGeom>
          <a:noFill/>
          <a:ln w="9525">
            <a:noFill/>
            <a:miter lim="800000"/>
            <a:headEnd/>
            <a:tailEnd/>
          </a:ln>
        </p:spPr>
        <p:txBody>
          <a:bodyPr>
            <a:spAutoFit/>
          </a:bodyPr>
          <a:lstStyle/>
          <a:p>
            <a:r>
              <a:rPr lang="fr-FR" i="1">
                <a:cs typeface="Arial" charset="0"/>
              </a:rPr>
              <a:t>L’usage de Vélocité en nombre moyen de mouvements / jour / mois</a:t>
            </a:r>
            <a:endParaRPr lang="fr-FR"/>
          </a:p>
        </p:txBody>
      </p:sp>
      <p:sp>
        <p:nvSpPr>
          <p:cNvPr id="36873" name="Rectangle 15"/>
          <p:cNvSpPr>
            <a:spLocks noChangeArrowheads="1"/>
          </p:cNvSpPr>
          <p:nvPr/>
        </p:nvSpPr>
        <p:spPr bwMode="auto">
          <a:xfrm>
            <a:off x="4643438" y="2214563"/>
            <a:ext cx="4071937" cy="646112"/>
          </a:xfrm>
          <a:prstGeom prst="rect">
            <a:avLst/>
          </a:prstGeom>
          <a:noFill/>
          <a:ln w="9525">
            <a:noFill/>
            <a:miter lim="800000"/>
            <a:headEnd/>
            <a:tailEnd/>
          </a:ln>
        </p:spPr>
        <p:txBody>
          <a:bodyPr>
            <a:spAutoFit/>
          </a:bodyPr>
          <a:lstStyle/>
          <a:p>
            <a:r>
              <a:rPr lang="fr-FR" i="1">
                <a:cs typeface="Arial" charset="0"/>
              </a:rPr>
              <a:t>Les recettes de gardiennage et de location de Locacycle</a:t>
            </a:r>
            <a:endParaRPr lang="fr-FR"/>
          </a:p>
        </p:txBody>
      </p:sp>
      <p:sp>
        <p:nvSpPr>
          <p:cNvPr id="17" name="Titre 1"/>
          <p:cNvSpPr txBox="1">
            <a:spLocks/>
          </p:cNvSpPr>
          <p:nvPr/>
        </p:nvSpPr>
        <p:spPr bwMode="auto">
          <a:xfrm>
            <a:off x="0" y="6000750"/>
            <a:ext cx="1428750" cy="857250"/>
          </a:xfrm>
          <a:prstGeom prst="rect">
            <a:avLst/>
          </a:prstGeom>
          <a:noFill/>
          <a:ln w="9525">
            <a:noFill/>
            <a:miter lim="800000"/>
            <a:headEnd/>
            <a:tailEnd/>
          </a:ln>
        </p:spPr>
        <p:txBody>
          <a:bodyPr anchor="ctr"/>
          <a:lstStyle/>
          <a:p>
            <a:pPr eaLnBrk="0" hangingPunct="0">
              <a:lnSpc>
                <a:spcPct val="120000"/>
              </a:lnSpc>
              <a:defRPr/>
            </a:pPr>
            <a:r>
              <a:rPr lang="fr-FR" sz="1400" b="1" i="1" dirty="0">
                <a:latin typeface="Arial" pitchFamily="34" charset="0"/>
                <a:ea typeface="+mj-ea"/>
                <a:cs typeface="Arial" pitchFamily="34" charset="0"/>
              </a:rPr>
              <a:t>Septembre 2007 : </a:t>
            </a:r>
            <a:r>
              <a:rPr lang="fr-FR" sz="1400" i="1" dirty="0">
                <a:latin typeface="Arial" pitchFamily="34" charset="0"/>
                <a:ea typeface="+mj-ea"/>
                <a:cs typeface="Arial" pitchFamily="34" charset="0"/>
              </a:rPr>
              <a:t>mise en service</a:t>
            </a:r>
          </a:p>
        </p:txBody>
      </p:sp>
      <p:cxnSp>
        <p:nvCxnSpPr>
          <p:cNvPr id="18" name="Connecteur droit 17"/>
          <p:cNvCxnSpPr/>
          <p:nvPr/>
        </p:nvCxnSpPr>
        <p:spPr>
          <a:xfrm rot="5400000" flipH="1" flipV="1">
            <a:off x="214313" y="5929313"/>
            <a:ext cx="28575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flipH="1" flipV="1">
            <a:off x="1643063" y="5929313"/>
            <a:ext cx="28575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itre 1"/>
          <p:cNvSpPr txBox="1">
            <a:spLocks/>
          </p:cNvSpPr>
          <p:nvPr/>
        </p:nvSpPr>
        <p:spPr bwMode="auto">
          <a:xfrm>
            <a:off x="1571625" y="6000750"/>
            <a:ext cx="1428750" cy="857250"/>
          </a:xfrm>
          <a:prstGeom prst="rect">
            <a:avLst/>
          </a:prstGeom>
          <a:noFill/>
          <a:ln w="9525">
            <a:noFill/>
            <a:miter lim="800000"/>
            <a:headEnd/>
            <a:tailEnd/>
          </a:ln>
        </p:spPr>
        <p:txBody>
          <a:bodyPr anchor="ctr"/>
          <a:lstStyle/>
          <a:p>
            <a:pPr eaLnBrk="0" hangingPunct="0">
              <a:lnSpc>
                <a:spcPct val="120000"/>
              </a:lnSpc>
              <a:defRPr/>
            </a:pPr>
            <a:r>
              <a:rPr lang="fr-FR" sz="1400" b="1" i="1" dirty="0">
                <a:latin typeface="Arial" pitchFamily="34" charset="0"/>
                <a:ea typeface="+mj-ea"/>
                <a:cs typeface="Arial" pitchFamily="34" charset="0"/>
              </a:rPr>
              <a:t>Juin 2008 : </a:t>
            </a:r>
            <a:r>
              <a:rPr lang="fr-FR" sz="1400" i="1" dirty="0">
                <a:latin typeface="Arial" pitchFamily="34" charset="0"/>
                <a:ea typeface="+mj-ea"/>
                <a:cs typeface="Arial" pitchFamily="34" charset="0"/>
              </a:rPr>
              <a:t>extension</a:t>
            </a:r>
          </a:p>
        </p:txBody>
      </p:sp>
      <p:sp>
        <p:nvSpPr>
          <p:cNvPr id="36878" name="ZoneTexte 13"/>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 vélo : actions</a:t>
            </a:r>
          </a:p>
        </p:txBody>
      </p:sp>
      <p:sp>
        <p:nvSpPr>
          <p:cNvPr id="37891" name="Titre 1"/>
          <p:cNvSpPr>
            <a:spLocks/>
          </p:cNvSpPr>
          <p:nvPr/>
        </p:nvSpPr>
        <p:spPr bwMode="auto">
          <a:xfrm>
            <a:off x="-612775" y="1196975"/>
            <a:ext cx="9505950" cy="2303463"/>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a:t>
            </a:r>
            <a:br>
              <a:rPr lang="fr-FR" sz="2000" b="1">
                <a:cs typeface="Arial" charset="0"/>
              </a:rPr>
            </a:br>
            <a:r>
              <a:rPr lang="fr-FR" sz="2000" b="1">
                <a:cs typeface="Arial" charset="0"/>
              </a:rPr>
              <a:t>- Afin de développer le stationnement des vélos, </a:t>
            </a:r>
            <a:r>
              <a:rPr lang="fr-FR" sz="2000" b="1">
                <a:solidFill>
                  <a:schemeClr val="accent2"/>
                </a:solidFill>
                <a:cs typeface="Arial" charset="0"/>
              </a:rPr>
              <a:t> </a:t>
            </a:r>
            <a:r>
              <a:rPr lang="fr-FR" sz="2000" b="1">
                <a:solidFill>
                  <a:srgbClr val="FF0000"/>
                </a:solidFill>
                <a:cs typeface="Arial" charset="0"/>
              </a:rPr>
              <a:t>6 PLU ont mis en œuvre des mesures volontaires </a:t>
            </a:r>
            <a:r>
              <a:rPr lang="fr-FR" sz="2000" b="1">
                <a:solidFill>
                  <a:schemeClr val="accent2"/>
                </a:solidFill>
                <a:cs typeface="Arial" charset="0"/>
              </a:rPr>
              <a:t/>
            </a:r>
            <a:br>
              <a:rPr lang="fr-FR" sz="2000" b="1">
                <a:solidFill>
                  <a:schemeClr val="accent2"/>
                </a:solidFill>
                <a:cs typeface="Arial" charset="0"/>
              </a:rPr>
            </a:br>
            <a:r>
              <a:rPr lang="fr-FR" sz="2000" b="1">
                <a:cs typeface="Arial" charset="0"/>
              </a:rPr>
              <a:t>- Edition d’une </a:t>
            </a:r>
            <a:r>
              <a:rPr lang="fr-FR" sz="2000" b="1">
                <a:solidFill>
                  <a:srgbClr val="FF0000"/>
                </a:solidFill>
                <a:cs typeface="Arial" charset="0"/>
              </a:rPr>
              <a:t>carte des aménagements cyclables </a:t>
            </a:r>
            <a:r>
              <a:rPr lang="fr-FR" sz="2000" b="1">
                <a:cs typeface="Arial" charset="0"/>
              </a:rPr>
              <a:t>du pays de la région mulhousienne</a:t>
            </a:r>
            <a:br>
              <a:rPr lang="fr-FR" sz="2000" b="1">
                <a:cs typeface="Arial" charset="0"/>
              </a:rPr>
            </a:br>
            <a:r>
              <a:rPr lang="fr-FR" sz="2000" b="1">
                <a:cs typeface="Arial" charset="0"/>
              </a:rPr>
              <a:t>- Réalisation d’infrastructures cyclables :  </a:t>
            </a:r>
            <a:br>
              <a:rPr lang="fr-FR" sz="2000" b="1">
                <a:cs typeface="Arial" charset="0"/>
              </a:rPr>
            </a:br>
            <a:r>
              <a:rPr lang="fr-FR" sz="2000" b="1">
                <a:solidFill>
                  <a:srgbClr val="FF0000"/>
                </a:solidFill>
                <a:cs typeface="Arial" charset="0"/>
              </a:rPr>
              <a:t>généralisation des doubles sens cyclables</a:t>
            </a:r>
            <a:r>
              <a:rPr lang="fr-FR" sz="2000" b="1">
                <a:solidFill>
                  <a:schemeClr val="accent2"/>
                </a:solidFill>
                <a:cs typeface="Arial" charset="0"/>
              </a:rPr>
              <a:t/>
            </a:r>
            <a:br>
              <a:rPr lang="fr-FR" sz="2000" b="1">
                <a:solidFill>
                  <a:schemeClr val="accent2"/>
                </a:solidFill>
                <a:cs typeface="Arial" charset="0"/>
              </a:rPr>
            </a:br>
            <a:r>
              <a:rPr lang="fr-FR" sz="2000" b="1">
                <a:cs typeface="Arial" charset="0"/>
              </a:rPr>
              <a:t>- Mise en œuvre du plan vélo </a:t>
            </a:r>
            <a:r>
              <a:rPr lang="fr-FR" sz="2000" b="1">
                <a:solidFill>
                  <a:srgbClr val="FF0000"/>
                </a:solidFill>
                <a:cs typeface="Arial" charset="0"/>
              </a:rPr>
              <a:t>de la Ville </a:t>
            </a:r>
            <a:br>
              <a:rPr lang="fr-FR" sz="2000" b="1">
                <a:solidFill>
                  <a:srgbClr val="FF0000"/>
                </a:solidFill>
                <a:cs typeface="Arial" charset="0"/>
              </a:rPr>
            </a:br>
            <a:r>
              <a:rPr lang="fr-FR" sz="2000" b="1">
                <a:solidFill>
                  <a:srgbClr val="FF0000"/>
                </a:solidFill>
                <a:cs typeface="Arial" charset="0"/>
              </a:rPr>
              <a:t>de Mulhouse</a:t>
            </a:r>
          </a:p>
        </p:txBody>
      </p:sp>
      <p:pic>
        <p:nvPicPr>
          <p:cNvPr id="37892" name="Picture 7" descr="Mulhouse-rue schlumberger 2"/>
          <p:cNvPicPr>
            <a:picLocks noChangeAspect="1" noChangeArrowheads="1"/>
          </p:cNvPicPr>
          <p:nvPr/>
        </p:nvPicPr>
        <p:blipFill>
          <a:blip r:embed="rId3" cstate="print"/>
          <a:srcRect/>
          <a:stretch>
            <a:fillRect/>
          </a:stretch>
        </p:blipFill>
        <p:spPr bwMode="auto">
          <a:xfrm>
            <a:off x="5975350" y="2349500"/>
            <a:ext cx="2484438" cy="3313113"/>
          </a:xfrm>
          <a:prstGeom prst="rect">
            <a:avLst/>
          </a:prstGeom>
          <a:noFill/>
          <a:ln w="9525">
            <a:noFill/>
            <a:miter lim="800000"/>
            <a:headEnd/>
            <a:tailEnd/>
          </a:ln>
        </p:spPr>
      </p:pic>
      <p:pic>
        <p:nvPicPr>
          <p:cNvPr id="37893" name="Picture 8" descr="Mulhouse-rue couvent 1"/>
          <p:cNvPicPr>
            <a:picLocks noChangeAspect="1" noChangeArrowheads="1"/>
          </p:cNvPicPr>
          <p:nvPr/>
        </p:nvPicPr>
        <p:blipFill>
          <a:blip r:embed="rId4" cstate="print"/>
          <a:srcRect/>
          <a:stretch>
            <a:fillRect/>
          </a:stretch>
        </p:blipFill>
        <p:spPr bwMode="auto">
          <a:xfrm>
            <a:off x="830263" y="4005263"/>
            <a:ext cx="2012950" cy="2232025"/>
          </a:xfrm>
          <a:prstGeom prst="rect">
            <a:avLst/>
          </a:prstGeom>
          <a:noFill/>
          <a:ln w="9525">
            <a:noFill/>
            <a:miter lim="800000"/>
            <a:headEnd/>
            <a:tailEnd/>
          </a:ln>
        </p:spPr>
      </p:pic>
      <p:pic>
        <p:nvPicPr>
          <p:cNvPr id="37894" name="Picture 9" descr="Ruelisheim piste vers lycée pulversheim 1"/>
          <p:cNvPicPr>
            <a:picLocks noChangeAspect="1" noChangeArrowheads="1"/>
          </p:cNvPicPr>
          <p:nvPr/>
        </p:nvPicPr>
        <p:blipFill>
          <a:blip r:embed="rId5" cstate="print"/>
          <a:srcRect/>
          <a:stretch>
            <a:fillRect/>
          </a:stretch>
        </p:blipFill>
        <p:spPr bwMode="auto">
          <a:xfrm>
            <a:off x="3203575" y="3644900"/>
            <a:ext cx="2195513" cy="2592388"/>
          </a:xfrm>
          <a:prstGeom prst="rect">
            <a:avLst/>
          </a:prstGeom>
          <a:noFill/>
          <a:ln w="9525">
            <a:noFill/>
            <a:miter lim="800000"/>
            <a:headEnd/>
            <a:tailEnd/>
          </a:ln>
        </p:spPr>
      </p:pic>
      <p:sp>
        <p:nvSpPr>
          <p:cNvPr id="37895"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2. Voies publiques : les piétons : actions</a:t>
            </a:r>
          </a:p>
        </p:txBody>
      </p:sp>
      <p:sp>
        <p:nvSpPr>
          <p:cNvPr id="52229"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defRPr/>
            </a:pPr>
            <a:r>
              <a:rPr lang="fr-FR" sz="2000" b="1" dirty="0">
                <a:cs typeface="Arial" charset="0"/>
              </a:rPr>
              <a:t>	</a:t>
            </a:r>
            <a:br>
              <a:rPr lang="fr-FR" sz="2000" b="1" dirty="0">
                <a:cs typeface="Arial" charset="0"/>
              </a:rPr>
            </a:br>
            <a:r>
              <a:rPr lang="fr-FR" sz="2000" b="1" dirty="0">
                <a:cs typeface="Arial" charset="0"/>
              </a:rPr>
              <a:t>- </a:t>
            </a:r>
            <a:r>
              <a:rPr lang="fr-FR" sz="2000" b="1" dirty="0">
                <a:solidFill>
                  <a:srgbClr val="FF0000"/>
                </a:solidFill>
                <a:cs typeface="Arial" charset="0"/>
              </a:rPr>
              <a:t>Améliorer l’accessibilité du territoire :</a:t>
            </a:r>
            <a:r>
              <a:rPr lang="fr-FR" sz="2000" b="1" dirty="0">
                <a:solidFill>
                  <a:srgbClr val="FF0000"/>
                </a:solidFill>
                <a:effectLst>
                  <a:outerShdw blurRad="38100" dist="38100" dir="2700000" algn="tl">
                    <a:srgbClr val="C0C0C0"/>
                  </a:outerShdw>
                </a:effectLst>
                <a:cs typeface="Arial" charset="0"/>
              </a:rPr>
              <a:t>	</a:t>
            </a:r>
            <a:r>
              <a:rPr lang="fr-FR" sz="2000" b="1" dirty="0">
                <a:solidFill>
                  <a:schemeClr val="accent2"/>
                </a:solidFill>
                <a:effectLst>
                  <a:outerShdw blurRad="38100" dist="38100" dir="2700000" algn="tl">
                    <a:srgbClr val="C0C0C0"/>
                  </a:outerShdw>
                </a:effectLst>
                <a:cs typeface="Arial" charset="0"/>
              </a:rPr>
              <a:t/>
            </a:r>
            <a:br>
              <a:rPr lang="fr-FR" sz="2000" b="1" dirty="0">
                <a:solidFill>
                  <a:schemeClr val="accent2"/>
                </a:solidFill>
                <a:effectLst>
                  <a:outerShdw blurRad="38100" dist="38100" dir="2700000" algn="tl">
                    <a:srgbClr val="C0C0C0"/>
                  </a:outerShdw>
                </a:effectLst>
                <a:cs typeface="Arial" charset="0"/>
              </a:rPr>
            </a:br>
            <a:r>
              <a:rPr lang="fr-FR" sz="2000" b="1" dirty="0">
                <a:solidFill>
                  <a:schemeClr val="accent2"/>
                </a:solidFill>
                <a:effectLst>
                  <a:outerShdw blurRad="38100" dist="38100" dir="2700000" algn="tl">
                    <a:srgbClr val="C0C0C0"/>
                  </a:outerShdw>
                </a:effectLst>
                <a:cs typeface="Arial" charset="0"/>
              </a:rPr>
              <a:t>		</a:t>
            </a:r>
            <a:r>
              <a:rPr lang="fr-FR" sz="2000" b="1" dirty="0">
                <a:cs typeface="Arial" charset="0"/>
              </a:rPr>
              <a:t>.</a:t>
            </a:r>
            <a:r>
              <a:rPr lang="fr-FR" sz="2000" b="1" dirty="0">
                <a:solidFill>
                  <a:schemeClr val="accent2"/>
                </a:solidFill>
                <a:cs typeface="Arial" charset="0"/>
              </a:rPr>
              <a:t>  </a:t>
            </a:r>
            <a:r>
              <a:rPr lang="fr-FR" sz="2000" b="1" dirty="0">
                <a:cs typeface="Arial" charset="0"/>
              </a:rPr>
              <a:t>Adoption du </a:t>
            </a:r>
            <a:r>
              <a:rPr lang="fr-FR" sz="2000" b="1" dirty="0">
                <a:solidFill>
                  <a:srgbClr val="FF0000"/>
                </a:solidFill>
                <a:cs typeface="Arial" charset="0"/>
              </a:rPr>
              <a:t>schéma directeur d’accessibilité des transports publics de l’agglomération mulhousienne </a:t>
            </a:r>
            <a:r>
              <a:rPr lang="fr-FR" sz="2000" b="1" dirty="0">
                <a:cs typeface="Arial" charset="0"/>
              </a:rPr>
              <a:t>le 12/12/0/8</a:t>
            </a:r>
            <a:br>
              <a:rPr lang="fr-FR" sz="2000" b="1" dirty="0">
                <a:cs typeface="Arial" charset="0"/>
              </a:rPr>
            </a:br>
            <a:r>
              <a:rPr lang="fr-FR" sz="2000" b="1" dirty="0">
                <a:cs typeface="Arial" charset="0"/>
              </a:rPr>
              <a:t>		. Elaboration du </a:t>
            </a:r>
            <a:r>
              <a:rPr lang="fr-FR" sz="2000" b="1" dirty="0">
                <a:solidFill>
                  <a:srgbClr val="FF0000"/>
                </a:solidFill>
                <a:cs typeface="Arial" charset="0"/>
              </a:rPr>
              <a:t>plan de mise en accessibilité de la voirie </a:t>
            </a:r>
            <a:r>
              <a:rPr lang="fr-FR" sz="2000" b="1" dirty="0">
                <a:cs typeface="Arial" charset="0"/>
              </a:rPr>
              <a:t>par les communes avant le 23/12/09</a:t>
            </a:r>
            <a:br>
              <a:rPr lang="fr-FR" sz="2000" b="1" dirty="0">
                <a:cs typeface="Arial" charset="0"/>
              </a:rPr>
            </a:br>
            <a:r>
              <a:rPr lang="fr-FR" sz="2000" b="1" dirty="0">
                <a:cs typeface="Arial" charset="0"/>
              </a:rPr>
              <a:t>- Mise en place de </a:t>
            </a:r>
            <a:r>
              <a:rPr lang="fr-FR" sz="2000" b="1" dirty="0">
                <a:solidFill>
                  <a:srgbClr val="FF0000"/>
                </a:solidFill>
                <a:cs typeface="Arial" charset="0"/>
              </a:rPr>
              <a:t>3 nouveaux systèmes de </a:t>
            </a:r>
            <a:br>
              <a:rPr lang="fr-FR" sz="2000" b="1" dirty="0">
                <a:solidFill>
                  <a:srgbClr val="FF0000"/>
                </a:solidFill>
                <a:cs typeface="Arial" charset="0"/>
              </a:rPr>
            </a:br>
            <a:r>
              <a:rPr lang="fr-FR" sz="2000" b="1" dirty="0">
                <a:solidFill>
                  <a:srgbClr val="FF0000"/>
                </a:solidFill>
                <a:cs typeface="Arial" charset="0"/>
              </a:rPr>
              <a:t>ramassages scolaires piétons </a:t>
            </a:r>
            <a:r>
              <a:rPr lang="fr-FR" sz="2000" b="1" dirty="0">
                <a:cs typeface="Arial" charset="0"/>
              </a:rPr>
              <a:t>et d’un </a:t>
            </a:r>
            <a:r>
              <a:rPr lang="fr-FR" sz="2000" b="1" dirty="0" err="1">
                <a:solidFill>
                  <a:srgbClr val="FF0000"/>
                </a:solidFill>
                <a:cs typeface="Arial" charset="0"/>
              </a:rPr>
              <a:t>hippo</a:t>
            </a:r>
            <a:r>
              <a:rPr lang="fr-FR" sz="2000" b="1" dirty="0">
                <a:solidFill>
                  <a:srgbClr val="FF0000"/>
                </a:solidFill>
                <a:cs typeface="Arial" charset="0"/>
              </a:rPr>
              <a:t>-bus </a:t>
            </a:r>
            <a:r>
              <a:rPr lang="fr-FR" sz="2000" b="1" dirty="0">
                <a:cs typeface="Arial" charset="0"/>
              </a:rPr>
              <a:t/>
            </a:r>
            <a:br>
              <a:rPr lang="fr-FR" sz="2000" b="1" dirty="0">
                <a:cs typeface="Arial" charset="0"/>
              </a:rPr>
            </a:br>
            <a:r>
              <a:rPr lang="fr-FR" sz="2000" b="1" dirty="0">
                <a:cs typeface="Arial" charset="0"/>
              </a:rPr>
              <a:t/>
            </a:r>
            <a:br>
              <a:rPr lang="fr-FR" sz="2000" b="1" dirty="0">
                <a:cs typeface="Arial" charset="0"/>
              </a:rPr>
            </a:br>
            <a:endParaRPr lang="fr-FR" sz="2000" b="1" dirty="0">
              <a:cs typeface="Arial" charset="0"/>
            </a:endParaRPr>
          </a:p>
        </p:txBody>
      </p:sp>
      <p:pic>
        <p:nvPicPr>
          <p:cNvPr id="38916" name="Picture 7" descr="Ungersheim 2"/>
          <p:cNvPicPr>
            <a:picLocks noChangeAspect="1" noChangeArrowheads="1"/>
          </p:cNvPicPr>
          <p:nvPr/>
        </p:nvPicPr>
        <p:blipFill>
          <a:blip r:embed="rId3" cstate="print"/>
          <a:srcRect/>
          <a:stretch>
            <a:fillRect/>
          </a:stretch>
        </p:blipFill>
        <p:spPr bwMode="auto">
          <a:xfrm>
            <a:off x="539750" y="3922713"/>
            <a:ext cx="2663825" cy="1998662"/>
          </a:xfrm>
          <a:prstGeom prst="rect">
            <a:avLst/>
          </a:prstGeom>
          <a:noFill/>
          <a:ln w="9525">
            <a:noFill/>
            <a:miter lim="800000"/>
            <a:headEnd/>
            <a:tailEnd/>
          </a:ln>
        </p:spPr>
      </p:pic>
      <p:pic>
        <p:nvPicPr>
          <p:cNvPr id="38917" name="Picture 8" descr="Mulhouse PMR quai tuilerie 4"/>
          <p:cNvPicPr>
            <a:picLocks noChangeAspect="1" noChangeArrowheads="1"/>
          </p:cNvPicPr>
          <p:nvPr/>
        </p:nvPicPr>
        <p:blipFill>
          <a:blip r:embed="rId4" cstate="print"/>
          <a:srcRect/>
          <a:stretch>
            <a:fillRect/>
          </a:stretch>
        </p:blipFill>
        <p:spPr bwMode="auto">
          <a:xfrm>
            <a:off x="3348038" y="3789363"/>
            <a:ext cx="2881312" cy="2160587"/>
          </a:xfrm>
          <a:prstGeom prst="rect">
            <a:avLst/>
          </a:prstGeom>
          <a:noFill/>
          <a:ln w="9525">
            <a:noFill/>
            <a:miter lim="800000"/>
            <a:headEnd/>
            <a:tailEnd/>
          </a:ln>
        </p:spPr>
      </p:pic>
      <p:pic>
        <p:nvPicPr>
          <p:cNvPr id="38918" name="Picture 9" descr="Riedisheim arrêt PMR couvent 4"/>
          <p:cNvPicPr>
            <a:picLocks noChangeAspect="1" noChangeArrowheads="1"/>
          </p:cNvPicPr>
          <p:nvPr/>
        </p:nvPicPr>
        <p:blipFill>
          <a:blip r:embed="rId5" cstate="print"/>
          <a:srcRect/>
          <a:stretch>
            <a:fillRect/>
          </a:stretch>
        </p:blipFill>
        <p:spPr bwMode="auto">
          <a:xfrm>
            <a:off x="6532563" y="2636838"/>
            <a:ext cx="2432050" cy="3241675"/>
          </a:xfrm>
          <a:prstGeom prst="rect">
            <a:avLst/>
          </a:prstGeom>
          <a:noFill/>
          <a:ln w="9525">
            <a:noFill/>
            <a:miter lim="800000"/>
            <a:headEnd/>
            <a:tailEnd/>
          </a:ln>
        </p:spPr>
      </p:pic>
      <p:sp>
        <p:nvSpPr>
          <p:cNvPr id="38919"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3. Le transport de marchandises : actions</a:t>
            </a:r>
          </a:p>
        </p:txBody>
      </p:sp>
      <p:sp>
        <p:nvSpPr>
          <p:cNvPr id="39939"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pPr>
            <a:r>
              <a:rPr lang="fr-FR" sz="2000" b="1">
                <a:cs typeface="Arial" charset="0"/>
              </a:rPr>
              <a:t>	</a:t>
            </a:r>
            <a:br>
              <a:rPr lang="fr-FR" sz="2000" b="1">
                <a:cs typeface="Arial" charset="0"/>
              </a:rPr>
            </a:br>
            <a:r>
              <a:rPr lang="fr-FR" sz="2000" b="1">
                <a:cs typeface="Arial" charset="0"/>
              </a:rPr>
              <a:t>- Mise en place </a:t>
            </a:r>
            <a:r>
              <a:rPr lang="fr-FR" sz="2000" b="1">
                <a:solidFill>
                  <a:srgbClr val="FF0000"/>
                </a:solidFill>
                <a:cs typeface="Arial" charset="0"/>
              </a:rPr>
              <a:t>fin 2009 d’un groupe de travail consultatif TMV </a:t>
            </a:r>
            <a:r>
              <a:rPr lang="fr-FR" sz="2000" b="1">
                <a:cs typeface="Arial" charset="0"/>
              </a:rPr>
              <a:t>qui associera les commerçants, les transporteurs, la ville , …</a:t>
            </a:r>
            <a:br>
              <a:rPr lang="fr-FR" sz="2000" b="1">
                <a:cs typeface="Arial" charset="0"/>
              </a:rPr>
            </a:br>
            <a:r>
              <a:rPr lang="fr-FR" sz="2000" b="1">
                <a:cs typeface="Arial" charset="0"/>
              </a:rPr>
              <a:t>Ses missions : réaliser un diagnostic partagé et travailler différentes pistes : revoir les emplacements des aires de livraison, développer des  modes de livraison innovants et propres, …</a:t>
            </a:r>
            <a:br>
              <a:rPr lang="fr-FR" sz="2000" b="1">
                <a:cs typeface="Arial" charset="0"/>
              </a:rPr>
            </a:br>
            <a:r>
              <a:rPr lang="fr-FR" sz="2000" b="1">
                <a:cs typeface="Arial" charset="0"/>
              </a:rPr>
              <a:t/>
            </a:r>
            <a:br>
              <a:rPr lang="fr-FR" sz="2000" b="1">
                <a:cs typeface="Arial" charset="0"/>
              </a:rPr>
            </a:br>
            <a:r>
              <a:rPr lang="fr-FR" sz="2000" b="1">
                <a:cs typeface="Arial" charset="0"/>
              </a:rPr>
              <a:t/>
            </a:r>
            <a:br>
              <a:rPr lang="fr-FR" sz="2000" b="1">
                <a:cs typeface="Arial" charset="0"/>
              </a:rPr>
            </a:br>
            <a:endParaRPr lang="fr-FR" sz="2000" b="1">
              <a:cs typeface="Arial" charset="0"/>
            </a:endParaRPr>
          </a:p>
        </p:txBody>
      </p:sp>
      <p:pic>
        <p:nvPicPr>
          <p:cNvPr id="39940" name="Picture 6" descr="petite_reine_2"/>
          <p:cNvPicPr>
            <a:picLocks noChangeAspect="1" noChangeArrowheads="1"/>
          </p:cNvPicPr>
          <p:nvPr/>
        </p:nvPicPr>
        <p:blipFill>
          <a:blip r:embed="rId3" cstate="print"/>
          <a:srcRect/>
          <a:stretch>
            <a:fillRect/>
          </a:stretch>
        </p:blipFill>
        <p:spPr bwMode="auto">
          <a:xfrm>
            <a:off x="3635375" y="3524250"/>
            <a:ext cx="3024188" cy="2352675"/>
          </a:xfrm>
          <a:prstGeom prst="rect">
            <a:avLst/>
          </a:prstGeom>
          <a:noFill/>
          <a:ln w="9525">
            <a:noFill/>
            <a:miter lim="800000"/>
            <a:headEnd/>
            <a:tailEnd/>
          </a:ln>
        </p:spPr>
      </p:pic>
      <p:pic>
        <p:nvPicPr>
          <p:cNvPr id="39941" name="Picture 7" descr="Elcidis2"/>
          <p:cNvPicPr>
            <a:picLocks noChangeAspect="1" noChangeArrowheads="1"/>
          </p:cNvPicPr>
          <p:nvPr/>
        </p:nvPicPr>
        <p:blipFill>
          <a:blip r:embed="rId4" cstate="print"/>
          <a:srcRect/>
          <a:stretch>
            <a:fillRect/>
          </a:stretch>
        </p:blipFill>
        <p:spPr bwMode="auto">
          <a:xfrm>
            <a:off x="217488" y="3511550"/>
            <a:ext cx="3130550" cy="2365375"/>
          </a:xfrm>
          <a:prstGeom prst="rect">
            <a:avLst/>
          </a:prstGeom>
          <a:noFill/>
          <a:ln w="9525">
            <a:noFill/>
            <a:miter lim="800000"/>
            <a:headEnd/>
            <a:tailEnd/>
          </a:ln>
        </p:spPr>
      </p:pic>
      <p:pic>
        <p:nvPicPr>
          <p:cNvPr id="39942" name="Picture 8"/>
          <p:cNvPicPr>
            <a:picLocks noChangeAspect="1" noChangeArrowheads="1"/>
          </p:cNvPicPr>
          <p:nvPr/>
        </p:nvPicPr>
        <p:blipFill>
          <a:blip r:embed="rId5" cstate="print"/>
          <a:srcRect/>
          <a:stretch>
            <a:fillRect/>
          </a:stretch>
        </p:blipFill>
        <p:spPr bwMode="auto">
          <a:xfrm>
            <a:off x="6827838" y="2779713"/>
            <a:ext cx="2065337" cy="3097212"/>
          </a:xfrm>
          <a:prstGeom prst="rect">
            <a:avLst/>
          </a:prstGeom>
          <a:noFill/>
          <a:ln w="9525">
            <a:noFill/>
            <a:miter lim="800000"/>
            <a:headEnd/>
            <a:tailEnd/>
          </a:ln>
        </p:spPr>
      </p:pic>
      <p:sp>
        <p:nvSpPr>
          <p:cNvPr id="39943"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4. La promotion des modes alternatifs : actions</a:t>
            </a:r>
          </a:p>
        </p:txBody>
      </p:sp>
      <p:sp>
        <p:nvSpPr>
          <p:cNvPr id="50182" name="Titre 1"/>
          <p:cNvSpPr>
            <a:spLocks/>
          </p:cNvSpPr>
          <p:nvPr/>
        </p:nvSpPr>
        <p:spPr bwMode="auto">
          <a:xfrm>
            <a:off x="-612775" y="1196975"/>
            <a:ext cx="9505950" cy="2663825"/>
          </a:xfrm>
          <a:prstGeom prst="rect">
            <a:avLst/>
          </a:prstGeom>
          <a:noFill/>
          <a:ln w="9525">
            <a:noFill/>
            <a:miter lim="800000"/>
            <a:headEnd/>
            <a:tailEnd/>
          </a:ln>
        </p:spPr>
        <p:txBody>
          <a:bodyPr anchor="ctr"/>
          <a:lstStyle/>
          <a:p>
            <a:pPr marL="838200" indent="-838200" eaLnBrk="0" hangingPunct="0">
              <a:lnSpc>
                <a:spcPct val="120000"/>
              </a:lnSpc>
              <a:buFont typeface="Wingdings" pitchFamily="2" charset="2"/>
              <a:buNone/>
              <a:defRPr/>
            </a:pPr>
            <a:r>
              <a:rPr lang="fr-FR" sz="2000" b="1" dirty="0">
                <a:cs typeface="Arial" charset="0"/>
              </a:rPr>
              <a:t>	</a:t>
            </a:r>
            <a:br>
              <a:rPr lang="fr-FR" sz="2000" b="1" dirty="0">
                <a:cs typeface="Arial" charset="0"/>
              </a:rPr>
            </a:br>
            <a:r>
              <a:rPr lang="fr-FR" sz="2000" b="1" dirty="0">
                <a:cs typeface="Arial" charset="0"/>
              </a:rPr>
              <a:t>-</a:t>
            </a:r>
            <a:r>
              <a:rPr lang="fr-FR" sz="2000" b="1" dirty="0">
                <a:solidFill>
                  <a:schemeClr val="accent2"/>
                </a:solidFill>
                <a:effectLst>
                  <a:outerShdw blurRad="38100" dist="38100" dir="2700000" algn="tl">
                    <a:srgbClr val="C0C0C0"/>
                  </a:outerShdw>
                </a:effectLst>
                <a:cs typeface="Arial" charset="0"/>
              </a:rPr>
              <a:t> </a:t>
            </a:r>
            <a:r>
              <a:rPr lang="fr-FR" sz="2000" b="1" dirty="0">
                <a:cs typeface="Arial" charset="0"/>
              </a:rPr>
              <a:t>Afin </a:t>
            </a:r>
            <a:r>
              <a:rPr lang="fr-FR" sz="2000" b="1" dirty="0">
                <a:solidFill>
                  <a:srgbClr val="FF0000"/>
                </a:solidFill>
                <a:cs typeface="Arial" charset="0"/>
              </a:rPr>
              <a:t>de sensibiliser les établissements publics et privés au management de la mobilité </a:t>
            </a:r>
            <a:r>
              <a:rPr lang="fr-FR" sz="2000" b="1" dirty="0">
                <a:solidFill>
                  <a:srgbClr val="FF0000"/>
                </a:solidFill>
                <a:effectLst>
                  <a:outerShdw blurRad="38100" dist="38100" dir="2700000" algn="tl">
                    <a:srgbClr val="C0C0C0"/>
                  </a:outerShdw>
                </a:effectLst>
                <a:cs typeface="Arial" charset="0"/>
              </a:rPr>
              <a:t>(PDE),</a:t>
            </a:r>
            <a:r>
              <a:rPr lang="fr-FR" sz="2000" b="1" dirty="0">
                <a:solidFill>
                  <a:srgbClr val="FF0000"/>
                </a:solidFill>
                <a:cs typeface="Arial" charset="0"/>
              </a:rPr>
              <a:t> </a:t>
            </a:r>
            <a:r>
              <a:rPr lang="fr-FR" sz="2000" b="1" dirty="0">
                <a:cs typeface="Arial" charset="0"/>
              </a:rPr>
              <a:t>le </a:t>
            </a:r>
            <a:r>
              <a:rPr lang="fr-FR" sz="2000" b="1" dirty="0">
                <a:solidFill>
                  <a:srgbClr val="FF0000"/>
                </a:solidFill>
                <a:cs typeface="Arial" charset="0"/>
              </a:rPr>
              <a:t>SITRAM a acquit des outils </a:t>
            </a:r>
            <a:r>
              <a:rPr lang="fr-FR" sz="2000" b="1" dirty="0">
                <a:cs typeface="Arial" charset="0"/>
              </a:rPr>
              <a:t>d’aide à la réalisation de diagnostics</a:t>
            </a:r>
            <a:br>
              <a:rPr lang="fr-FR" sz="2000" b="1" dirty="0">
                <a:cs typeface="Arial" charset="0"/>
              </a:rPr>
            </a:br>
            <a:r>
              <a:rPr lang="fr-FR" sz="2000" b="1" dirty="0">
                <a:cs typeface="Arial" charset="0"/>
              </a:rPr>
              <a:t>-</a:t>
            </a:r>
            <a:r>
              <a:rPr lang="fr-FR" sz="2000" b="1" dirty="0">
                <a:solidFill>
                  <a:schemeClr val="accent2"/>
                </a:solidFill>
                <a:cs typeface="Arial" charset="0"/>
              </a:rPr>
              <a:t> </a:t>
            </a:r>
            <a:r>
              <a:rPr lang="fr-FR" sz="2000" b="1" dirty="0">
                <a:solidFill>
                  <a:srgbClr val="FF0000"/>
                </a:solidFill>
                <a:cs typeface="Arial" charset="0"/>
              </a:rPr>
              <a:t>1 PDE finalisé </a:t>
            </a:r>
            <a:r>
              <a:rPr lang="fr-FR" sz="2000" b="1" dirty="0">
                <a:cs typeface="Arial" charset="0"/>
              </a:rPr>
              <a:t>(Ville/CAMSA) et des actions en faveur de la mobilité durable dans </a:t>
            </a:r>
            <a:r>
              <a:rPr lang="fr-FR" sz="2000" b="1" dirty="0">
                <a:solidFill>
                  <a:srgbClr val="FF0000"/>
                </a:solidFill>
                <a:cs typeface="Arial" charset="0"/>
              </a:rPr>
              <a:t>5 établissements</a:t>
            </a:r>
            <a:r>
              <a:rPr lang="fr-FR" sz="2000" b="1" dirty="0">
                <a:cs typeface="Arial" charset="0"/>
              </a:rPr>
              <a:t/>
            </a:r>
            <a:br>
              <a:rPr lang="fr-FR" sz="2000" b="1" dirty="0">
                <a:cs typeface="Arial" charset="0"/>
              </a:rPr>
            </a:br>
            <a:r>
              <a:rPr lang="fr-FR" sz="2000" b="1" dirty="0">
                <a:cs typeface="Arial" charset="0"/>
              </a:rPr>
              <a:t>- Afin de développer le service </a:t>
            </a:r>
            <a:br>
              <a:rPr lang="fr-FR" sz="2000" b="1" dirty="0">
                <a:cs typeface="Arial" charset="0"/>
              </a:rPr>
            </a:br>
            <a:r>
              <a:rPr lang="fr-FR" sz="2000" b="1" dirty="0">
                <a:cs typeface="Arial" charset="0"/>
              </a:rPr>
              <a:t>d’auto </a:t>
            </a:r>
            <a:r>
              <a:rPr lang="fr-FR" sz="2000" b="1" dirty="0">
                <a:cs typeface="Arial" charset="0"/>
              </a:rPr>
              <a:t>partage. </a:t>
            </a:r>
            <a:r>
              <a:rPr lang="fr-FR" sz="2000" b="1" dirty="0">
                <a:solidFill>
                  <a:srgbClr val="FF0000"/>
                </a:solidFill>
                <a:cs typeface="Arial" charset="0"/>
              </a:rPr>
              <a:t>L</a:t>
            </a:r>
            <a:r>
              <a:rPr lang="fr-FR" sz="2000" b="1" dirty="0">
                <a:solidFill>
                  <a:srgbClr val="FF0000"/>
                </a:solidFill>
                <a:cs typeface="Arial" charset="0"/>
              </a:rPr>
              <a:t>a </a:t>
            </a:r>
            <a:r>
              <a:rPr lang="fr-FR" sz="2000" b="1" dirty="0">
                <a:solidFill>
                  <a:srgbClr val="FF0000"/>
                </a:solidFill>
                <a:cs typeface="Arial" charset="0"/>
              </a:rPr>
              <a:t>CAMSA a signé </a:t>
            </a:r>
            <a:br>
              <a:rPr lang="fr-FR" sz="2000" b="1" dirty="0">
                <a:solidFill>
                  <a:srgbClr val="FF0000"/>
                </a:solidFill>
                <a:cs typeface="Arial" charset="0"/>
              </a:rPr>
            </a:br>
            <a:r>
              <a:rPr lang="fr-FR" sz="2000" b="1" dirty="0">
                <a:solidFill>
                  <a:srgbClr val="FF0000"/>
                </a:solidFill>
                <a:cs typeface="Arial" charset="0"/>
              </a:rPr>
              <a:t>une convention avec </a:t>
            </a:r>
            <a:br>
              <a:rPr lang="fr-FR" sz="2000" b="1" dirty="0">
                <a:solidFill>
                  <a:srgbClr val="FF0000"/>
                </a:solidFill>
                <a:cs typeface="Arial" charset="0"/>
              </a:rPr>
            </a:br>
            <a:r>
              <a:rPr lang="fr-FR" sz="2000" b="1" dirty="0">
                <a:solidFill>
                  <a:srgbClr val="FF0000"/>
                </a:solidFill>
                <a:cs typeface="Arial" charset="0"/>
              </a:rPr>
              <a:t>l’association « </a:t>
            </a:r>
            <a:r>
              <a:rPr lang="fr-FR" sz="2000" b="1" dirty="0" err="1">
                <a:solidFill>
                  <a:srgbClr val="FF0000"/>
                </a:solidFill>
                <a:cs typeface="Arial" charset="0"/>
              </a:rPr>
              <a:t>auto’trement</a:t>
            </a:r>
            <a:r>
              <a:rPr lang="fr-FR" sz="2000" b="1" dirty="0">
                <a:solidFill>
                  <a:srgbClr val="FF0000"/>
                </a:solidFill>
                <a:cs typeface="Arial" charset="0"/>
              </a:rPr>
              <a:t> »  </a:t>
            </a:r>
            <a:endParaRPr lang="fr-FR" dirty="0">
              <a:solidFill>
                <a:srgbClr val="FF0000"/>
              </a:solidFill>
              <a:latin typeface="Calibri" pitchFamily="34" charset="0"/>
            </a:endParaRPr>
          </a:p>
        </p:txBody>
      </p:sp>
      <p:pic>
        <p:nvPicPr>
          <p:cNvPr id="40964" name="Picture 7" descr="Mulhouse Autopartage mobilib 1"/>
          <p:cNvPicPr>
            <a:picLocks noChangeAspect="1" noChangeArrowheads="1"/>
          </p:cNvPicPr>
          <p:nvPr/>
        </p:nvPicPr>
        <p:blipFill>
          <a:blip r:embed="rId3" cstate="print"/>
          <a:srcRect/>
          <a:stretch>
            <a:fillRect/>
          </a:stretch>
        </p:blipFill>
        <p:spPr bwMode="auto">
          <a:xfrm>
            <a:off x="538163" y="4418013"/>
            <a:ext cx="3313112" cy="1797050"/>
          </a:xfrm>
          <a:prstGeom prst="rect">
            <a:avLst/>
          </a:prstGeom>
          <a:noFill/>
          <a:ln w="9525">
            <a:noFill/>
            <a:miter lim="800000"/>
            <a:headEnd/>
            <a:tailEnd/>
          </a:ln>
        </p:spPr>
      </p:pic>
      <p:pic>
        <p:nvPicPr>
          <p:cNvPr id="40965" name="Picture 8"/>
          <p:cNvPicPr>
            <a:picLocks noChangeAspect="1" noChangeArrowheads="1"/>
          </p:cNvPicPr>
          <p:nvPr/>
        </p:nvPicPr>
        <p:blipFill>
          <a:blip r:embed="rId4" cstate="print"/>
          <a:srcRect/>
          <a:stretch>
            <a:fillRect/>
          </a:stretch>
        </p:blipFill>
        <p:spPr bwMode="auto">
          <a:xfrm>
            <a:off x="4716463" y="2738438"/>
            <a:ext cx="4030662" cy="3067050"/>
          </a:xfrm>
          <a:prstGeom prst="rect">
            <a:avLst/>
          </a:prstGeom>
          <a:noFill/>
          <a:ln w="9525">
            <a:solidFill>
              <a:schemeClr val="tx1"/>
            </a:solidFill>
            <a:miter lim="800000"/>
            <a:headEnd/>
            <a:tailEnd/>
          </a:ln>
        </p:spPr>
      </p:pic>
      <p:sp>
        <p:nvSpPr>
          <p:cNvPr id="40966" name="ZoneTexte 5"/>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5. La qualité de l’air</a:t>
            </a:r>
          </a:p>
        </p:txBody>
      </p:sp>
      <p:sp>
        <p:nvSpPr>
          <p:cNvPr id="14" name="Titre 1"/>
          <p:cNvSpPr txBox="1">
            <a:spLocks/>
          </p:cNvSpPr>
          <p:nvPr/>
        </p:nvSpPr>
        <p:spPr bwMode="auto">
          <a:xfrm>
            <a:off x="6357938" y="2357438"/>
            <a:ext cx="2786062" cy="2286000"/>
          </a:xfrm>
          <a:prstGeom prst="rect">
            <a:avLst/>
          </a:prstGeom>
          <a:noFill/>
          <a:ln w="9525">
            <a:noFill/>
            <a:miter lim="800000"/>
            <a:headEnd/>
            <a:tailEnd/>
          </a:ln>
        </p:spPr>
        <p:txBody>
          <a:bodyPr anchor="ctr"/>
          <a:lstStyle/>
          <a:p>
            <a:pPr eaLnBrk="0" hangingPunct="0">
              <a:lnSpc>
                <a:spcPct val="120000"/>
              </a:lnSpc>
              <a:spcBef>
                <a:spcPts val="1800"/>
              </a:spcBef>
              <a:defRPr/>
            </a:pPr>
            <a:r>
              <a:rPr lang="fr-FR" sz="2400" b="1" dirty="0">
                <a:solidFill>
                  <a:srgbClr val="FF0000"/>
                </a:solidFill>
                <a:latin typeface="Arial Black" pitchFamily="34" charset="0"/>
                <a:ea typeface="+mj-ea"/>
                <a:cs typeface="Arial" pitchFamily="34" charset="0"/>
              </a:rPr>
              <a:t>10 </a:t>
            </a:r>
            <a:r>
              <a:rPr lang="fr-FR" sz="2400" b="1" dirty="0">
                <a:solidFill>
                  <a:srgbClr val="FF0000"/>
                </a:solidFill>
                <a:latin typeface="Arial Black" pitchFamily="34" charset="0"/>
                <a:ea typeface="+mj-ea"/>
                <a:cs typeface="Arial" pitchFamily="34" charset="0"/>
              </a:rPr>
              <a:t>jours </a:t>
            </a:r>
            <a:r>
              <a:rPr lang="fr-FR" sz="2000" dirty="0">
                <a:latin typeface="Arial" pitchFamily="34" charset="0"/>
                <a:ea typeface="+mj-ea"/>
                <a:cs typeface="Arial" pitchFamily="34" charset="0"/>
              </a:rPr>
              <a:t>de dépassement des niveaux de recommandation pour les particules en 2008</a:t>
            </a:r>
            <a:endParaRPr lang="fr-FR" sz="2000" i="1" dirty="0">
              <a:latin typeface="Arial" pitchFamily="34" charset="0"/>
              <a:cs typeface="Arial" pitchFamily="34" charset="0"/>
            </a:endParaRPr>
          </a:p>
        </p:txBody>
      </p:sp>
      <p:sp>
        <p:nvSpPr>
          <p:cNvPr id="15" name="Flèche droite 14"/>
          <p:cNvSpPr/>
          <p:nvPr/>
        </p:nvSpPr>
        <p:spPr>
          <a:xfrm>
            <a:off x="5572125" y="2643188"/>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1989" name="Picture 2" descr="R:\3 ETUDES\TRANSPORT-DEPLACEMENT\OBS PDU\Obs PDU 2009\SOU\3. Photos\5. Qualité de l'Air\Aspa source l'Alsace.jpg"/>
          <p:cNvPicPr>
            <a:picLocks noChangeAspect="1" noChangeArrowheads="1"/>
          </p:cNvPicPr>
          <p:nvPr/>
        </p:nvPicPr>
        <p:blipFill>
          <a:blip r:embed="rId3" cstate="print"/>
          <a:srcRect/>
          <a:stretch>
            <a:fillRect/>
          </a:stretch>
        </p:blipFill>
        <p:spPr bwMode="auto">
          <a:xfrm>
            <a:off x="0" y="2214563"/>
            <a:ext cx="5251450" cy="3500437"/>
          </a:xfrm>
          <a:prstGeom prst="rect">
            <a:avLst/>
          </a:prstGeom>
          <a:noFill/>
          <a:ln w="9525">
            <a:noFill/>
            <a:miter lim="800000"/>
            <a:headEnd/>
            <a:tailEnd/>
          </a:ln>
        </p:spPr>
      </p:pic>
      <p:pic>
        <p:nvPicPr>
          <p:cNvPr id="41990" name="Picture 7" descr="R:\5 RESSOURCES\2-LOGOTHEQUE\logo-sitram12_08.gif"/>
          <p:cNvPicPr>
            <a:picLocks noChangeAspect="1" noChangeArrowheads="1"/>
          </p:cNvPicPr>
          <p:nvPr/>
        </p:nvPicPr>
        <p:blipFill>
          <a:blip r:embed="rId4" cstate="print"/>
          <a:srcRect/>
          <a:stretch>
            <a:fillRect/>
          </a:stretch>
        </p:blipFill>
        <p:spPr bwMode="auto">
          <a:xfrm>
            <a:off x="7643813" y="5995988"/>
            <a:ext cx="709612" cy="504825"/>
          </a:xfrm>
          <a:prstGeom prst="rect">
            <a:avLst/>
          </a:prstGeom>
          <a:noFill/>
          <a:ln w="9525">
            <a:noFill/>
            <a:miter lim="800000"/>
            <a:headEnd/>
            <a:tailEnd/>
          </a:ln>
        </p:spPr>
      </p:pic>
      <p:sp>
        <p:nvSpPr>
          <p:cNvPr id="41991"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6. Les accidents (1/3)</a:t>
            </a:r>
          </a:p>
        </p:txBody>
      </p:sp>
      <p:sp>
        <p:nvSpPr>
          <p:cNvPr id="6" name="Titre 1"/>
          <p:cNvSpPr txBox="1">
            <a:spLocks/>
          </p:cNvSpPr>
          <p:nvPr/>
        </p:nvSpPr>
        <p:spPr bwMode="auto">
          <a:xfrm>
            <a:off x="3714750" y="1428750"/>
            <a:ext cx="4857750" cy="5357813"/>
          </a:xfrm>
          <a:prstGeom prst="rect">
            <a:avLst/>
          </a:prstGeom>
          <a:noFill/>
          <a:ln w="9525">
            <a:noFill/>
            <a:miter lim="800000"/>
            <a:headEnd/>
            <a:tailEnd/>
          </a:ln>
        </p:spPr>
        <p:txBody>
          <a:bodyPr anchor="ctr"/>
          <a:lstStyle/>
          <a:p>
            <a:pPr eaLnBrk="0" hangingPunct="0">
              <a:lnSpc>
                <a:spcPct val="120000"/>
              </a:lnSpc>
              <a:defRPr/>
            </a:pPr>
            <a:r>
              <a:rPr lang="fr-FR" sz="2800" b="1" dirty="0">
                <a:latin typeface="Arial" pitchFamily="34" charset="0"/>
                <a:ea typeface="+mj-ea"/>
                <a:cs typeface="Arial" pitchFamily="34" charset="0"/>
              </a:rPr>
              <a:t>Chiffres clés accidents </a:t>
            </a:r>
            <a:endParaRPr lang="fr-FR" sz="2800" b="1" dirty="0">
              <a:solidFill>
                <a:srgbClr val="FF0000"/>
              </a:solidFill>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225 accidents</a:t>
            </a:r>
          </a:p>
          <a:p>
            <a:pPr marL="268288" lvl="2" indent="-268288" eaLnBrk="0" hangingPunct="0">
              <a:lnSpc>
                <a:spcPct val="120000"/>
              </a:lnSpc>
              <a:spcBef>
                <a:spcPts val="0"/>
              </a:spcBef>
              <a:defRPr/>
            </a:pPr>
            <a:r>
              <a:rPr lang="fr-FR" i="1" dirty="0">
                <a:latin typeface="Arial" pitchFamily="34" charset="0"/>
                <a:cs typeface="Arial" pitchFamily="34" charset="0"/>
              </a:rPr>
              <a:t>		Evolution 2007-2008 : </a:t>
            </a:r>
            <a:r>
              <a:rPr lang="fr-FR" i="1" dirty="0">
                <a:solidFill>
                  <a:srgbClr val="FF0000"/>
                </a:solidFill>
                <a:latin typeface="Arial" pitchFamily="34" charset="0"/>
                <a:cs typeface="Arial" pitchFamily="34" charset="0"/>
              </a:rPr>
              <a:t>- 6,3%</a:t>
            </a:r>
            <a:endParaRPr lang="fr-FR" dirty="0">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290 victimes </a:t>
            </a:r>
          </a:p>
          <a:p>
            <a:pPr marL="1182688" lvl="2" indent="-268288" eaLnBrk="0" hangingPunct="0">
              <a:lnSpc>
                <a:spcPct val="120000"/>
              </a:lnSpc>
              <a:spcBef>
                <a:spcPts val="0"/>
              </a:spcBef>
              <a:defRPr/>
            </a:pPr>
            <a:r>
              <a:rPr lang="fr-FR" i="1" dirty="0">
                <a:latin typeface="Arial" pitchFamily="34" charset="0"/>
                <a:cs typeface="Arial" pitchFamily="34" charset="0"/>
              </a:rPr>
              <a:t>Evolution 2007-2008 : </a:t>
            </a:r>
            <a:r>
              <a:rPr lang="fr-FR" i="1" dirty="0">
                <a:solidFill>
                  <a:srgbClr val="FF0000"/>
                </a:solidFill>
                <a:latin typeface="Arial" pitchFamily="34" charset="0"/>
                <a:cs typeface="Arial" pitchFamily="34" charset="0"/>
              </a:rPr>
              <a:t>- 5,5 %</a:t>
            </a:r>
            <a:endParaRPr lang="fr-FR" b="1" dirty="0">
              <a:solidFill>
                <a:srgbClr val="FF0000"/>
              </a:solidFill>
              <a:latin typeface="Arial Black" pitchFamily="34" charset="0"/>
              <a:ea typeface="+mj-ea"/>
              <a:cs typeface="Arial" pitchFamily="34" charset="0"/>
            </a:endParaRPr>
          </a:p>
          <a:p>
            <a:pPr marL="268288" indent="-268288" eaLnBrk="0" hangingPunct="0">
              <a:lnSpc>
                <a:spcPct val="120000"/>
              </a:lnSpc>
              <a:spcBef>
                <a:spcPts val="1800"/>
              </a:spcBef>
              <a:defRPr/>
            </a:pPr>
            <a:r>
              <a:rPr lang="fr-FR" sz="2400" b="1" dirty="0">
                <a:solidFill>
                  <a:srgbClr val="FF0000"/>
                </a:solidFill>
                <a:latin typeface="Arial" pitchFamily="34" charset="0"/>
                <a:cs typeface="Arial" pitchFamily="34" charset="0"/>
              </a:rPr>
              <a:t>		</a:t>
            </a:r>
            <a:r>
              <a:rPr lang="fr-FR" sz="2400" b="1" dirty="0">
                <a:solidFill>
                  <a:srgbClr val="FF0000"/>
                </a:solidFill>
                <a:latin typeface="Arial Black" pitchFamily="34" charset="0"/>
                <a:cs typeface="Arial" pitchFamily="34" charset="0"/>
              </a:rPr>
              <a:t>10 tués </a:t>
            </a:r>
            <a:r>
              <a:rPr lang="fr-FR" sz="2000" dirty="0">
                <a:latin typeface="Arial" pitchFamily="34" charset="0"/>
                <a:cs typeface="Arial" pitchFamily="34" charset="0"/>
              </a:rPr>
              <a:t>en </a:t>
            </a:r>
            <a:r>
              <a:rPr lang="fr-FR" sz="2000" dirty="0">
                <a:latin typeface="Arial" pitchFamily="34" charset="0"/>
                <a:cs typeface="Arial" pitchFamily="34" charset="0"/>
              </a:rPr>
              <a:t>2008</a:t>
            </a:r>
            <a:endParaRPr lang="fr-FR" sz="2000" dirty="0">
              <a:latin typeface="Arial" pitchFamily="34" charset="0"/>
              <a:cs typeface="Arial" pitchFamily="34" charset="0"/>
            </a:endParaRPr>
          </a:p>
          <a:p>
            <a:pPr marL="268288" lvl="2" indent="-268288" eaLnBrk="0" hangingPunct="0">
              <a:lnSpc>
                <a:spcPct val="120000"/>
              </a:lnSpc>
              <a:spcBef>
                <a:spcPts val="0"/>
              </a:spcBef>
              <a:defRPr/>
            </a:pPr>
            <a:r>
              <a:rPr lang="fr-FR" sz="2000" dirty="0">
                <a:latin typeface="Arial" pitchFamily="34" charset="0"/>
                <a:cs typeface="Arial" pitchFamily="34" charset="0"/>
              </a:rPr>
              <a:t>	</a:t>
            </a:r>
            <a:r>
              <a:rPr lang="fr-FR" dirty="0">
                <a:latin typeface="Arial" pitchFamily="34" charset="0"/>
                <a:cs typeface="Arial" pitchFamily="34" charset="0"/>
              </a:rPr>
              <a:t>	</a:t>
            </a:r>
            <a:r>
              <a:rPr lang="fr-FR" i="1" dirty="0">
                <a:solidFill>
                  <a:srgbClr val="FF0000"/>
                </a:solidFill>
                <a:latin typeface="Arial" pitchFamily="34" charset="0"/>
                <a:cs typeface="Arial" pitchFamily="34" charset="0"/>
              </a:rPr>
              <a:t>12 tués </a:t>
            </a:r>
            <a:r>
              <a:rPr lang="fr-FR" i="1" dirty="0">
                <a:latin typeface="Arial" pitchFamily="34" charset="0"/>
                <a:cs typeface="Arial" pitchFamily="34" charset="0"/>
              </a:rPr>
              <a:t>en 2007</a:t>
            </a:r>
            <a:endParaRPr lang="fr-FR" i="1" dirty="0">
              <a:solidFill>
                <a:srgbClr val="FF0000"/>
              </a:solidFill>
              <a:latin typeface="Arial" pitchFamily="34" charset="0"/>
              <a:cs typeface="Arial" pitchFamily="34" charset="0"/>
            </a:endParaRPr>
          </a:p>
          <a:p>
            <a:pPr marL="268288" lvl="2" indent="-268288" eaLnBrk="0" hangingPunct="0">
              <a:lnSpc>
                <a:spcPct val="120000"/>
              </a:lnSpc>
              <a:spcBef>
                <a:spcPts val="1800"/>
              </a:spcBef>
              <a:defRPr/>
            </a:pPr>
            <a:r>
              <a:rPr lang="fr-FR" sz="2000" b="1" dirty="0">
                <a:solidFill>
                  <a:srgbClr val="FF0000"/>
                </a:solidFill>
                <a:latin typeface="Arial Black" pitchFamily="34" charset="0"/>
                <a:cs typeface="Arial" pitchFamily="34" charset="0"/>
              </a:rPr>
              <a:t>		</a:t>
            </a:r>
            <a:endParaRPr lang="fr-FR" dirty="0">
              <a:latin typeface="Arial" pitchFamily="34" charset="0"/>
              <a:cs typeface="Arial" pitchFamily="34" charset="0"/>
            </a:endParaRPr>
          </a:p>
          <a:p>
            <a:pPr marL="268288" lvl="2" indent="-268288" eaLnBrk="0" hangingPunct="0">
              <a:lnSpc>
                <a:spcPct val="120000"/>
              </a:lnSpc>
              <a:spcBef>
                <a:spcPts val="0"/>
              </a:spcBef>
              <a:defRPr/>
            </a:pPr>
            <a:endParaRPr lang="fr-FR" sz="2000" b="1" dirty="0">
              <a:solidFill>
                <a:srgbClr val="FF0000"/>
              </a:solidFill>
              <a:latin typeface="Arial" pitchFamily="34" charset="0"/>
              <a:cs typeface="Arial" pitchFamily="34" charset="0"/>
            </a:endParaRPr>
          </a:p>
        </p:txBody>
      </p:sp>
      <p:sp>
        <p:nvSpPr>
          <p:cNvPr id="8" name="Flèche droite 7"/>
          <p:cNvSpPr/>
          <p:nvPr/>
        </p:nvSpPr>
        <p:spPr>
          <a:xfrm>
            <a:off x="3857625" y="2643188"/>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a:off x="3857625" y="371475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droite 9"/>
          <p:cNvSpPr/>
          <p:nvPr/>
        </p:nvSpPr>
        <p:spPr>
          <a:xfrm>
            <a:off x="3929063" y="4643438"/>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3015" name="Picture 2" descr="R:\3 ETUDES\TRANSPORT-DEPLACEMENT\OBS PDU\Obs PDU 2009\SOU\3. Photos\6. Accidents\qécurité routière.bmp"/>
          <p:cNvPicPr>
            <a:picLocks noChangeAspect="1" noChangeArrowheads="1"/>
          </p:cNvPicPr>
          <p:nvPr/>
        </p:nvPicPr>
        <p:blipFill>
          <a:blip r:embed="rId3" cstate="print"/>
          <a:srcRect/>
          <a:stretch>
            <a:fillRect/>
          </a:stretch>
        </p:blipFill>
        <p:spPr bwMode="auto">
          <a:xfrm>
            <a:off x="0" y="1323975"/>
            <a:ext cx="3186113" cy="4819650"/>
          </a:xfrm>
          <a:prstGeom prst="rect">
            <a:avLst/>
          </a:prstGeom>
          <a:noFill/>
          <a:ln w="9525">
            <a:noFill/>
            <a:miter lim="800000"/>
            <a:headEnd/>
            <a:tailEnd/>
          </a:ln>
        </p:spPr>
      </p:pic>
      <p:pic>
        <p:nvPicPr>
          <p:cNvPr id="43016" name="Picture 7" descr="R:\5 RESSOURCES\2-LOGOTHEQUE\logo-sitram12_08.gif"/>
          <p:cNvPicPr>
            <a:picLocks noChangeAspect="1" noChangeArrowheads="1"/>
          </p:cNvPicPr>
          <p:nvPr/>
        </p:nvPicPr>
        <p:blipFill>
          <a:blip r:embed="rId4" cstate="print"/>
          <a:srcRect/>
          <a:stretch>
            <a:fillRect/>
          </a:stretch>
        </p:blipFill>
        <p:spPr bwMode="auto">
          <a:xfrm>
            <a:off x="7643813" y="5995988"/>
            <a:ext cx="709612" cy="504825"/>
          </a:xfrm>
          <a:prstGeom prst="rect">
            <a:avLst/>
          </a:prstGeom>
          <a:noFill/>
          <a:ln w="9525">
            <a:noFill/>
            <a:miter lim="800000"/>
            <a:headEnd/>
            <a:tailEnd/>
          </a:ln>
        </p:spPr>
      </p:pic>
      <p:sp>
        <p:nvSpPr>
          <p:cNvPr id="43017" name="ZoneTexte 11"/>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Soléa (1/4)</a:t>
            </a:r>
          </a:p>
        </p:txBody>
      </p:sp>
      <p:sp>
        <p:nvSpPr>
          <p:cNvPr id="9" name="Titre 1"/>
          <p:cNvSpPr txBox="1">
            <a:spLocks/>
          </p:cNvSpPr>
          <p:nvPr/>
        </p:nvSpPr>
        <p:spPr bwMode="auto">
          <a:xfrm>
            <a:off x="0" y="1357313"/>
            <a:ext cx="8858250" cy="5000625"/>
          </a:xfrm>
          <a:prstGeom prst="rect">
            <a:avLst/>
          </a:prstGeom>
          <a:noFill/>
          <a:ln w="9525">
            <a:noFill/>
            <a:miter lim="800000"/>
            <a:headEnd/>
            <a:tailEnd/>
          </a:ln>
        </p:spPr>
        <p:txBody>
          <a:bodyPr anchor="ctr"/>
          <a:lstStyle/>
          <a:p>
            <a:pPr eaLnBrk="0" hangingPunct="0">
              <a:lnSpc>
                <a:spcPct val="120000"/>
              </a:lnSpc>
              <a:defRPr/>
            </a:pPr>
            <a:r>
              <a:rPr lang="fr-FR" sz="2800" b="1" dirty="0">
                <a:latin typeface="Arial" pitchFamily="34" charset="0"/>
                <a:ea typeface="+mj-ea"/>
                <a:cs typeface="Arial" pitchFamily="34" charset="0"/>
              </a:rPr>
              <a:t>Chiffres clés Soléa</a:t>
            </a:r>
            <a:endParaRPr lang="fr-FR" sz="2800" b="1" dirty="0">
              <a:solidFill>
                <a:srgbClr val="FF0000"/>
              </a:solidFill>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6 426 000 km</a:t>
            </a:r>
            <a:r>
              <a:rPr lang="fr-FR" sz="2000" b="1" dirty="0">
                <a:solidFill>
                  <a:srgbClr val="FF0000"/>
                </a:solidFill>
                <a:latin typeface="Arial" pitchFamily="34" charset="0"/>
                <a:ea typeface="+mj-ea"/>
                <a:cs typeface="Arial" pitchFamily="34" charset="0"/>
              </a:rPr>
              <a:t> </a:t>
            </a:r>
            <a:r>
              <a:rPr lang="fr-FR" sz="2000" dirty="0">
                <a:latin typeface="Arial" pitchFamily="34" charset="0"/>
                <a:ea typeface="+mj-ea"/>
                <a:cs typeface="Arial" pitchFamily="34" charset="0"/>
              </a:rPr>
              <a:t>parcourus par les tramways et les bus en 2008 	dont </a:t>
            </a:r>
            <a:r>
              <a:rPr lang="fr-FR" sz="2400" b="1" dirty="0">
                <a:solidFill>
                  <a:srgbClr val="FF0000"/>
                </a:solidFill>
                <a:latin typeface="Arial Black" pitchFamily="34" charset="0"/>
                <a:ea typeface="+mj-ea"/>
                <a:cs typeface="Arial" pitchFamily="34" charset="0"/>
              </a:rPr>
              <a:t>14%</a:t>
            </a:r>
            <a:r>
              <a:rPr lang="fr-FR" sz="2400" dirty="0">
                <a:latin typeface="Arial Black" pitchFamily="34" charset="0"/>
                <a:ea typeface="+mj-ea"/>
                <a:cs typeface="Arial" pitchFamily="34" charset="0"/>
              </a:rPr>
              <a:t> </a:t>
            </a:r>
            <a:r>
              <a:rPr lang="fr-FR" sz="2000" dirty="0">
                <a:latin typeface="Arial" pitchFamily="34" charset="0"/>
                <a:ea typeface="+mj-ea"/>
                <a:cs typeface="Arial" pitchFamily="34" charset="0"/>
              </a:rPr>
              <a:t>en tramway et </a:t>
            </a:r>
            <a:r>
              <a:rPr lang="fr-FR" sz="2400" b="1" dirty="0">
                <a:solidFill>
                  <a:srgbClr val="FF0000"/>
                </a:solidFill>
                <a:latin typeface="Arial Black" pitchFamily="34" charset="0"/>
                <a:ea typeface="+mj-ea"/>
                <a:cs typeface="Arial" pitchFamily="34" charset="0"/>
              </a:rPr>
              <a:t>86 % </a:t>
            </a:r>
            <a:r>
              <a:rPr lang="fr-FR" sz="2000" dirty="0">
                <a:latin typeface="Arial" pitchFamily="34" charset="0"/>
                <a:ea typeface="+mj-ea"/>
                <a:cs typeface="Arial" pitchFamily="34" charset="0"/>
              </a:rPr>
              <a:t>en bus. </a:t>
            </a:r>
          </a:p>
          <a:p>
            <a:pPr marL="268288" indent="-268288" eaLnBrk="0" hangingPunct="0">
              <a:lnSpc>
                <a:spcPct val="120000"/>
              </a:lnSpc>
              <a:defRPr/>
            </a:pPr>
            <a:r>
              <a:rPr lang="fr-FR" i="1" dirty="0">
                <a:latin typeface="Arial" pitchFamily="34" charset="0"/>
                <a:ea typeface="+mj-ea"/>
                <a:cs typeface="Arial" pitchFamily="34" charset="0"/>
              </a:rPr>
              <a:t>		Progression prévue pour 2009 : </a:t>
            </a:r>
            <a:r>
              <a:rPr lang="fr-FR" i="1" dirty="0">
                <a:solidFill>
                  <a:srgbClr val="FF0000"/>
                </a:solidFill>
                <a:latin typeface="Arial" pitchFamily="34" charset="0"/>
                <a:ea typeface="+mj-ea"/>
                <a:cs typeface="Arial" pitchFamily="34" charset="0"/>
              </a:rPr>
              <a:t>+ 2,0% </a:t>
            </a:r>
            <a:endParaRPr lang="fr-FR" dirty="0">
              <a:latin typeface="Arial" pitchFamily="34" charset="0"/>
              <a:ea typeface="+mj-ea"/>
              <a:cs typeface="Arial" pitchFamily="34" charset="0"/>
            </a:endParaRPr>
          </a:p>
          <a:p>
            <a:pPr marL="268288" indent="-268288" eaLnBrk="0" hangingPunct="0">
              <a:lnSpc>
                <a:spcPct val="120000"/>
              </a:lnSpc>
              <a:spcBef>
                <a:spcPts val="12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19 000 </a:t>
            </a:r>
            <a:r>
              <a:rPr lang="fr-FR" sz="2400" b="1" dirty="0" err="1">
                <a:solidFill>
                  <a:srgbClr val="FF0000"/>
                </a:solidFill>
                <a:latin typeface="Arial Black" pitchFamily="34" charset="0"/>
                <a:ea typeface="+mj-ea"/>
                <a:cs typeface="Arial" pitchFamily="34" charset="0"/>
              </a:rPr>
              <a:t>000</a:t>
            </a:r>
            <a:r>
              <a:rPr lang="fr-FR" sz="2400" b="1" dirty="0">
                <a:solidFill>
                  <a:srgbClr val="FF0000"/>
                </a:solidFill>
                <a:latin typeface="Arial Black" pitchFamily="34" charset="0"/>
                <a:ea typeface="+mj-ea"/>
                <a:cs typeface="Arial" pitchFamily="34" charset="0"/>
              </a:rPr>
              <a:t> de déplacements </a:t>
            </a:r>
            <a:r>
              <a:rPr lang="fr-FR" dirty="0">
                <a:latin typeface="Arial" pitchFamily="34" charset="0"/>
                <a:ea typeface="+mj-ea"/>
                <a:cs typeface="Arial" pitchFamily="34" charset="0"/>
              </a:rPr>
              <a:t>réalisés sur le réseau Soléa 	en </a:t>
            </a:r>
            <a:r>
              <a:rPr lang="fr-FR" dirty="0">
                <a:latin typeface="Arial" pitchFamily="34" charset="0"/>
                <a:ea typeface="+mj-ea"/>
                <a:cs typeface="Arial" pitchFamily="34" charset="0"/>
              </a:rPr>
              <a:t>2008. </a:t>
            </a:r>
            <a:endParaRPr lang="fr-FR" dirty="0">
              <a:latin typeface="Arial" pitchFamily="34" charset="0"/>
              <a:ea typeface="+mj-ea"/>
              <a:cs typeface="Arial" pitchFamily="34" charset="0"/>
            </a:endParaRPr>
          </a:p>
          <a:p>
            <a:pPr marL="1182688" lvl="2" indent="-268288" eaLnBrk="0" hangingPunct="0">
              <a:lnSpc>
                <a:spcPct val="120000"/>
              </a:lnSpc>
              <a:defRPr/>
            </a:pPr>
            <a:r>
              <a:rPr lang="fr-FR" i="1" dirty="0">
                <a:latin typeface="Arial" pitchFamily="34" charset="0"/>
                <a:ea typeface="+mj-ea"/>
                <a:cs typeface="Arial" pitchFamily="34" charset="0"/>
              </a:rPr>
              <a:t>Tendance (sur la base des 6 premiers mois de 2009) : </a:t>
            </a:r>
            <a:r>
              <a:rPr lang="fr-FR" i="1" dirty="0">
                <a:solidFill>
                  <a:srgbClr val="FF0000"/>
                </a:solidFill>
                <a:latin typeface="Arial" pitchFamily="34" charset="0"/>
                <a:ea typeface="+mj-ea"/>
                <a:cs typeface="Arial" pitchFamily="34" charset="0"/>
              </a:rPr>
              <a:t>+ 2,0%</a:t>
            </a:r>
          </a:p>
          <a:p>
            <a:pPr marL="1182688" lvl="2" indent="-268288" eaLnBrk="0" hangingPunct="0">
              <a:lnSpc>
                <a:spcPct val="120000"/>
              </a:lnSpc>
              <a:defRPr/>
            </a:pPr>
            <a:r>
              <a:rPr lang="fr-FR" i="1" dirty="0">
                <a:latin typeface="Arial" pitchFamily="34" charset="0"/>
                <a:ea typeface="+mj-ea"/>
                <a:cs typeface="Arial" pitchFamily="34" charset="0"/>
              </a:rPr>
              <a:t>Evolution 2007 / 2008 : </a:t>
            </a:r>
            <a:r>
              <a:rPr lang="fr-FR" i="1" dirty="0">
                <a:solidFill>
                  <a:srgbClr val="FF0000"/>
                </a:solidFill>
                <a:latin typeface="Arial" pitchFamily="34" charset="0"/>
                <a:ea typeface="+mj-ea"/>
                <a:cs typeface="Arial" pitchFamily="34" charset="0"/>
              </a:rPr>
              <a:t>+ 5,0%</a:t>
            </a:r>
            <a:endParaRPr lang="fr-FR" b="1" dirty="0">
              <a:solidFill>
                <a:srgbClr val="FF0000"/>
              </a:solidFill>
              <a:latin typeface="Arial" pitchFamily="34" charset="0"/>
              <a:ea typeface="+mj-ea"/>
              <a:cs typeface="Arial" pitchFamily="34" charset="0"/>
            </a:endParaRPr>
          </a:p>
          <a:p>
            <a:pPr marL="268288" indent="-268288" eaLnBrk="0" hangingPunct="0">
              <a:lnSpc>
                <a:spcPct val="120000"/>
              </a:lnSpc>
              <a:spcBef>
                <a:spcPts val="12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103 400 voyages / </a:t>
            </a:r>
            <a:r>
              <a:rPr lang="fr-FR" sz="2400" b="1" dirty="0">
                <a:solidFill>
                  <a:srgbClr val="FF0000"/>
                </a:solidFill>
                <a:latin typeface="Arial Black" pitchFamily="34" charset="0"/>
                <a:ea typeface="+mj-ea"/>
                <a:cs typeface="Arial" pitchFamily="34" charset="0"/>
              </a:rPr>
              <a:t>jour </a:t>
            </a:r>
            <a:r>
              <a:rPr lang="fr-FR" dirty="0">
                <a:latin typeface="Arial" pitchFamily="34" charset="0"/>
                <a:ea typeface="+mj-ea"/>
                <a:cs typeface="Arial" pitchFamily="34" charset="0"/>
              </a:rPr>
              <a:t>en 2008 dont </a:t>
            </a:r>
            <a:r>
              <a:rPr lang="fr-FR" sz="2400" b="1" dirty="0">
                <a:solidFill>
                  <a:srgbClr val="FF0000"/>
                </a:solidFill>
                <a:latin typeface="Arial Black" pitchFamily="34" charset="0"/>
                <a:ea typeface="+mj-ea"/>
                <a:cs typeface="Arial" pitchFamily="34" charset="0"/>
              </a:rPr>
              <a:t>53 %</a:t>
            </a:r>
            <a:r>
              <a:rPr lang="fr-FR" sz="2000" b="1" dirty="0">
                <a:solidFill>
                  <a:srgbClr val="FF0000"/>
                </a:solidFill>
                <a:latin typeface="Arial" pitchFamily="34" charset="0"/>
                <a:ea typeface="+mj-ea"/>
                <a:cs typeface="Arial" pitchFamily="34" charset="0"/>
              </a:rPr>
              <a:t> </a:t>
            </a:r>
            <a:r>
              <a:rPr lang="fr-FR" dirty="0">
                <a:latin typeface="Arial" pitchFamily="34" charset="0"/>
                <a:ea typeface="+mj-ea"/>
                <a:cs typeface="Arial" pitchFamily="34" charset="0"/>
              </a:rPr>
              <a:t>en tramway et 	</a:t>
            </a:r>
            <a:r>
              <a:rPr lang="fr-FR" sz="2400" b="1" dirty="0">
                <a:solidFill>
                  <a:srgbClr val="FF0000"/>
                </a:solidFill>
                <a:latin typeface="Arial Black" pitchFamily="34" charset="0"/>
                <a:ea typeface="+mj-ea"/>
                <a:cs typeface="Arial" pitchFamily="34" charset="0"/>
              </a:rPr>
              <a:t>47 % </a:t>
            </a:r>
            <a:r>
              <a:rPr lang="fr-FR" dirty="0">
                <a:latin typeface="Arial" pitchFamily="34" charset="0"/>
                <a:ea typeface="+mj-ea"/>
                <a:cs typeface="Arial" pitchFamily="34" charset="0"/>
              </a:rPr>
              <a:t>en bus. </a:t>
            </a:r>
          </a:p>
          <a:p>
            <a:pPr marL="1182688" lvl="2" indent="-268288" eaLnBrk="0" hangingPunct="0">
              <a:lnSpc>
                <a:spcPct val="120000"/>
              </a:lnSpc>
              <a:defRPr/>
            </a:pPr>
            <a:r>
              <a:rPr lang="fr-FR" i="1" dirty="0">
                <a:latin typeface="Arial" pitchFamily="34" charset="0"/>
                <a:cs typeface="Arial" pitchFamily="34" charset="0"/>
              </a:rPr>
              <a:t>Evolution 2007-2008 : </a:t>
            </a:r>
            <a:r>
              <a:rPr lang="fr-FR" i="1" dirty="0">
                <a:solidFill>
                  <a:srgbClr val="FF0000"/>
                </a:solidFill>
                <a:latin typeface="Arial" pitchFamily="34" charset="0"/>
                <a:cs typeface="Arial" pitchFamily="34" charset="0"/>
              </a:rPr>
              <a:t>+ 11% </a:t>
            </a:r>
          </a:p>
          <a:p>
            <a:pPr marL="268288" indent="-268288" eaLnBrk="0" hangingPunct="0">
              <a:lnSpc>
                <a:spcPct val="120000"/>
              </a:lnSpc>
              <a:defRPr/>
            </a:pPr>
            <a:endParaRPr lang="fr-FR" dirty="0">
              <a:latin typeface="Arial" pitchFamily="34" charset="0"/>
              <a:ea typeface="+mj-ea"/>
              <a:cs typeface="Arial" pitchFamily="34" charset="0"/>
            </a:endParaRPr>
          </a:p>
        </p:txBody>
      </p:sp>
      <p:pic>
        <p:nvPicPr>
          <p:cNvPr id="16388" name="Picture 7" descr="R:\5 RESSOURCES\2-LOGOTHEQUE\logo-sitram12_08.gif"/>
          <p:cNvPicPr>
            <a:picLocks noChangeAspect="1" noChangeArrowheads="1"/>
          </p:cNvPicPr>
          <p:nvPr/>
        </p:nvPicPr>
        <p:blipFill>
          <a:blip r:embed="rId3" cstate="print"/>
          <a:srcRect/>
          <a:stretch>
            <a:fillRect/>
          </a:stretch>
        </p:blipFill>
        <p:spPr bwMode="auto">
          <a:xfrm>
            <a:off x="7643813" y="6000750"/>
            <a:ext cx="709612" cy="504825"/>
          </a:xfrm>
          <a:prstGeom prst="rect">
            <a:avLst/>
          </a:prstGeom>
          <a:noFill/>
          <a:ln w="9525">
            <a:noFill/>
            <a:miter lim="800000"/>
            <a:headEnd/>
            <a:tailEnd/>
          </a:ln>
        </p:spPr>
      </p:pic>
      <p:sp>
        <p:nvSpPr>
          <p:cNvPr id="8" name="Titre 1"/>
          <p:cNvSpPr txBox="1">
            <a:spLocks/>
          </p:cNvSpPr>
          <p:nvPr/>
        </p:nvSpPr>
        <p:spPr bwMode="auto">
          <a:xfrm>
            <a:off x="214313" y="1857375"/>
            <a:ext cx="8501062" cy="571500"/>
          </a:xfrm>
          <a:prstGeom prst="rect">
            <a:avLst/>
          </a:prstGeom>
          <a:noFill/>
          <a:ln w="9525">
            <a:noFill/>
            <a:miter lim="800000"/>
            <a:headEnd/>
            <a:tailEnd/>
          </a:ln>
        </p:spPr>
        <p:txBody>
          <a:bodyPr anchor="ctr"/>
          <a:lstStyle/>
          <a:p>
            <a:pPr eaLnBrk="0" hangingPunct="0">
              <a:lnSpc>
                <a:spcPct val="120000"/>
              </a:lnSpc>
              <a:defRPr/>
            </a:pPr>
            <a:endParaRPr lang="fr-FR" sz="2000" dirty="0">
              <a:latin typeface="Arial" pitchFamily="34" charset="0"/>
              <a:ea typeface="+mj-ea"/>
              <a:cs typeface="Arial" pitchFamily="34" charset="0"/>
            </a:endParaRPr>
          </a:p>
        </p:txBody>
      </p:sp>
      <p:sp>
        <p:nvSpPr>
          <p:cNvPr id="10" name="Flèche droite 9"/>
          <p:cNvSpPr/>
          <p:nvPr/>
        </p:nvSpPr>
        <p:spPr>
          <a:xfrm>
            <a:off x="142875" y="2071688"/>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droite 11"/>
          <p:cNvSpPr/>
          <p:nvPr/>
        </p:nvSpPr>
        <p:spPr>
          <a:xfrm>
            <a:off x="142875" y="342900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droite 12"/>
          <p:cNvSpPr/>
          <p:nvPr/>
        </p:nvSpPr>
        <p:spPr>
          <a:xfrm>
            <a:off x="142875" y="5000625"/>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93" name="ZoneTexte 10"/>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6. Les accidents (2/3)</a:t>
            </a:r>
          </a:p>
        </p:txBody>
      </p:sp>
      <p:sp>
        <p:nvSpPr>
          <p:cNvPr id="11" name="Titre 1"/>
          <p:cNvSpPr txBox="1">
            <a:spLocks/>
          </p:cNvSpPr>
          <p:nvPr/>
        </p:nvSpPr>
        <p:spPr bwMode="auto">
          <a:xfrm>
            <a:off x="0" y="1071563"/>
            <a:ext cx="9144000" cy="1071562"/>
          </a:xfrm>
          <a:prstGeom prst="rect">
            <a:avLst/>
          </a:prstGeom>
          <a:noFill/>
          <a:ln w="9525">
            <a:noFill/>
            <a:miter lim="800000"/>
            <a:headEnd/>
            <a:tailEnd/>
          </a:ln>
        </p:spPr>
        <p:txBody>
          <a:bodyPr anchor="ctr"/>
          <a:lstStyle/>
          <a:p>
            <a:pPr eaLnBrk="0" hangingPunct="0">
              <a:lnSpc>
                <a:spcPct val="120000"/>
              </a:lnSpc>
              <a:defRPr/>
            </a:pPr>
            <a:r>
              <a:rPr lang="fr-FR" sz="2400" b="1" dirty="0">
                <a:latin typeface="Arial" pitchFamily="34" charset="0"/>
                <a:ea typeface="+mj-ea"/>
                <a:cs typeface="Arial" pitchFamily="34" charset="0"/>
              </a:rPr>
              <a:t>Le recul du nombre d’accidents sur 2000-2005, une stabilisation sur 2006-2008</a:t>
            </a:r>
            <a:endParaRPr lang="fr-FR" sz="2400" b="1" dirty="0">
              <a:solidFill>
                <a:srgbClr val="FF0000"/>
              </a:solidFill>
              <a:latin typeface="Arial" pitchFamily="34" charset="0"/>
              <a:ea typeface="+mj-ea"/>
              <a:cs typeface="Arial" pitchFamily="34" charset="0"/>
            </a:endParaRPr>
          </a:p>
        </p:txBody>
      </p:sp>
      <p:sp>
        <p:nvSpPr>
          <p:cNvPr id="44036" name="Rectangle 11"/>
          <p:cNvSpPr>
            <a:spLocks noChangeArrowheads="1"/>
          </p:cNvSpPr>
          <p:nvPr/>
        </p:nvSpPr>
        <p:spPr bwMode="auto">
          <a:xfrm>
            <a:off x="214313" y="2487613"/>
            <a:ext cx="4071937" cy="369887"/>
          </a:xfrm>
          <a:prstGeom prst="rect">
            <a:avLst/>
          </a:prstGeom>
          <a:noFill/>
          <a:ln w="9525">
            <a:noFill/>
            <a:miter lim="800000"/>
            <a:headEnd/>
            <a:tailEnd/>
          </a:ln>
        </p:spPr>
        <p:txBody>
          <a:bodyPr>
            <a:spAutoFit/>
          </a:bodyPr>
          <a:lstStyle/>
          <a:p>
            <a:r>
              <a:rPr lang="fr-FR" i="1">
                <a:cs typeface="Arial" charset="0"/>
              </a:rPr>
              <a:t>Le nombre d’accidents </a:t>
            </a:r>
            <a:endParaRPr lang="fr-FR"/>
          </a:p>
        </p:txBody>
      </p:sp>
      <p:sp>
        <p:nvSpPr>
          <p:cNvPr id="44037" name="Rectangle 12"/>
          <p:cNvSpPr>
            <a:spLocks noChangeArrowheads="1"/>
          </p:cNvSpPr>
          <p:nvPr/>
        </p:nvSpPr>
        <p:spPr bwMode="auto">
          <a:xfrm>
            <a:off x="4929188" y="2416175"/>
            <a:ext cx="4071937" cy="369888"/>
          </a:xfrm>
          <a:prstGeom prst="rect">
            <a:avLst/>
          </a:prstGeom>
          <a:noFill/>
          <a:ln w="9525">
            <a:noFill/>
            <a:miter lim="800000"/>
            <a:headEnd/>
            <a:tailEnd/>
          </a:ln>
        </p:spPr>
        <p:txBody>
          <a:bodyPr>
            <a:spAutoFit/>
          </a:bodyPr>
          <a:lstStyle/>
          <a:p>
            <a:r>
              <a:rPr lang="fr-FR" i="1">
                <a:cs typeface="Arial" charset="0"/>
              </a:rPr>
              <a:t>Le nombre de victimes</a:t>
            </a:r>
            <a:endParaRPr lang="fr-FR"/>
          </a:p>
        </p:txBody>
      </p:sp>
      <p:pic>
        <p:nvPicPr>
          <p:cNvPr id="44038" name="Picture 2"/>
          <p:cNvPicPr>
            <a:picLocks noChangeAspect="1" noChangeArrowheads="1"/>
          </p:cNvPicPr>
          <p:nvPr/>
        </p:nvPicPr>
        <p:blipFill>
          <a:blip r:embed="rId3" cstate="print"/>
          <a:srcRect/>
          <a:stretch>
            <a:fillRect/>
          </a:stretch>
        </p:blipFill>
        <p:spPr bwMode="auto">
          <a:xfrm>
            <a:off x="0" y="2857500"/>
            <a:ext cx="4348163" cy="2571750"/>
          </a:xfrm>
          <a:prstGeom prst="rect">
            <a:avLst/>
          </a:prstGeom>
          <a:noFill/>
          <a:ln w="9525">
            <a:noFill/>
            <a:miter lim="800000"/>
            <a:headEnd/>
            <a:tailEnd/>
          </a:ln>
        </p:spPr>
      </p:pic>
      <p:pic>
        <p:nvPicPr>
          <p:cNvPr id="44039" name="Picture 3"/>
          <p:cNvPicPr>
            <a:picLocks noChangeAspect="1" noChangeArrowheads="1"/>
          </p:cNvPicPr>
          <p:nvPr/>
        </p:nvPicPr>
        <p:blipFill>
          <a:blip r:embed="rId4" cstate="print"/>
          <a:srcRect/>
          <a:stretch>
            <a:fillRect/>
          </a:stretch>
        </p:blipFill>
        <p:spPr bwMode="auto">
          <a:xfrm>
            <a:off x="4786313" y="2786063"/>
            <a:ext cx="4357687" cy="2589212"/>
          </a:xfrm>
          <a:prstGeom prst="rect">
            <a:avLst/>
          </a:prstGeom>
          <a:noFill/>
          <a:ln w="9525">
            <a:noFill/>
            <a:miter lim="800000"/>
            <a:headEnd/>
            <a:tailEnd/>
          </a:ln>
        </p:spPr>
      </p:pic>
      <p:cxnSp>
        <p:nvCxnSpPr>
          <p:cNvPr id="18" name="Connecteur droit 17"/>
          <p:cNvCxnSpPr/>
          <p:nvPr/>
        </p:nvCxnSpPr>
        <p:spPr>
          <a:xfrm>
            <a:off x="1000125" y="3071813"/>
            <a:ext cx="2143125" cy="71437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786438" y="2928938"/>
            <a:ext cx="2143125" cy="71437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286125" y="3857625"/>
            <a:ext cx="1071563"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8072438" y="3714750"/>
            <a:ext cx="107156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4044" name="Picture 7" descr="R:\5 RESSOURCES\2-LOGOTHEQUE\logo-sitram12_08.gif"/>
          <p:cNvPicPr>
            <a:picLocks noChangeAspect="1" noChangeArrowheads="1"/>
          </p:cNvPicPr>
          <p:nvPr/>
        </p:nvPicPr>
        <p:blipFill>
          <a:blip r:embed="rId5" cstate="print"/>
          <a:srcRect/>
          <a:stretch>
            <a:fillRect/>
          </a:stretch>
        </p:blipFill>
        <p:spPr bwMode="auto">
          <a:xfrm>
            <a:off x="7643813" y="5995988"/>
            <a:ext cx="709612" cy="504825"/>
          </a:xfrm>
          <a:prstGeom prst="rect">
            <a:avLst/>
          </a:prstGeom>
          <a:noFill/>
          <a:ln w="9525">
            <a:noFill/>
            <a:miter lim="800000"/>
            <a:headEnd/>
            <a:tailEnd/>
          </a:ln>
        </p:spPr>
      </p:pic>
      <p:sp>
        <p:nvSpPr>
          <p:cNvPr id="44045" name="ZoneTexte 12"/>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6. Les accidents (3/3)</a:t>
            </a:r>
          </a:p>
        </p:txBody>
      </p:sp>
      <p:sp>
        <p:nvSpPr>
          <p:cNvPr id="11" name="Titre 1"/>
          <p:cNvSpPr txBox="1">
            <a:spLocks/>
          </p:cNvSpPr>
          <p:nvPr/>
        </p:nvSpPr>
        <p:spPr bwMode="auto">
          <a:xfrm>
            <a:off x="0" y="1071563"/>
            <a:ext cx="9144000" cy="571500"/>
          </a:xfrm>
          <a:prstGeom prst="rect">
            <a:avLst/>
          </a:prstGeom>
          <a:noFill/>
          <a:ln w="9525">
            <a:noFill/>
            <a:miter lim="800000"/>
            <a:headEnd/>
            <a:tailEnd/>
          </a:ln>
        </p:spPr>
        <p:txBody>
          <a:bodyPr anchor="ctr"/>
          <a:lstStyle/>
          <a:p>
            <a:pPr eaLnBrk="0" hangingPunct="0">
              <a:lnSpc>
                <a:spcPct val="120000"/>
              </a:lnSpc>
              <a:defRPr/>
            </a:pPr>
            <a:r>
              <a:rPr lang="fr-FR" sz="2400" b="1" dirty="0">
                <a:latin typeface="Arial" pitchFamily="34" charset="0"/>
                <a:ea typeface="+mj-ea"/>
                <a:cs typeface="Arial" pitchFamily="34" charset="0"/>
              </a:rPr>
              <a:t>Des accidents se concentrant principalement à Mulhouse</a:t>
            </a:r>
            <a:endParaRPr lang="fr-FR" sz="2400" b="1" dirty="0">
              <a:solidFill>
                <a:srgbClr val="FF0000"/>
              </a:solidFill>
              <a:latin typeface="Arial" pitchFamily="34" charset="0"/>
              <a:ea typeface="+mj-ea"/>
              <a:cs typeface="Arial" pitchFamily="34" charset="0"/>
            </a:endParaRPr>
          </a:p>
        </p:txBody>
      </p:sp>
      <p:pic>
        <p:nvPicPr>
          <p:cNvPr id="45060" name="Picture 2"/>
          <p:cNvPicPr>
            <a:picLocks noChangeAspect="1" noChangeArrowheads="1"/>
          </p:cNvPicPr>
          <p:nvPr/>
        </p:nvPicPr>
        <p:blipFill>
          <a:blip r:embed="rId3" cstate="print"/>
          <a:srcRect/>
          <a:stretch>
            <a:fillRect/>
          </a:stretch>
        </p:blipFill>
        <p:spPr bwMode="auto">
          <a:xfrm>
            <a:off x="0" y="1671638"/>
            <a:ext cx="4572000" cy="5186362"/>
          </a:xfrm>
          <a:prstGeom prst="rect">
            <a:avLst/>
          </a:prstGeom>
          <a:noFill/>
          <a:ln w="9525">
            <a:noFill/>
            <a:miter lim="800000"/>
            <a:headEnd/>
            <a:tailEnd/>
          </a:ln>
        </p:spPr>
      </p:pic>
      <p:pic>
        <p:nvPicPr>
          <p:cNvPr id="45061" name="Picture 3"/>
          <p:cNvPicPr>
            <a:picLocks noChangeAspect="1" noChangeArrowheads="1"/>
          </p:cNvPicPr>
          <p:nvPr/>
        </p:nvPicPr>
        <p:blipFill>
          <a:blip r:embed="rId4" cstate="print"/>
          <a:srcRect/>
          <a:stretch>
            <a:fillRect/>
          </a:stretch>
        </p:blipFill>
        <p:spPr bwMode="auto">
          <a:xfrm>
            <a:off x="4572000" y="1714500"/>
            <a:ext cx="4541838" cy="3857625"/>
          </a:xfrm>
          <a:prstGeom prst="rect">
            <a:avLst/>
          </a:prstGeom>
          <a:noFill/>
          <a:ln w="9525">
            <a:noFill/>
            <a:miter lim="800000"/>
            <a:headEnd/>
            <a:tailEnd/>
          </a:ln>
        </p:spPr>
      </p:pic>
      <p:sp>
        <p:nvSpPr>
          <p:cNvPr id="14" name="Flèche droite 13"/>
          <p:cNvSpPr/>
          <p:nvPr/>
        </p:nvSpPr>
        <p:spPr>
          <a:xfrm rot="20724656">
            <a:off x="2928938" y="4351338"/>
            <a:ext cx="2570162" cy="334962"/>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5063" name="Picture 7" descr="R:\5 RESSOURCES\2-LOGOTHEQUE\logo-sitram12_08.gif"/>
          <p:cNvPicPr>
            <a:picLocks noChangeAspect="1" noChangeArrowheads="1"/>
          </p:cNvPicPr>
          <p:nvPr/>
        </p:nvPicPr>
        <p:blipFill>
          <a:blip r:embed="rId5" cstate="print"/>
          <a:srcRect/>
          <a:stretch>
            <a:fillRect/>
          </a:stretch>
        </p:blipFill>
        <p:spPr bwMode="auto">
          <a:xfrm>
            <a:off x="7643813" y="5995988"/>
            <a:ext cx="709612" cy="504825"/>
          </a:xfrm>
          <a:prstGeom prst="rect">
            <a:avLst/>
          </a:prstGeom>
          <a:noFill/>
          <a:ln w="9525">
            <a:noFill/>
            <a:miter lim="800000"/>
            <a:headEnd/>
            <a:tailEnd/>
          </a:ln>
        </p:spPr>
      </p:pic>
      <p:sp>
        <p:nvSpPr>
          <p:cNvPr id="45064" name="ZoneTexte 7"/>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p:cNvSpPr>
          <p:nvPr/>
        </p:nvSpPr>
        <p:spPr bwMode="auto">
          <a:xfrm>
            <a:off x="0" y="0"/>
            <a:ext cx="9072563" cy="857250"/>
          </a:xfrm>
          <a:prstGeom prst="rect">
            <a:avLst/>
          </a:prstGeom>
          <a:noFill/>
          <a:ln w="9525">
            <a:noFill/>
            <a:miter lim="800000"/>
            <a:headEnd/>
            <a:tailEnd/>
          </a:ln>
        </p:spPr>
        <p:txBody>
          <a:bodyPr anchor="ctr"/>
          <a:lstStyle/>
          <a:p>
            <a:pPr eaLnBrk="0" hangingPunct="0">
              <a:lnSpc>
                <a:spcPct val="120000"/>
              </a:lnSpc>
            </a:pPr>
            <a:r>
              <a:rPr lang="fr-FR" sz="2800" b="1">
                <a:cs typeface="Arial" charset="0"/>
              </a:rPr>
              <a:t>7. Articulation urbanisme / transport</a:t>
            </a:r>
          </a:p>
        </p:txBody>
      </p:sp>
      <p:sp>
        <p:nvSpPr>
          <p:cNvPr id="11" name="Titre 1"/>
          <p:cNvSpPr txBox="1">
            <a:spLocks/>
          </p:cNvSpPr>
          <p:nvPr/>
        </p:nvSpPr>
        <p:spPr bwMode="auto">
          <a:xfrm>
            <a:off x="5357813" y="1214438"/>
            <a:ext cx="3786187" cy="171450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Le 1/3 des logements construits, entre 2002 et 2007, l’ont été a proximité des axes TCSP existants ou projetés</a:t>
            </a:r>
            <a:endParaRPr lang="fr-FR" sz="2000" b="1" dirty="0">
              <a:solidFill>
                <a:srgbClr val="FF0000"/>
              </a:solidFill>
              <a:latin typeface="Arial" pitchFamily="34" charset="0"/>
              <a:ea typeface="+mj-ea"/>
              <a:cs typeface="Arial" pitchFamily="34" charset="0"/>
            </a:endParaRPr>
          </a:p>
        </p:txBody>
      </p:sp>
      <p:pic>
        <p:nvPicPr>
          <p:cNvPr id="46084" name="Picture 2"/>
          <p:cNvPicPr>
            <a:picLocks noChangeAspect="1" noChangeArrowheads="1"/>
          </p:cNvPicPr>
          <p:nvPr/>
        </p:nvPicPr>
        <p:blipFill>
          <a:blip r:embed="rId3" cstate="print"/>
          <a:srcRect/>
          <a:stretch>
            <a:fillRect/>
          </a:stretch>
        </p:blipFill>
        <p:spPr bwMode="auto">
          <a:xfrm>
            <a:off x="0" y="819150"/>
            <a:ext cx="5286375" cy="6038850"/>
          </a:xfrm>
          <a:prstGeom prst="rect">
            <a:avLst/>
          </a:prstGeom>
          <a:noFill/>
          <a:ln w="9525">
            <a:noFill/>
            <a:miter lim="800000"/>
            <a:headEnd/>
            <a:tailEnd/>
          </a:ln>
        </p:spPr>
      </p:pic>
      <p:pic>
        <p:nvPicPr>
          <p:cNvPr id="46085" name="Picture 3"/>
          <p:cNvPicPr>
            <a:picLocks noChangeAspect="1" noChangeArrowheads="1"/>
          </p:cNvPicPr>
          <p:nvPr/>
        </p:nvPicPr>
        <p:blipFill>
          <a:blip r:embed="rId4" cstate="print"/>
          <a:srcRect/>
          <a:stretch>
            <a:fillRect/>
          </a:stretch>
        </p:blipFill>
        <p:spPr bwMode="auto">
          <a:xfrm>
            <a:off x="5286375" y="4416425"/>
            <a:ext cx="3857625" cy="2441575"/>
          </a:xfrm>
          <a:prstGeom prst="rect">
            <a:avLst/>
          </a:prstGeom>
          <a:noFill/>
          <a:ln w="9525">
            <a:noFill/>
            <a:miter lim="800000"/>
            <a:headEnd/>
            <a:tailEnd/>
          </a:ln>
        </p:spPr>
      </p:pic>
      <p:sp>
        <p:nvSpPr>
          <p:cNvPr id="14" name="Titre 1"/>
          <p:cNvSpPr txBox="1">
            <a:spLocks/>
          </p:cNvSpPr>
          <p:nvPr/>
        </p:nvSpPr>
        <p:spPr bwMode="auto">
          <a:xfrm>
            <a:off x="5357813" y="3643313"/>
            <a:ext cx="3500437" cy="1357312"/>
          </a:xfrm>
          <a:prstGeom prst="rect">
            <a:avLst/>
          </a:prstGeom>
          <a:noFill/>
          <a:ln w="9525">
            <a:noFill/>
            <a:miter lim="800000"/>
            <a:headEnd/>
            <a:tailEnd/>
          </a:ln>
        </p:spPr>
        <p:txBody>
          <a:bodyPr anchor="ctr"/>
          <a:lstStyle/>
          <a:p>
            <a:pPr marL="268288" indent="-268288" eaLnBrk="0" hangingPunct="0">
              <a:lnSpc>
                <a:spcPct val="120000"/>
              </a:lnSpc>
              <a:spcBef>
                <a:spcPts val="1800"/>
              </a:spcBef>
              <a:defRPr/>
            </a:pPr>
            <a:r>
              <a:rPr lang="fr-FR" sz="2400" b="1" dirty="0">
                <a:solidFill>
                  <a:srgbClr val="FF0000"/>
                </a:solidFill>
                <a:latin typeface="Arial Black" pitchFamily="34" charset="0"/>
                <a:ea typeface="+mj-ea"/>
                <a:cs typeface="Arial" pitchFamily="34" charset="0"/>
              </a:rPr>
              <a:t>6 868 logements </a:t>
            </a:r>
          </a:p>
          <a:p>
            <a:pPr marL="0" lvl="2" eaLnBrk="0" hangingPunct="0">
              <a:lnSpc>
                <a:spcPct val="120000"/>
              </a:lnSpc>
              <a:spcBef>
                <a:spcPts val="0"/>
              </a:spcBef>
              <a:defRPr/>
            </a:pPr>
            <a:r>
              <a:rPr lang="fr-FR" i="1" dirty="0">
                <a:latin typeface="Arial" pitchFamily="34" charset="0"/>
                <a:cs typeface="Arial" pitchFamily="34" charset="0"/>
              </a:rPr>
              <a:t>construits de 2002 à 2007 dans le PDU dont : </a:t>
            </a:r>
            <a:endParaRPr lang="fr-FR" dirty="0">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endParaRPr lang="fr-FR" sz="2000" b="1" dirty="0">
              <a:solidFill>
                <a:srgbClr val="FF0000"/>
              </a:solidFill>
              <a:latin typeface="Arial" pitchFamily="34" charset="0"/>
              <a:cs typeface="Arial" pitchFamily="34" charset="0"/>
            </a:endParaRPr>
          </a:p>
        </p:txBody>
      </p:sp>
      <p:sp>
        <p:nvSpPr>
          <p:cNvPr id="46087" name="ZoneTexte 6"/>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p:cNvSpPr>
          <p:nvPr/>
        </p:nvSpPr>
        <p:spPr bwMode="auto">
          <a:xfrm>
            <a:off x="0" y="1143000"/>
            <a:ext cx="9144000" cy="857250"/>
          </a:xfrm>
          <a:prstGeom prst="rect">
            <a:avLst/>
          </a:prstGeom>
          <a:noFill/>
          <a:ln w="9525">
            <a:noFill/>
            <a:miter lim="800000"/>
            <a:headEnd/>
            <a:tailEnd/>
          </a:ln>
        </p:spPr>
        <p:txBody>
          <a:bodyPr anchor="ctr"/>
          <a:lstStyle/>
          <a:p>
            <a:pPr algn="ctr" eaLnBrk="0" hangingPunct="0">
              <a:lnSpc>
                <a:spcPct val="120000"/>
              </a:lnSpc>
            </a:pPr>
            <a:r>
              <a:rPr lang="fr-FR" sz="2800">
                <a:cs typeface="Arial" charset="0"/>
              </a:rPr>
              <a:t>Merci pour votre attention… </a:t>
            </a:r>
          </a:p>
        </p:txBody>
      </p:sp>
      <p:sp>
        <p:nvSpPr>
          <p:cNvPr id="47107" name="ZoneTexte 2"/>
          <p:cNvSpPr txBox="1">
            <a:spLocks noChangeArrowheads="1"/>
          </p:cNvSpPr>
          <p:nvPr/>
        </p:nvSpPr>
        <p:spPr bwMode="auto">
          <a:xfrm>
            <a:off x="8143875" y="214313"/>
            <a:ext cx="857250"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33</a:t>
            </a:r>
          </a:p>
        </p:txBody>
      </p:sp>
      <p:pic>
        <p:nvPicPr>
          <p:cNvPr id="47108" name="Picture 3" descr="R:\5 RESSOURCES\BASE PHOTOS\juin_2008_CentreVille_SD\2008_Mulhouse_tram1.jpg"/>
          <p:cNvPicPr>
            <a:picLocks noChangeAspect="1" noChangeArrowheads="1"/>
          </p:cNvPicPr>
          <p:nvPr/>
        </p:nvPicPr>
        <p:blipFill>
          <a:blip r:embed="rId3" cstate="print">
            <a:lum bright="10000"/>
          </a:blip>
          <a:srcRect l="18858" t="22234" r="4053" b="10744"/>
          <a:stretch>
            <a:fillRect/>
          </a:stretch>
        </p:blipFill>
        <p:spPr bwMode="auto">
          <a:xfrm>
            <a:off x="1428750" y="2006600"/>
            <a:ext cx="6357938" cy="414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14438"/>
            <a:ext cx="9144000" cy="564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0" y="1285875"/>
            <a:ext cx="9144000" cy="557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412"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Soléa (2/4)</a:t>
            </a:r>
          </a:p>
        </p:txBody>
      </p:sp>
      <p:pic>
        <p:nvPicPr>
          <p:cNvPr id="17413" name="Picture 5"/>
          <p:cNvPicPr>
            <a:picLocks noChangeAspect="1" noChangeArrowheads="1"/>
          </p:cNvPicPr>
          <p:nvPr/>
        </p:nvPicPr>
        <p:blipFill>
          <a:blip r:embed="rId3" cstate="print"/>
          <a:srcRect/>
          <a:stretch>
            <a:fillRect/>
          </a:stretch>
        </p:blipFill>
        <p:spPr bwMode="auto">
          <a:xfrm>
            <a:off x="785813" y="1714500"/>
            <a:ext cx="7286625" cy="4503738"/>
          </a:xfrm>
          <a:prstGeom prst="rect">
            <a:avLst/>
          </a:prstGeom>
          <a:noFill/>
          <a:ln w="9525">
            <a:noFill/>
            <a:miter lim="800000"/>
            <a:headEnd/>
            <a:tailEnd/>
          </a:ln>
        </p:spPr>
      </p:pic>
      <p:sp>
        <p:nvSpPr>
          <p:cNvPr id="11" name="Titre 1"/>
          <p:cNvSpPr txBox="1">
            <a:spLocks/>
          </p:cNvSpPr>
          <p:nvPr/>
        </p:nvSpPr>
        <p:spPr bwMode="auto">
          <a:xfrm>
            <a:off x="1143000" y="1785938"/>
            <a:ext cx="3643313" cy="428625"/>
          </a:xfrm>
          <a:prstGeom prst="rect">
            <a:avLst/>
          </a:prstGeom>
          <a:noFill/>
          <a:ln w="9525">
            <a:noFill/>
            <a:miter lim="800000"/>
            <a:headEnd/>
            <a:tailEnd/>
          </a:ln>
        </p:spPr>
        <p:txBody>
          <a:bodyPr anchor="ctr"/>
          <a:lstStyle/>
          <a:p>
            <a:pPr eaLnBrk="0" hangingPunct="0">
              <a:lnSpc>
                <a:spcPct val="120000"/>
              </a:lnSpc>
              <a:defRPr/>
            </a:pPr>
            <a:r>
              <a:rPr lang="fr-FR" sz="1200" b="1" i="1" dirty="0">
                <a:latin typeface="Arial" pitchFamily="34" charset="0"/>
                <a:ea typeface="+mj-ea"/>
                <a:cs typeface="Arial" pitchFamily="34" charset="0"/>
              </a:rPr>
              <a:t>Nombre moyen de km / an et par habitant </a:t>
            </a:r>
          </a:p>
        </p:txBody>
      </p:sp>
      <p:sp>
        <p:nvSpPr>
          <p:cNvPr id="6" name="Titre 1"/>
          <p:cNvSpPr txBox="1">
            <a:spLocks/>
          </p:cNvSpPr>
          <p:nvPr/>
        </p:nvSpPr>
        <p:spPr bwMode="auto">
          <a:xfrm>
            <a:off x="1000125" y="6215063"/>
            <a:ext cx="7215188" cy="500062"/>
          </a:xfrm>
          <a:prstGeom prst="rect">
            <a:avLst/>
          </a:prstGeom>
          <a:noFill/>
          <a:ln w="9525">
            <a:noFill/>
            <a:miter lim="800000"/>
            <a:headEnd/>
            <a:tailEnd/>
          </a:ln>
        </p:spPr>
        <p:txBody>
          <a:bodyPr anchor="ctr"/>
          <a:lstStyle/>
          <a:p>
            <a:pPr eaLnBrk="0" hangingPunct="0">
              <a:lnSpc>
                <a:spcPct val="120000"/>
              </a:lnSpc>
              <a:defRPr/>
            </a:pPr>
            <a:r>
              <a:rPr lang="fr-FR" sz="1600" b="1" dirty="0">
                <a:latin typeface="Arial" pitchFamily="34" charset="0"/>
                <a:ea typeface="+mj-ea"/>
                <a:cs typeface="Arial" pitchFamily="34" charset="0"/>
              </a:rPr>
              <a:t>L’offre locale appartient à la tranche basse des agglomérations de  comparaison. </a:t>
            </a:r>
          </a:p>
        </p:txBody>
      </p:sp>
      <p:sp>
        <p:nvSpPr>
          <p:cNvPr id="12" name="Flèche droite 11"/>
          <p:cNvSpPr/>
          <p:nvPr/>
        </p:nvSpPr>
        <p:spPr>
          <a:xfrm>
            <a:off x="142875" y="628650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417" name="ZoneTexte 8"/>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4</a:t>
            </a:r>
          </a:p>
        </p:txBody>
      </p:sp>
      <p:sp>
        <p:nvSpPr>
          <p:cNvPr id="13" name="Titre 1"/>
          <p:cNvSpPr txBox="1">
            <a:spLocks/>
          </p:cNvSpPr>
          <p:nvPr/>
        </p:nvSpPr>
        <p:spPr bwMode="auto">
          <a:xfrm>
            <a:off x="1071563" y="1143000"/>
            <a:ext cx="7786687" cy="57150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Comparaison de l’offre locale avec l’offre d’autres agglomérations</a:t>
            </a:r>
            <a:endParaRPr lang="fr-FR" sz="2000"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214438"/>
            <a:ext cx="9144000" cy="564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35"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Soléa (3/4)</a:t>
            </a:r>
          </a:p>
        </p:txBody>
      </p:sp>
      <p:pic>
        <p:nvPicPr>
          <p:cNvPr id="18436" name="Picture 7"/>
          <p:cNvPicPr>
            <a:picLocks noChangeAspect="1" noChangeArrowheads="1"/>
          </p:cNvPicPr>
          <p:nvPr/>
        </p:nvPicPr>
        <p:blipFill>
          <a:blip r:embed="rId3" cstate="print"/>
          <a:srcRect/>
          <a:stretch>
            <a:fillRect/>
          </a:stretch>
        </p:blipFill>
        <p:spPr bwMode="auto">
          <a:xfrm>
            <a:off x="714375" y="1778000"/>
            <a:ext cx="7072313" cy="4365625"/>
          </a:xfrm>
          <a:prstGeom prst="rect">
            <a:avLst/>
          </a:prstGeom>
          <a:noFill/>
          <a:ln w="9525">
            <a:noFill/>
            <a:miter lim="800000"/>
            <a:headEnd/>
            <a:tailEnd/>
          </a:ln>
        </p:spPr>
      </p:pic>
      <p:sp>
        <p:nvSpPr>
          <p:cNvPr id="14" name="Titre 1"/>
          <p:cNvSpPr txBox="1">
            <a:spLocks/>
          </p:cNvSpPr>
          <p:nvPr/>
        </p:nvSpPr>
        <p:spPr bwMode="auto">
          <a:xfrm>
            <a:off x="1143000" y="1857375"/>
            <a:ext cx="3714750" cy="428625"/>
          </a:xfrm>
          <a:prstGeom prst="rect">
            <a:avLst/>
          </a:prstGeom>
          <a:noFill/>
          <a:ln w="9525">
            <a:noFill/>
            <a:miter lim="800000"/>
            <a:headEnd/>
            <a:tailEnd/>
          </a:ln>
        </p:spPr>
        <p:txBody>
          <a:bodyPr anchor="ctr"/>
          <a:lstStyle/>
          <a:p>
            <a:pPr eaLnBrk="0" hangingPunct="0">
              <a:lnSpc>
                <a:spcPct val="120000"/>
              </a:lnSpc>
              <a:defRPr/>
            </a:pPr>
            <a:r>
              <a:rPr lang="fr-FR" sz="1200" b="1" i="1" dirty="0">
                <a:latin typeface="Arial" pitchFamily="34" charset="0"/>
                <a:ea typeface="+mj-ea"/>
                <a:cs typeface="Arial" pitchFamily="34" charset="0"/>
              </a:rPr>
              <a:t>Nombre moyen de voyages / an et par habitant </a:t>
            </a:r>
          </a:p>
        </p:txBody>
      </p:sp>
      <p:sp>
        <p:nvSpPr>
          <p:cNvPr id="10" name="Titre 1"/>
          <p:cNvSpPr txBox="1">
            <a:spLocks/>
          </p:cNvSpPr>
          <p:nvPr/>
        </p:nvSpPr>
        <p:spPr bwMode="auto">
          <a:xfrm>
            <a:off x="857250" y="6000750"/>
            <a:ext cx="8286750" cy="857250"/>
          </a:xfrm>
          <a:prstGeom prst="rect">
            <a:avLst/>
          </a:prstGeom>
          <a:noFill/>
          <a:ln w="9525">
            <a:noFill/>
            <a:miter lim="800000"/>
            <a:headEnd/>
            <a:tailEnd/>
          </a:ln>
        </p:spPr>
        <p:txBody>
          <a:bodyPr anchor="ctr"/>
          <a:lstStyle/>
          <a:p>
            <a:pPr eaLnBrk="0" hangingPunct="0">
              <a:lnSpc>
                <a:spcPct val="120000"/>
              </a:lnSpc>
              <a:defRPr/>
            </a:pPr>
            <a:r>
              <a:rPr lang="fr-FR" sz="1600" b="1" dirty="0">
                <a:latin typeface="Arial" pitchFamily="34" charset="0"/>
                <a:ea typeface="+mj-ea"/>
                <a:cs typeface="Arial" pitchFamily="34" charset="0"/>
              </a:rPr>
              <a:t>Avec une offre plutôt inférieure par </a:t>
            </a:r>
            <a:r>
              <a:rPr lang="fr-FR" sz="1600" b="1" dirty="0">
                <a:latin typeface="Arial" pitchFamily="34" charset="0"/>
                <a:ea typeface="+mj-ea"/>
                <a:cs typeface="Arial" pitchFamily="34" charset="0"/>
              </a:rPr>
              <a:t>rapport aux </a:t>
            </a:r>
            <a:r>
              <a:rPr lang="fr-FR" sz="1600" b="1" dirty="0">
                <a:latin typeface="Arial" pitchFamily="34" charset="0"/>
                <a:ea typeface="+mj-ea"/>
                <a:cs typeface="Arial" pitchFamily="34" charset="0"/>
              </a:rPr>
              <a:t>autres agglomérations, la fréquentation du réseau Soléa est plutôt bonne et en augmentation depuis </a:t>
            </a:r>
            <a:r>
              <a:rPr lang="fr-FR" sz="1600" b="1" dirty="0">
                <a:latin typeface="Arial" pitchFamily="34" charset="0"/>
                <a:ea typeface="+mj-ea"/>
                <a:cs typeface="Arial" pitchFamily="34" charset="0"/>
              </a:rPr>
              <a:t>2005. </a:t>
            </a:r>
            <a:endParaRPr lang="fr-FR" sz="1600" b="1" dirty="0">
              <a:latin typeface="Arial" pitchFamily="34" charset="0"/>
              <a:ea typeface="+mj-ea"/>
              <a:cs typeface="Arial" pitchFamily="34" charset="0"/>
            </a:endParaRPr>
          </a:p>
        </p:txBody>
      </p:sp>
      <p:sp>
        <p:nvSpPr>
          <p:cNvPr id="12" name="Flèche droite 11"/>
          <p:cNvSpPr/>
          <p:nvPr/>
        </p:nvSpPr>
        <p:spPr>
          <a:xfrm>
            <a:off x="71438" y="628650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40" name="ZoneTexte 7"/>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5</a:t>
            </a:r>
          </a:p>
        </p:txBody>
      </p:sp>
      <p:sp>
        <p:nvSpPr>
          <p:cNvPr id="9" name="Titre 1"/>
          <p:cNvSpPr txBox="1">
            <a:spLocks/>
          </p:cNvSpPr>
          <p:nvPr/>
        </p:nvSpPr>
        <p:spPr bwMode="auto">
          <a:xfrm>
            <a:off x="1071563" y="1143000"/>
            <a:ext cx="7286625" cy="57150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Comparaison de la fréquentation locale avec la fréquentation d’autres agglomérations</a:t>
            </a:r>
            <a:endParaRPr lang="fr-FR" sz="2000"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Soléa (4/4)</a:t>
            </a:r>
          </a:p>
        </p:txBody>
      </p:sp>
      <p:sp>
        <p:nvSpPr>
          <p:cNvPr id="8" name="Titre 1"/>
          <p:cNvSpPr txBox="1">
            <a:spLocks/>
          </p:cNvSpPr>
          <p:nvPr/>
        </p:nvSpPr>
        <p:spPr bwMode="auto">
          <a:xfrm>
            <a:off x="142875" y="1214438"/>
            <a:ext cx="3357563" cy="714375"/>
          </a:xfrm>
          <a:prstGeom prst="rect">
            <a:avLst/>
          </a:prstGeom>
          <a:noFill/>
          <a:ln w="9525">
            <a:noFill/>
            <a:miter lim="800000"/>
            <a:headEnd/>
            <a:tailEnd/>
          </a:ln>
        </p:spPr>
        <p:txBody>
          <a:bodyPr anchor="ctr"/>
          <a:lstStyle/>
          <a:p>
            <a:pPr eaLnBrk="0" hangingPunct="0">
              <a:lnSpc>
                <a:spcPct val="120000"/>
              </a:lnSpc>
              <a:defRPr/>
            </a:pPr>
            <a:r>
              <a:rPr lang="fr-FR" sz="2000" dirty="0">
                <a:latin typeface="Arial" pitchFamily="34" charset="0"/>
                <a:ea typeface="+mj-ea"/>
                <a:cs typeface="Arial" pitchFamily="34" charset="0"/>
              </a:rPr>
              <a:t>Les recettes </a:t>
            </a:r>
            <a:r>
              <a:rPr lang="fr-FR" sz="2000" dirty="0">
                <a:latin typeface="Arial" pitchFamily="34" charset="0"/>
                <a:ea typeface="+mj-ea"/>
                <a:cs typeface="Arial" pitchFamily="34" charset="0"/>
              </a:rPr>
              <a:t>voyageur </a:t>
            </a:r>
            <a:r>
              <a:rPr lang="fr-FR" sz="2000" dirty="0">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8,3 M€</a:t>
            </a:r>
          </a:p>
        </p:txBody>
      </p:sp>
      <p:pic>
        <p:nvPicPr>
          <p:cNvPr id="19460" name="Picture 7"/>
          <p:cNvPicPr>
            <a:picLocks noChangeAspect="1" noChangeArrowheads="1"/>
          </p:cNvPicPr>
          <p:nvPr/>
        </p:nvPicPr>
        <p:blipFill>
          <a:blip r:embed="rId3" cstate="print"/>
          <a:srcRect/>
          <a:stretch>
            <a:fillRect/>
          </a:stretch>
        </p:blipFill>
        <p:spPr bwMode="auto">
          <a:xfrm>
            <a:off x="4357688" y="2500313"/>
            <a:ext cx="4508500" cy="3479800"/>
          </a:xfrm>
          <a:prstGeom prst="rect">
            <a:avLst/>
          </a:prstGeom>
          <a:noFill/>
          <a:ln w="9525">
            <a:noFill/>
            <a:miter lim="800000"/>
            <a:headEnd/>
            <a:tailEnd/>
          </a:ln>
        </p:spPr>
      </p:pic>
      <p:sp>
        <p:nvSpPr>
          <p:cNvPr id="12" name="Titre 1"/>
          <p:cNvSpPr txBox="1">
            <a:spLocks/>
          </p:cNvSpPr>
          <p:nvPr/>
        </p:nvSpPr>
        <p:spPr bwMode="auto">
          <a:xfrm>
            <a:off x="4572000" y="1143000"/>
            <a:ext cx="4143375" cy="857250"/>
          </a:xfrm>
          <a:prstGeom prst="rect">
            <a:avLst/>
          </a:prstGeom>
          <a:noFill/>
          <a:ln w="9525">
            <a:noFill/>
            <a:miter lim="800000"/>
            <a:headEnd/>
            <a:tailEnd/>
          </a:ln>
        </p:spPr>
        <p:txBody>
          <a:bodyPr anchor="ctr"/>
          <a:lstStyle/>
          <a:p>
            <a:pPr eaLnBrk="0" hangingPunct="0">
              <a:lnSpc>
                <a:spcPct val="120000"/>
              </a:lnSpc>
              <a:defRPr/>
            </a:pPr>
            <a:r>
              <a:rPr lang="fr-FR" sz="2000" dirty="0">
                <a:latin typeface="Arial" pitchFamily="34" charset="0"/>
                <a:ea typeface="+mj-ea"/>
                <a:cs typeface="Arial" pitchFamily="34" charset="0"/>
              </a:rPr>
              <a:t>Les charges d’exploitation : </a:t>
            </a:r>
          </a:p>
          <a:p>
            <a:pPr eaLnBrk="0" hangingPunct="0">
              <a:lnSpc>
                <a:spcPct val="120000"/>
              </a:lnSpc>
              <a:defRPr/>
            </a:pPr>
            <a:r>
              <a:rPr lang="fr-FR" sz="2400" b="1" dirty="0">
                <a:solidFill>
                  <a:srgbClr val="FF0000"/>
                </a:solidFill>
                <a:latin typeface="Arial Black" pitchFamily="34" charset="0"/>
                <a:cs typeface="Arial" pitchFamily="34" charset="0"/>
              </a:rPr>
              <a:t>35 M€</a:t>
            </a:r>
            <a:r>
              <a:rPr lang="fr-FR" sz="2400" b="1" dirty="0">
                <a:latin typeface="Arial Black" pitchFamily="34" charset="0"/>
                <a:ea typeface="+mj-ea"/>
                <a:cs typeface="Arial" pitchFamily="34" charset="0"/>
              </a:rPr>
              <a:t> </a:t>
            </a:r>
          </a:p>
        </p:txBody>
      </p:sp>
      <p:pic>
        <p:nvPicPr>
          <p:cNvPr id="19462" name="Picture 8"/>
          <p:cNvPicPr>
            <a:picLocks noChangeAspect="1" noChangeArrowheads="1"/>
          </p:cNvPicPr>
          <p:nvPr/>
        </p:nvPicPr>
        <p:blipFill>
          <a:blip r:embed="rId4" cstate="print"/>
          <a:srcRect/>
          <a:stretch>
            <a:fillRect/>
          </a:stretch>
        </p:blipFill>
        <p:spPr bwMode="auto">
          <a:xfrm>
            <a:off x="0" y="2568575"/>
            <a:ext cx="3929063" cy="2690813"/>
          </a:xfrm>
          <a:prstGeom prst="rect">
            <a:avLst/>
          </a:prstGeom>
          <a:noFill/>
          <a:ln w="9525">
            <a:noFill/>
            <a:miter lim="800000"/>
            <a:headEnd/>
            <a:tailEnd/>
          </a:ln>
        </p:spPr>
      </p:pic>
      <p:pic>
        <p:nvPicPr>
          <p:cNvPr id="19463" name="Picture 7" descr="R:\5 RESSOURCES\2-LOGOTHEQUE\logo-sitram12_08.gif"/>
          <p:cNvPicPr>
            <a:picLocks noChangeAspect="1" noChangeArrowheads="1"/>
          </p:cNvPicPr>
          <p:nvPr/>
        </p:nvPicPr>
        <p:blipFill>
          <a:blip r:embed="rId5" cstate="print"/>
          <a:srcRect/>
          <a:stretch>
            <a:fillRect/>
          </a:stretch>
        </p:blipFill>
        <p:spPr bwMode="auto">
          <a:xfrm>
            <a:off x="7643813" y="5995988"/>
            <a:ext cx="709612" cy="504825"/>
          </a:xfrm>
          <a:prstGeom prst="rect">
            <a:avLst/>
          </a:prstGeom>
          <a:noFill/>
          <a:ln w="9525">
            <a:noFill/>
            <a:miter lim="800000"/>
            <a:headEnd/>
            <a:tailEnd/>
          </a:ln>
        </p:spPr>
      </p:pic>
      <p:sp>
        <p:nvSpPr>
          <p:cNvPr id="9" name="Titre 1"/>
          <p:cNvSpPr txBox="1">
            <a:spLocks/>
          </p:cNvSpPr>
          <p:nvPr/>
        </p:nvSpPr>
        <p:spPr bwMode="auto">
          <a:xfrm>
            <a:off x="4572000" y="2071688"/>
            <a:ext cx="4143375" cy="500062"/>
          </a:xfrm>
          <a:prstGeom prst="rect">
            <a:avLst/>
          </a:prstGeom>
          <a:noFill/>
          <a:ln w="9525">
            <a:noFill/>
            <a:miter lim="800000"/>
            <a:headEnd/>
            <a:tailEnd/>
          </a:ln>
        </p:spPr>
        <p:txBody>
          <a:bodyPr anchor="ctr"/>
          <a:lstStyle/>
          <a:p>
            <a:pPr eaLnBrk="0" hangingPunct="0">
              <a:lnSpc>
                <a:spcPct val="120000"/>
              </a:lnSpc>
              <a:defRPr/>
            </a:pPr>
            <a:r>
              <a:rPr lang="fr-FR" sz="1600" i="1" dirty="0">
                <a:latin typeface="Arial" pitchFamily="34" charset="0"/>
                <a:ea typeface="+mj-ea"/>
                <a:cs typeface="Arial" pitchFamily="34" charset="0"/>
              </a:rPr>
              <a:t>Financées à hauteur</a:t>
            </a:r>
          </a:p>
        </p:txBody>
      </p:sp>
      <p:sp>
        <p:nvSpPr>
          <p:cNvPr id="19465" name="ZoneTexte 9"/>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TER (1/4)</a:t>
            </a:r>
          </a:p>
        </p:txBody>
      </p:sp>
      <p:sp>
        <p:nvSpPr>
          <p:cNvPr id="9" name="Titre 1"/>
          <p:cNvSpPr txBox="1">
            <a:spLocks/>
          </p:cNvSpPr>
          <p:nvPr/>
        </p:nvSpPr>
        <p:spPr bwMode="auto">
          <a:xfrm>
            <a:off x="0" y="1428750"/>
            <a:ext cx="8858250" cy="4143375"/>
          </a:xfrm>
          <a:prstGeom prst="rect">
            <a:avLst/>
          </a:prstGeom>
          <a:noFill/>
          <a:ln w="9525">
            <a:noFill/>
            <a:miter lim="800000"/>
            <a:headEnd/>
            <a:tailEnd/>
          </a:ln>
        </p:spPr>
        <p:txBody>
          <a:bodyPr anchor="ctr"/>
          <a:lstStyle/>
          <a:p>
            <a:pPr eaLnBrk="0" hangingPunct="0">
              <a:lnSpc>
                <a:spcPct val="120000"/>
              </a:lnSpc>
              <a:defRPr/>
            </a:pPr>
            <a:r>
              <a:rPr lang="fr-FR" sz="2800" b="1" dirty="0">
                <a:latin typeface="Arial" pitchFamily="34" charset="0"/>
                <a:ea typeface="+mj-ea"/>
                <a:cs typeface="Arial" pitchFamily="34" charset="0"/>
              </a:rPr>
              <a:t>Chiffres clés TER</a:t>
            </a:r>
            <a:endParaRPr lang="fr-FR" sz="2800" b="1" dirty="0">
              <a:solidFill>
                <a:srgbClr val="FF0000"/>
              </a:solidFill>
              <a:latin typeface="Arial" pitchFamily="34" charset="0"/>
              <a:ea typeface="+mj-ea"/>
              <a:cs typeface="Arial" pitchFamily="34" charset="0"/>
            </a:endParaRPr>
          </a:p>
          <a:p>
            <a:pPr marL="268288" indent="-268288" eaLnBrk="0" hangingPunct="0">
              <a:lnSpc>
                <a:spcPct val="120000"/>
              </a:lnSpc>
              <a:spcBef>
                <a:spcPts val="18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3 494 000 voyages TER / an </a:t>
            </a:r>
            <a:r>
              <a:rPr lang="fr-FR" sz="2000" dirty="0">
                <a:latin typeface="Arial" pitchFamily="34" charset="0"/>
                <a:ea typeface="+mj-ea"/>
                <a:cs typeface="Arial" pitchFamily="34" charset="0"/>
              </a:rPr>
              <a:t>en gare centrale de 	Mulhouse en 2008. </a:t>
            </a:r>
          </a:p>
          <a:p>
            <a:pPr marL="268288" lvl="2" indent="-268288" eaLnBrk="0" hangingPunct="0">
              <a:lnSpc>
                <a:spcPct val="120000"/>
              </a:lnSpc>
              <a:defRPr/>
            </a:pPr>
            <a:r>
              <a:rPr lang="fr-FR" i="1" dirty="0">
                <a:latin typeface="Arial" pitchFamily="34" charset="0"/>
                <a:ea typeface="+mj-ea"/>
                <a:cs typeface="Arial" pitchFamily="34" charset="0"/>
              </a:rPr>
              <a:t>		Evolution 2007 / 2008 : </a:t>
            </a:r>
            <a:r>
              <a:rPr lang="fr-FR" i="1" dirty="0">
                <a:solidFill>
                  <a:srgbClr val="FF0000"/>
                </a:solidFill>
                <a:latin typeface="Arial" pitchFamily="34" charset="0"/>
                <a:ea typeface="+mj-ea"/>
                <a:cs typeface="Arial" pitchFamily="34" charset="0"/>
              </a:rPr>
              <a:t>+ 8,9%</a:t>
            </a:r>
            <a:endParaRPr lang="fr-FR" sz="2000" b="1" dirty="0">
              <a:solidFill>
                <a:srgbClr val="FF0000"/>
              </a:solidFill>
              <a:latin typeface="Arial" pitchFamily="34" charset="0"/>
              <a:ea typeface="+mj-ea"/>
              <a:cs typeface="Arial" pitchFamily="34" charset="0"/>
            </a:endParaRPr>
          </a:p>
          <a:p>
            <a:pPr marL="268288" indent="-268288" eaLnBrk="0" hangingPunct="0">
              <a:lnSpc>
                <a:spcPct val="120000"/>
              </a:lnSpc>
              <a:defRPr/>
            </a:pPr>
            <a:endParaRPr lang="fr-FR" dirty="0">
              <a:latin typeface="Arial" pitchFamily="34" charset="0"/>
              <a:ea typeface="+mj-ea"/>
              <a:cs typeface="Arial" pitchFamily="34" charset="0"/>
            </a:endParaRPr>
          </a:p>
          <a:p>
            <a:pPr marL="268288" indent="-268288" eaLnBrk="0" hangingPunct="0">
              <a:lnSpc>
                <a:spcPct val="120000"/>
              </a:lnSpc>
              <a:spcBef>
                <a:spcPts val="1200"/>
              </a:spcBef>
              <a:defRPr/>
            </a:pPr>
            <a:r>
              <a:rPr lang="fr-FR" sz="2000" b="1" dirty="0">
                <a:solidFill>
                  <a:srgbClr val="FF0000"/>
                </a:solidFill>
                <a:latin typeface="Arial" pitchFamily="34" charset="0"/>
                <a:ea typeface="+mj-ea"/>
                <a:cs typeface="Arial" pitchFamily="34" charset="0"/>
              </a:rPr>
              <a:t>		</a:t>
            </a:r>
            <a:r>
              <a:rPr lang="fr-FR" sz="2400" b="1" dirty="0">
                <a:solidFill>
                  <a:srgbClr val="FF0000"/>
                </a:solidFill>
                <a:latin typeface="Arial Black" pitchFamily="34" charset="0"/>
                <a:ea typeface="+mj-ea"/>
                <a:cs typeface="Arial" pitchFamily="34" charset="0"/>
              </a:rPr>
              <a:t>Plus de 1 000 </a:t>
            </a:r>
            <a:r>
              <a:rPr lang="fr-FR" sz="2400" b="1" dirty="0" err="1">
                <a:solidFill>
                  <a:srgbClr val="FF0000"/>
                </a:solidFill>
                <a:latin typeface="Arial Black" pitchFamily="34" charset="0"/>
                <a:ea typeface="+mj-ea"/>
                <a:cs typeface="Arial" pitchFamily="34" charset="0"/>
              </a:rPr>
              <a:t>000</a:t>
            </a:r>
            <a:r>
              <a:rPr lang="fr-FR" sz="2400" b="1" dirty="0">
                <a:solidFill>
                  <a:srgbClr val="FF0000"/>
                </a:solidFill>
                <a:latin typeface="Arial Black" pitchFamily="34" charset="0"/>
                <a:ea typeface="+mj-ea"/>
                <a:cs typeface="Arial" pitchFamily="34" charset="0"/>
              </a:rPr>
              <a:t> voyages TER / an </a:t>
            </a:r>
            <a:r>
              <a:rPr lang="fr-FR" dirty="0">
                <a:latin typeface="Arial" pitchFamily="34" charset="0"/>
                <a:ea typeface="+mj-ea"/>
                <a:cs typeface="Arial" pitchFamily="34" charset="0"/>
              </a:rPr>
              <a:t>effectués sur la 	ligne Mulhouse </a:t>
            </a:r>
            <a:r>
              <a:rPr lang="fr-FR" dirty="0">
                <a:latin typeface="Arial" pitchFamily="34" charset="0"/>
                <a:ea typeface="+mj-ea"/>
                <a:cs typeface="Arial" pitchFamily="34" charset="0"/>
              </a:rPr>
              <a:t>Thann </a:t>
            </a:r>
            <a:r>
              <a:rPr lang="fr-FR" dirty="0" err="1">
                <a:latin typeface="Arial" pitchFamily="34" charset="0"/>
                <a:ea typeface="+mj-ea"/>
                <a:cs typeface="Arial" pitchFamily="34" charset="0"/>
              </a:rPr>
              <a:t>Kruth</a:t>
            </a:r>
            <a:r>
              <a:rPr lang="fr-FR" dirty="0">
                <a:latin typeface="Arial" pitchFamily="34" charset="0"/>
                <a:ea typeface="+mj-ea"/>
                <a:cs typeface="Arial" pitchFamily="34" charset="0"/>
              </a:rPr>
              <a:t> en 2008. </a:t>
            </a:r>
          </a:p>
          <a:p>
            <a:pPr marL="268288" lvl="2" indent="-268288" eaLnBrk="0" hangingPunct="0">
              <a:lnSpc>
                <a:spcPct val="120000"/>
              </a:lnSpc>
              <a:spcBef>
                <a:spcPts val="0"/>
              </a:spcBef>
              <a:defRPr/>
            </a:pPr>
            <a:r>
              <a:rPr lang="fr-FR" i="1" dirty="0">
                <a:latin typeface="Arial" pitchFamily="34" charset="0"/>
                <a:cs typeface="Arial" pitchFamily="34" charset="0"/>
              </a:rPr>
              <a:t>		Evolution 2000/ 2008 : </a:t>
            </a:r>
            <a:r>
              <a:rPr lang="fr-FR" i="1" dirty="0">
                <a:solidFill>
                  <a:srgbClr val="FF0000"/>
                </a:solidFill>
                <a:latin typeface="Arial" pitchFamily="34" charset="0"/>
                <a:cs typeface="Arial" pitchFamily="34" charset="0"/>
              </a:rPr>
              <a:t>+ 60%</a:t>
            </a:r>
            <a:endParaRPr lang="fr-FR" sz="2000" b="1" dirty="0">
              <a:solidFill>
                <a:srgbClr val="FF0000"/>
              </a:solidFill>
              <a:latin typeface="Arial" pitchFamily="34" charset="0"/>
              <a:cs typeface="Arial" pitchFamily="34" charset="0"/>
            </a:endParaRPr>
          </a:p>
        </p:txBody>
      </p:sp>
      <p:pic>
        <p:nvPicPr>
          <p:cNvPr id="20484" name="Picture 7" descr="R:\5 RESSOURCES\2-LOGOTHEQUE\logo-sitram12_08.gif"/>
          <p:cNvPicPr>
            <a:picLocks noChangeAspect="1" noChangeArrowheads="1"/>
          </p:cNvPicPr>
          <p:nvPr/>
        </p:nvPicPr>
        <p:blipFill>
          <a:blip r:embed="rId3" cstate="print"/>
          <a:srcRect/>
          <a:stretch>
            <a:fillRect/>
          </a:stretch>
        </p:blipFill>
        <p:spPr bwMode="auto">
          <a:xfrm>
            <a:off x="7643813" y="5995988"/>
            <a:ext cx="709612" cy="504825"/>
          </a:xfrm>
          <a:prstGeom prst="rect">
            <a:avLst/>
          </a:prstGeom>
          <a:noFill/>
          <a:ln w="9525">
            <a:noFill/>
            <a:miter lim="800000"/>
            <a:headEnd/>
            <a:tailEnd/>
          </a:ln>
        </p:spPr>
      </p:pic>
      <p:sp>
        <p:nvSpPr>
          <p:cNvPr id="12" name="Flèche droite 11"/>
          <p:cNvSpPr/>
          <p:nvPr/>
        </p:nvSpPr>
        <p:spPr>
          <a:xfrm>
            <a:off x="142875" y="4214813"/>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nvSpPr>
        <p:spPr>
          <a:xfrm>
            <a:off x="142875" y="257175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87" name="ZoneTexte 6"/>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TER (2/4)</a:t>
            </a:r>
          </a:p>
        </p:txBody>
      </p:sp>
      <p:sp>
        <p:nvSpPr>
          <p:cNvPr id="7" name="Titre 1"/>
          <p:cNvSpPr txBox="1">
            <a:spLocks/>
          </p:cNvSpPr>
          <p:nvPr/>
        </p:nvSpPr>
        <p:spPr bwMode="auto">
          <a:xfrm>
            <a:off x="5500688" y="3786188"/>
            <a:ext cx="3643312" cy="2286000"/>
          </a:xfrm>
          <a:prstGeom prst="rect">
            <a:avLst/>
          </a:prstGeom>
          <a:noFill/>
          <a:ln w="9525">
            <a:noFill/>
            <a:miter lim="800000"/>
            <a:headEnd/>
            <a:tailEnd/>
          </a:ln>
        </p:spPr>
        <p:txBody>
          <a:bodyPr anchor="ctr"/>
          <a:lstStyle/>
          <a:p>
            <a:pPr eaLnBrk="0" hangingPunct="0">
              <a:lnSpc>
                <a:spcPct val="120000"/>
              </a:lnSpc>
              <a:defRPr/>
            </a:pPr>
            <a:r>
              <a:rPr lang="fr-FR" sz="2000" dirty="0">
                <a:latin typeface="Arial" pitchFamily="34" charset="0"/>
                <a:ea typeface="+mj-ea"/>
                <a:cs typeface="Arial" pitchFamily="34" charset="0"/>
              </a:rPr>
              <a:t>Une </a:t>
            </a:r>
            <a:r>
              <a:rPr lang="fr-FR" sz="2000" b="1" dirty="0">
                <a:latin typeface="Arial" pitchFamily="34" charset="0"/>
                <a:ea typeface="+mj-ea"/>
                <a:cs typeface="Arial" pitchFamily="34" charset="0"/>
              </a:rPr>
              <a:t>évolution inégale de l’offre TER </a:t>
            </a:r>
            <a:r>
              <a:rPr lang="fr-FR" sz="2000" dirty="0">
                <a:latin typeface="Arial" pitchFamily="34" charset="0"/>
                <a:ea typeface="+mj-ea"/>
                <a:cs typeface="Arial" pitchFamily="34" charset="0"/>
              </a:rPr>
              <a:t>dans les gares du PDU (période </a:t>
            </a:r>
            <a:r>
              <a:rPr lang="fr-FR" sz="2000" dirty="0">
                <a:latin typeface="Arial" pitchFamily="34" charset="0"/>
                <a:ea typeface="+mj-ea"/>
                <a:cs typeface="Arial" pitchFamily="34" charset="0"/>
              </a:rPr>
              <a:t>1996-2009) </a:t>
            </a:r>
            <a:r>
              <a:rPr lang="fr-FR" sz="2000" dirty="0">
                <a:latin typeface="Arial" pitchFamily="34" charset="0"/>
                <a:ea typeface="+mj-ea"/>
                <a:cs typeface="Arial" pitchFamily="34" charset="0"/>
              </a:rPr>
              <a:t>mais une augmentation de l’offre TER sur </a:t>
            </a:r>
            <a:r>
              <a:rPr lang="fr-FR" sz="2000" dirty="0">
                <a:latin typeface="Arial" pitchFamily="34" charset="0"/>
                <a:ea typeface="+mj-ea"/>
                <a:cs typeface="Arial" pitchFamily="34" charset="0"/>
              </a:rPr>
              <a:t>l’ensemble des lignes</a:t>
            </a:r>
            <a:r>
              <a:rPr lang="fr-FR" sz="2000" dirty="0">
                <a:latin typeface="Arial" pitchFamily="34" charset="0"/>
                <a:ea typeface="+mj-ea"/>
                <a:cs typeface="Arial" pitchFamily="34" charset="0"/>
              </a:rPr>
              <a:t>. </a:t>
            </a:r>
          </a:p>
        </p:txBody>
      </p:sp>
      <p:pic>
        <p:nvPicPr>
          <p:cNvPr id="21508" name="Picture 6"/>
          <p:cNvPicPr>
            <a:picLocks noChangeAspect="1" noChangeArrowheads="1"/>
          </p:cNvPicPr>
          <p:nvPr/>
        </p:nvPicPr>
        <p:blipFill>
          <a:blip r:embed="rId3" cstate="print"/>
          <a:srcRect/>
          <a:stretch>
            <a:fillRect/>
          </a:stretch>
        </p:blipFill>
        <p:spPr bwMode="auto">
          <a:xfrm>
            <a:off x="0" y="1285875"/>
            <a:ext cx="5270500" cy="5572125"/>
          </a:xfrm>
          <a:prstGeom prst="rect">
            <a:avLst/>
          </a:prstGeom>
          <a:noFill/>
          <a:ln w="9525">
            <a:noFill/>
            <a:miter lim="800000"/>
            <a:headEnd/>
            <a:tailEnd/>
          </a:ln>
        </p:spPr>
      </p:pic>
      <p:sp>
        <p:nvSpPr>
          <p:cNvPr id="12" name="Titre 1"/>
          <p:cNvSpPr txBox="1">
            <a:spLocks/>
          </p:cNvSpPr>
          <p:nvPr/>
        </p:nvSpPr>
        <p:spPr bwMode="auto">
          <a:xfrm>
            <a:off x="5357813" y="1000125"/>
            <a:ext cx="3500437" cy="1143000"/>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L’offre TER en </a:t>
            </a:r>
            <a:r>
              <a:rPr lang="fr-FR" sz="2000" b="1" dirty="0">
                <a:latin typeface="Arial" pitchFamily="34" charset="0"/>
                <a:ea typeface="+mj-ea"/>
                <a:cs typeface="Arial" pitchFamily="34" charset="0"/>
              </a:rPr>
              <a:t>2009 </a:t>
            </a:r>
            <a:endParaRPr lang="fr-FR" sz="2000" b="1" i="1" dirty="0">
              <a:latin typeface="Arial" pitchFamily="34" charset="0"/>
              <a:ea typeface="+mj-ea"/>
              <a:cs typeface="Arial" pitchFamily="34" charset="0"/>
            </a:endParaRPr>
          </a:p>
          <a:p>
            <a:pPr eaLnBrk="0" hangingPunct="0">
              <a:lnSpc>
                <a:spcPct val="120000"/>
              </a:lnSpc>
              <a:defRPr/>
            </a:pPr>
            <a:r>
              <a:rPr lang="fr-FR" i="1" dirty="0">
                <a:latin typeface="Arial" pitchFamily="34" charset="0"/>
                <a:ea typeface="+mj-ea"/>
                <a:cs typeface="Arial" pitchFamily="34" charset="0"/>
              </a:rPr>
              <a:t>(évolution 1996-2009)</a:t>
            </a:r>
          </a:p>
        </p:txBody>
      </p:sp>
      <p:pic>
        <p:nvPicPr>
          <p:cNvPr id="21510" name="Picture 7" descr="R:\5 RESSOURCES\2-LOGOTHEQUE\logo-sitram12_08.gif"/>
          <p:cNvPicPr>
            <a:picLocks noChangeAspect="1" noChangeArrowheads="1"/>
          </p:cNvPicPr>
          <p:nvPr/>
        </p:nvPicPr>
        <p:blipFill>
          <a:blip r:embed="rId4" cstate="print"/>
          <a:srcRect/>
          <a:stretch>
            <a:fillRect/>
          </a:stretch>
        </p:blipFill>
        <p:spPr bwMode="auto">
          <a:xfrm>
            <a:off x="7643813" y="6000750"/>
            <a:ext cx="709612" cy="504825"/>
          </a:xfrm>
          <a:prstGeom prst="rect">
            <a:avLst/>
          </a:prstGeom>
          <a:noFill/>
          <a:ln w="9525">
            <a:noFill/>
            <a:miter lim="800000"/>
            <a:headEnd/>
            <a:tailEnd/>
          </a:ln>
        </p:spPr>
      </p:pic>
      <p:sp>
        <p:nvSpPr>
          <p:cNvPr id="10" name="Flèche droite 9"/>
          <p:cNvSpPr/>
          <p:nvPr/>
        </p:nvSpPr>
        <p:spPr>
          <a:xfrm>
            <a:off x="4786313" y="485775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512" name="ZoneTexte 7"/>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0" y="0"/>
            <a:ext cx="9072563" cy="857250"/>
          </a:xfrm>
        </p:spPr>
        <p:txBody>
          <a:bodyPr/>
          <a:lstStyle/>
          <a:p>
            <a:pPr algn="l">
              <a:lnSpc>
                <a:spcPct val="120000"/>
              </a:lnSpc>
            </a:pPr>
            <a:r>
              <a:rPr lang="fr-FR" sz="2800" b="1" smtClean="0">
                <a:latin typeface="Arial" charset="0"/>
                <a:cs typeface="Arial" charset="0"/>
              </a:rPr>
              <a:t>1. Les transports collectifs : TER (3/4)</a:t>
            </a:r>
          </a:p>
        </p:txBody>
      </p:sp>
      <p:sp>
        <p:nvSpPr>
          <p:cNvPr id="8" name="Titre 1"/>
          <p:cNvSpPr txBox="1">
            <a:spLocks/>
          </p:cNvSpPr>
          <p:nvPr/>
        </p:nvSpPr>
        <p:spPr bwMode="auto">
          <a:xfrm>
            <a:off x="6000750" y="4143375"/>
            <a:ext cx="2857500" cy="1785938"/>
          </a:xfrm>
          <a:prstGeom prst="rect">
            <a:avLst/>
          </a:prstGeom>
          <a:noFill/>
          <a:ln w="9525">
            <a:noFill/>
            <a:miter lim="800000"/>
            <a:headEnd/>
            <a:tailEnd/>
          </a:ln>
        </p:spPr>
        <p:txBody>
          <a:bodyPr anchor="ctr"/>
          <a:lstStyle/>
          <a:p>
            <a:pPr eaLnBrk="0" hangingPunct="0">
              <a:lnSpc>
                <a:spcPct val="120000"/>
              </a:lnSpc>
              <a:defRPr/>
            </a:pPr>
            <a:r>
              <a:rPr lang="fr-FR" sz="2000" dirty="0">
                <a:latin typeface="Arial" pitchFamily="34" charset="0"/>
                <a:ea typeface="+mj-ea"/>
                <a:cs typeface="Arial" pitchFamily="34" charset="0"/>
              </a:rPr>
              <a:t>Des </a:t>
            </a:r>
            <a:r>
              <a:rPr lang="fr-FR" sz="2000" b="1" dirty="0">
                <a:latin typeface="Arial" pitchFamily="34" charset="0"/>
                <a:ea typeface="+mj-ea"/>
                <a:cs typeface="Arial" pitchFamily="34" charset="0"/>
              </a:rPr>
              <a:t>fréquentations élevées </a:t>
            </a:r>
            <a:r>
              <a:rPr lang="fr-FR" sz="2000" dirty="0">
                <a:latin typeface="Arial" pitchFamily="34" charset="0"/>
                <a:ea typeface="+mj-ea"/>
                <a:cs typeface="Arial" pitchFamily="34" charset="0"/>
              </a:rPr>
              <a:t>dans un nombre limité de gares. </a:t>
            </a:r>
          </a:p>
        </p:txBody>
      </p:sp>
      <p:pic>
        <p:nvPicPr>
          <p:cNvPr id="22532" name="Picture 7"/>
          <p:cNvPicPr>
            <a:picLocks noChangeAspect="1" noChangeArrowheads="1"/>
          </p:cNvPicPr>
          <p:nvPr/>
        </p:nvPicPr>
        <p:blipFill>
          <a:blip r:embed="rId3" cstate="print"/>
          <a:srcRect/>
          <a:stretch>
            <a:fillRect/>
          </a:stretch>
        </p:blipFill>
        <p:spPr bwMode="auto">
          <a:xfrm>
            <a:off x="0" y="1214438"/>
            <a:ext cx="5372100" cy="5643562"/>
          </a:xfrm>
          <a:prstGeom prst="rect">
            <a:avLst/>
          </a:prstGeom>
          <a:noFill/>
          <a:ln w="9525">
            <a:noFill/>
            <a:miter lim="800000"/>
            <a:headEnd/>
            <a:tailEnd/>
          </a:ln>
        </p:spPr>
      </p:pic>
      <p:sp>
        <p:nvSpPr>
          <p:cNvPr id="13" name="Titre 1"/>
          <p:cNvSpPr txBox="1">
            <a:spLocks/>
          </p:cNvSpPr>
          <p:nvPr/>
        </p:nvSpPr>
        <p:spPr bwMode="auto">
          <a:xfrm>
            <a:off x="5286375" y="1285875"/>
            <a:ext cx="3929063" cy="714375"/>
          </a:xfrm>
          <a:prstGeom prst="rect">
            <a:avLst/>
          </a:prstGeom>
          <a:noFill/>
          <a:ln w="9525">
            <a:noFill/>
            <a:miter lim="800000"/>
            <a:headEnd/>
            <a:tailEnd/>
          </a:ln>
        </p:spPr>
        <p:txBody>
          <a:bodyPr anchor="ctr"/>
          <a:lstStyle/>
          <a:p>
            <a:pPr eaLnBrk="0" hangingPunct="0">
              <a:lnSpc>
                <a:spcPct val="120000"/>
              </a:lnSpc>
              <a:defRPr/>
            </a:pPr>
            <a:r>
              <a:rPr lang="fr-FR" sz="2000" b="1" dirty="0">
                <a:latin typeface="Arial" pitchFamily="34" charset="0"/>
                <a:ea typeface="+mj-ea"/>
                <a:cs typeface="Arial" pitchFamily="34" charset="0"/>
              </a:rPr>
              <a:t>La fréquentation TER en 2008 </a:t>
            </a:r>
            <a:endParaRPr lang="fr-FR" sz="2000" b="1" i="1" dirty="0">
              <a:latin typeface="Arial" pitchFamily="34" charset="0"/>
              <a:ea typeface="+mj-ea"/>
              <a:cs typeface="Arial" pitchFamily="34" charset="0"/>
            </a:endParaRPr>
          </a:p>
          <a:p>
            <a:pPr eaLnBrk="0" hangingPunct="0">
              <a:lnSpc>
                <a:spcPct val="120000"/>
              </a:lnSpc>
              <a:defRPr/>
            </a:pPr>
            <a:r>
              <a:rPr lang="fr-FR" i="1" dirty="0">
                <a:latin typeface="Arial" pitchFamily="34" charset="0"/>
                <a:cs typeface="Arial" pitchFamily="34" charset="0"/>
              </a:rPr>
              <a:t>(évolution </a:t>
            </a:r>
            <a:r>
              <a:rPr lang="fr-FR" i="1" dirty="0">
                <a:latin typeface="Arial" pitchFamily="34" charset="0"/>
                <a:cs typeface="Arial" pitchFamily="34" charset="0"/>
              </a:rPr>
              <a:t>2005-2008)</a:t>
            </a:r>
            <a:endParaRPr lang="fr-FR" i="1" dirty="0">
              <a:latin typeface="Arial" pitchFamily="34" charset="0"/>
              <a:cs typeface="Arial" pitchFamily="34" charset="0"/>
            </a:endParaRPr>
          </a:p>
          <a:p>
            <a:pPr eaLnBrk="0" hangingPunct="0">
              <a:lnSpc>
                <a:spcPct val="120000"/>
              </a:lnSpc>
              <a:defRPr/>
            </a:pPr>
            <a:endParaRPr lang="fr-FR" sz="2000" b="1" dirty="0">
              <a:latin typeface="Arial" pitchFamily="34" charset="0"/>
              <a:ea typeface="+mj-ea"/>
              <a:cs typeface="Arial" pitchFamily="34" charset="0"/>
            </a:endParaRPr>
          </a:p>
        </p:txBody>
      </p:sp>
      <p:pic>
        <p:nvPicPr>
          <p:cNvPr id="22534" name="Picture 7" descr="R:\5 RESSOURCES\2-LOGOTHEQUE\logo-sitram12_08.gif"/>
          <p:cNvPicPr>
            <a:picLocks noChangeAspect="1" noChangeArrowheads="1"/>
          </p:cNvPicPr>
          <p:nvPr/>
        </p:nvPicPr>
        <p:blipFill>
          <a:blip r:embed="rId4" cstate="print"/>
          <a:srcRect/>
          <a:stretch>
            <a:fillRect/>
          </a:stretch>
        </p:blipFill>
        <p:spPr bwMode="auto">
          <a:xfrm>
            <a:off x="7643813" y="6000750"/>
            <a:ext cx="709612" cy="504825"/>
          </a:xfrm>
          <a:prstGeom prst="rect">
            <a:avLst/>
          </a:prstGeom>
          <a:noFill/>
          <a:ln w="9525">
            <a:noFill/>
            <a:miter lim="800000"/>
            <a:headEnd/>
            <a:tailEnd/>
          </a:ln>
        </p:spPr>
      </p:pic>
      <p:sp>
        <p:nvSpPr>
          <p:cNvPr id="10" name="Flèche droite 9"/>
          <p:cNvSpPr/>
          <p:nvPr/>
        </p:nvSpPr>
        <p:spPr>
          <a:xfrm>
            <a:off x="5143500" y="4857750"/>
            <a:ext cx="714375" cy="285750"/>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36" name="ZoneTexte 8"/>
          <p:cNvSpPr txBox="1">
            <a:spLocks noChangeArrowheads="1"/>
          </p:cNvSpPr>
          <p:nvPr/>
        </p:nvSpPr>
        <p:spPr bwMode="auto">
          <a:xfrm>
            <a:off x="8358188" y="214313"/>
            <a:ext cx="428625" cy="584200"/>
          </a:xfrm>
          <a:prstGeom prst="rect">
            <a:avLst/>
          </a:prstGeom>
          <a:noFill/>
          <a:ln w="9525">
            <a:noFill/>
            <a:miter lim="800000"/>
            <a:headEnd/>
            <a:tailEnd/>
          </a:ln>
        </p:spPr>
        <p:txBody>
          <a:bodyPr>
            <a:spAutoFit/>
          </a:bodyPr>
          <a:lstStyle/>
          <a:p>
            <a:r>
              <a:rPr lang="fr-FR" sz="3200">
                <a:solidFill>
                  <a:srgbClr val="FFC000"/>
                </a:solidFill>
                <a:latin typeface="Arial Black" pitchFamily="34" charset="0"/>
              </a:rPr>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pie de Modele Diapora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Copie de Modele Diaporama</Template>
  <TotalTime>3069</TotalTime>
  <Words>1032</Words>
  <Application>Microsoft Office PowerPoint</Application>
  <PresentationFormat>Affichage à l'écran (4:3)</PresentationFormat>
  <Paragraphs>254</Paragraphs>
  <Slides>33</Slides>
  <Notes>33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Arial Black</vt:lpstr>
      <vt:lpstr>Wingdings</vt:lpstr>
      <vt:lpstr>Times New Roman</vt:lpstr>
      <vt:lpstr>Copie de Modele Diaporama</vt:lpstr>
      <vt:lpstr>Conception personnalisée</vt:lpstr>
      <vt:lpstr>Diapositive 1</vt:lpstr>
      <vt:lpstr>1. Les transports collectifs.  2. Les voies publiques.       (circulation automobile, stationnement voitures, vélos, piétons).  3. Le transport de marchandises.  4. La promotion des modes alternatifs.  5. La qualité de l’air.  6. Les accidents de la route.  7. Articulation urbanisme / transport. </vt:lpstr>
      <vt:lpstr>1. Les transports collectifs : Soléa (1/4)</vt:lpstr>
      <vt:lpstr>1. Les transports collectifs : Soléa (2/4)</vt:lpstr>
      <vt:lpstr>1. Les transports collectifs : Soléa (3/4)</vt:lpstr>
      <vt:lpstr>1. Les transports collectifs : Soléa (4/4)</vt:lpstr>
      <vt:lpstr>1. Les transports collectifs : TER (1/4)</vt:lpstr>
      <vt:lpstr>1. Les transports collectifs : TER (2/4)</vt:lpstr>
      <vt:lpstr>1. Les transports collectifs : TER (3/4)</vt:lpstr>
      <vt:lpstr>1. Les transports collectifs : tram-train (4/4)</vt:lpstr>
      <vt:lpstr>Diapositive 11</vt:lpstr>
      <vt:lpstr>Diapositive 12</vt:lpstr>
      <vt:lpstr>2. Voies publiques : la circulation automobile (1/2)</vt:lpstr>
      <vt:lpstr>2. Voies publiques : la circulation automobile (2/2)</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Stéphane DREYER</dc:creator>
  <cp:lastModifiedBy>Roxane</cp:lastModifiedBy>
  <cp:revision>363</cp:revision>
  <dcterms:created xsi:type="dcterms:W3CDTF">2008-09-09T05:28:07Z</dcterms:created>
  <dcterms:modified xsi:type="dcterms:W3CDTF">2010-06-03T13:15:10Z</dcterms:modified>
</cp:coreProperties>
</file>